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8" r:id="rId3"/>
    <p:sldId id="309" r:id="rId4"/>
    <p:sldId id="305" r:id="rId5"/>
    <p:sldId id="310" r:id="rId6"/>
    <p:sldId id="311" r:id="rId7"/>
    <p:sldId id="257" r:id="rId8"/>
    <p:sldId id="258" r:id="rId9"/>
    <p:sldId id="260" r:id="rId10"/>
    <p:sldId id="259" r:id="rId11"/>
    <p:sldId id="315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312" r:id="rId23"/>
    <p:sldId id="313" r:id="rId24"/>
    <p:sldId id="271" r:id="rId25"/>
    <p:sldId id="272" r:id="rId26"/>
    <p:sldId id="314" r:id="rId27"/>
    <p:sldId id="273" r:id="rId28"/>
    <p:sldId id="274" r:id="rId29"/>
    <p:sldId id="275" r:id="rId30"/>
    <p:sldId id="280" r:id="rId31"/>
    <p:sldId id="276" r:id="rId32"/>
    <p:sldId id="277" r:id="rId33"/>
    <p:sldId id="278" r:id="rId34"/>
    <p:sldId id="316" r:id="rId35"/>
    <p:sldId id="317" r:id="rId36"/>
    <p:sldId id="318" r:id="rId37"/>
    <p:sldId id="279" r:id="rId38"/>
    <p:sldId id="319" r:id="rId39"/>
    <p:sldId id="320" r:id="rId40"/>
    <p:sldId id="281" r:id="rId41"/>
    <p:sldId id="321" r:id="rId42"/>
    <p:sldId id="282" r:id="rId43"/>
    <p:sldId id="283" r:id="rId44"/>
    <p:sldId id="285" r:id="rId45"/>
    <p:sldId id="286" r:id="rId46"/>
    <p:sldId id="284" r:id="rId47"/>
    <p:sldId id="287" r:id="rId48"/>
    <p:sldId id="288" r:id="rId49"/>
    <p:sldId id="289" r:id="rId50"/>
    <p:sldId id="290" r:id="rId51"/>
    <p:sldId id="292" r:id="rId52"/>
    <p:sldId id="293" r:id="rId53"/>
    <p:sldId id="294" r:id="rId54"/>
    <p:sldId id="295" r:id="rId55"/>
    <p:sldId id="322" r:id="rId56"/>
    <p:sldId id="296" r:id="rId57"/>
    <p:sldId id="299" r:id="rId58"/>
    <p:sldId id="298" r:id="rId59"/>
    <p:sldId id="297" r:id="rId60"/>
    <p:sldId id="323" r:id="rId61"/>
    <p:sldId id="324" r:id="rId62"/>
    <p:sldId id="325" r:id="rId63"/>
    <p:sldId id="300" r:id="rId64"/>
    <p:sldId id="301" r:id="rId65"/>
    <p:sldId id="326" r:id="rId66"/>
    <p:sldId id="303" r:id="rId67"/>
    <p:sldId id="304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3" autoAdjust="0"/>
    <p:restoredTop sz="88007" autoAdjust="0"/>
  </p:normalViewPr>
  <p:slideViewPr>
    <p:cSldViewPr>
      <p:cViewPr>
        <p:scale>
          <a:sx n="75" d="100"/>
          <a:sy n="75" d="100"/>
        </p:scale>
        <p:origin x="-1560" y="-10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781BC04-92AA-43B3-9672-CA7F94CDD150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A58F546-1A4B-438C-8E39-AB44375F5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1BC04-92AA-43B3-9672-CA7F94CDD150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8F546-1A4B-438C-8E39-AB44375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1BC04-92AA-43B3-9672-CA7F94CDD150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8F546-1A4B-438C-8E39-AB44375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1BC04-92AA-43B3-9672-CA7F94CDD150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8F546-1A4B-438C-8E39-AB44375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781BC04-92AA-43B3-9672-CA7F94CDD150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A58F546-1A4B-438C-8E39-AB44375F5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1BC04-92AA-43B3-9672-CA7F94CDD150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A58F546-1A4B-438C-8E39-AB44375F5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1BC04-92AA-43B3-9672-CA7F94CDD150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A58F546-1A4B-438C-8E39-AB44375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1BC04-92AA-43B3-9672-CA7F94CDD150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8F546-1A4B-438C-8E39-AB44375F5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1BC04-92AA-43B3-9672-CA7F94CDD150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58F546-1A4B-438C-8E39-AB44375F5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781BC04-92AA-43B3-9672-CA7F94CDD150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A58F546-1A4B-438C-8E39-AB44375F5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781BC04-92AA-43B3-9672-CA7F94CDD150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A58F546-1A4B-438C-8E39-AB44375F5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781BC04-92AA-43B3-9672-CA7F94CDD150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A58F546-1A4B-438C-8E39-AB44375F59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Benchmark 3 Anatomy and 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76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3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Urticaria</a:t>
            </a:r>
            <a:r>
              <a:rPr lang="en-US" b="1" dirty="0" smtClean="0"/>
              <a:t>(hives)</a:t>
            </a:r>
          </a:p>
          <a:p>
            <a:r>
              <a:rPr lang="en-US" dirty="0" smtClean="0"/>
              <a:t>This is caused from a self-limiting reaction to allergens, from stress or viral infection</a:t>
            </a:r>
          </a:p>
          <a:p>
            <a:r>
              <a:rPr lang="en-US" b="1" dirty="0" smtClean="0"/>
              <a:t>Herpes simplex 1 </a:t>
            </a:r>
          </a:p>
          <a:p>
            <a:r>
              <a:rPr lang="en-US" dirty="0" smtClean="0"/>
              <a:t>is associated with lesions in the oral and nasal area</a:t>
            </a:r>
          </a:p>
          <a:p>
            <a:r>
              <a:rPr lang="en-US" b="1" dirty="0" smtClean="0"/>
              <a:t>Herpes simplex 2 </a:t>
            </a:r>
          </a:p>
          <a:p>
            <a:r>
              <a:rPr lang="en-US" dirty="0" smtClean="0"/>
              <a:t>is associated with genital lesions</a:t>
            </a:r>
          </a:p>
          <a:p>
            <a:r>
              <a:rPr lang="en-US" b="1" dirty="0" smtClean="0"/>
              <a:t>Malignant Melanoma</a:t>
            </a:r>
            <a:r>
              <a:rPr lang="en-US" dirty="0" smtClean="0"/>
              <a:t>: </a:t>
            </a:r>
          </a:p>
          <a:p>
            <a:r>
              <a:rPr lang="en-US" dirty="0" smtClean="0"/>
              <a:t>A neoplasm that develops from the pigment producing </a:t>
            </a:r>
            <a:r>
              <a:rPr lang="en-US" dirty="0" err="1" smtClean="0"/>
              <a:t>melanocytes</a:t>
            </a:r>
            <a:endParaRPr lang="en-US" dirty="0" smtClean="0"/>
          </a:p>
          <a:p>
            <a:r>
              <a:rPr lang="en-US" dirty="0" smtClean="0"/>
              <a:t>Ulcer:</a:t>
            </a:r>
          </a:p>
          <a:p>
            <a:r>
              <a:rPr lang="en-US" dirty="0" smtClean="0"/>
              <a:t>a deep loss of the skin surface</a:t>
            </a:r>
          </a:p>
          <a:p>
            <a:r>
              <a:rPr lang="en-US" b="1" dirty="0" smtClean="0"/>
              <a:t>Acne </a:t>
            </a:r>
            <a:r>
              <a:rPr lang="en-US" b="1" dirty="0" err="1" smtClean="0"/>
              <a:t>Vulgaris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inflammation of the sebaceous glands and oversupply of sebum oil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Athlete's foot</a:t>
            </a:r>
            <a:r>
              <a:rPr lang="en-US" dirty="0"/>
              <a:t>:</a:t>
            </a:r>
          </a:p>
          <a:p>
            <a:r>
              <a:rPr lang="en-US" dirty="0"/>
              <a:t>is a fungal infection of the skin(feet)</a:t>
            </a:r>
          </a:p>
          <a:p>
            <a:r>
              <a:rPr lang="en-US" dirty="0"/>
              <a:t>Warts(verrucae) </a:t>
            </a:r>
          </a:p>
          <a:p>
            <a:r>
              <a:rPr lang="en-US" dirty="0"/>
              <a:t>are caused by a family of virus known as human </a:t>
            </a:r>
            <a:r>
              <a:rPr lang="en-US" dirty="0" smtClean="0"/>
              <a:t>papillomavirus</a:t>
            </a:r>
          </a:p>
          <a:p>
            <a:r>
              <a:rPr lang="en-US" dirty="0" err="1" smtClean="0"/>
              <a:t>Pediculosis</a:t>
            </a:r>
            <a:r>
              <a:rPr lang="en-US" dirty="0" smtClean="0"/>
              <a:t>:</a:t>
            </a:r>
          </a:p>
          <a:p>
            <a:r>
              <a:rPr lang="en-US" dirty="0" smtClean="0"/>
              <a:t>Parasitic lice(head lice, body lice and pubic lice)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Healing stages of inflammation</a:t>
            </a:r>
          </a:p>
          <a:p>
            <a:r>
              <a:rPr lang="en-US" b="1" dirty="0" err="1" smtClean="0"/>
              <a:t>Hemostasis</a:t>
            </a:r>
            <a:r>
              <a:rPr lang="en-US" b="1" dirty="0" smtClean="0"/>
              <a:t>: </a:t>
            </a:r>
          </a:p>
          <a:p>
            <a:r>
              <a:rPr lang="en-US" dirty="0" smtClean="0"/>
              <a:t>platelets cells act</a:t>
            </a:r>
          </a:p>
          <a:p>
            <a:r>
              <a:rPr lang="en-US" b="1" dirty="0" smtClean="0"/>
              <a:t>Inflammation: </a:t>
            </a:r>
          </a:p>
          <a:p>
            <a:r>
              <a:rPr lang="en-US" dirty="0" err="1" smtClean="0"/>
              <a:t>erythema</a:t>
            </a:r>
            <a:r>
              <a:rPr lang="en-US" dirty="0" smtClean="0"/>
              <a:t>, swelling and warmth often associated with pain</a:t>
            </a:r>
          </a:p>
          <a:p>
            <a:r>
              <a:rPr lang="en-US" b="1" dirty="0" smtClean="0"/>
              <a:t>Proliferation or Granulation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red tissue </a:t>
            </a:r>
          </a:p>
          <a:p>
            <a:r>
              <a:rPr lang="en-US" b="1" dirty="0" smtClean="0"/>
              <a:t>Remodeling or Maturation</a:t>
            </a:r>
            <a:r>
              <a:rPr lang="en-US" dirty="0" smtClean="0"/>
              <a:t>: </a:t>
            </a:r>
          </a:p>
          <a:p>
            <a:r>
              <a:rPr lang="en-US" dirty="0" smtClean="0"/>
              <a:t>interior finishing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Musculoskeletal System 13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primary purpose of the skeletal system is to:</a:t>
            </a:r>
          </a:p>
          <a:p>
            <a:r>
              <a:rPr lang="en-US" dirty="0" smtClean="0"/>
              <a:t>S</a:t>
            </a:r>
            <a:r>
              <a:rPr lang="en-US" b="1" dirty="0" smtClean="0"/>
              <a:t>upport the body</a:t>
            </a:r>
          </a:p>
          <a:p>
            <a:r>
              <a:rPr lang="en-US" dirty="0" smtClean="0"/>
              <a:t>Bones are 20% water</a:t>
            </a:r>
          </a:p>
          <a:p>
            <a:r>
              <a:rPr lang="en-US" dirty="0" smtClean="0"/>
              <a:t>The rest is minerals(calcium, phosphorous, and magnesium) and organic matter(collagen, and protein fiber)</a:t>
            </a:r>
          </a:p>
          <a:p>
            <a:r>
              <a:rPr lang="en-US" dirty="0" smtClean="0"/>
              <a:t>The opening in the spongy bone are filled with:</a:t>
            </a:r>
          </a:p>
          <a:p>
            <a:r>
              <a:rPr lang="en-US" dirty="0" smtClean="0"/>
              <a:t>Red bone marrow</a:t>
            </a:r>
          </a:p>
          <a:p>
            <a:r>
              <a:rPr lang="en-US" b="1" dirty="0" smtClean="0"/>
              <a:t>Yellow marrow </a:t>
            </a:r>
            <a:r>
              <a:rPr lang="en-US" dirty="0" smtClean="0"/>
              <a:t>is:</a:t>
            </a:r>
          </a:p>
          <a:p>
            <a:r>
              <a:rPr lang="en-US" dirty="0" smtClean="0"/>
              <a:t>the marrow that functions as </a:t>
            </a:r>
            <a:r>
              <a:rPr lang="en-US" b="1" dirty="0" smtClean="0"/>
              <a:t>fat storage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sths.com/adm/graphics/images/en/9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458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Cervical</a:t>
            </a:r>
          </a:p>
          <a:p>
            <a:r>
              <a:rPr lang="en-US" dirty="0" smtClean="0"/>
              <a:t>(neck)7</a:t>
            </a:r>
          </a:p>
          <a:p>
            <a:r>
              <a:rPr lang="en-US" dirty="0" smtClean="0"/>
              <a:t>Thoracic</a:t>
            </a:r>
          </a:p>
          <a:p>
            <a:r>
              <a:rPr lang="en-US" dirty="0" smtClean="0"/>
              <a:t>(chest)12</a:t>
            </a:r>
          </a:p>
          <a:p>
            <a:r>
              <a:rPr lang="en-US" dirty="0" smtClean="0"/>
              <a:t>Lumbar</a:t>
            </a:r>
          </a:p>
          <a:p>
            <a:r>
              <a:rPr lang="en-US" dirty="0" smtClean="0"/>
              <a:t>(back)5</a:t>
            </a:r>
          </a:p>
          <a:p>
            <a:r>
              <a:rPr lang="en-US" dirty="0" smtClean="0"/>
              <a:t>Sacral(pelvic girdle)</a:t>
            </a:r>
          </a:p>
          <a:p>
            <a:r>
              <a:rPr lang="en-US" dirty="0" err="1" smtClean="0"/>
              <a:t>Cocccyx</a:t>
            </a:r>
            <a:r>
              <a:rPr lang="en-US" dirty="0" smtClean="0"/>
              <a:t>(tailbone)</a:t>
            </a:r>
          </a:p>
          <a:p>
            <a:endParaRPr lang="en-US" dirty="0"/>
          </a:p>
        </p:txBody>
      </p:sp>
      <p:pic>
        <p:nvPicPr>
          <p:cNvPr id="4" name="Picture 2" descr="http://pennstatehershey.adam.com/graphics/images/en/1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4038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pairs of ribs                  </a:t>
            </a:r>
            <a:r>
              <a:rPr lang="en-US" dirty="0" err="1" smtClean="0"/>
              <a:t>Humerus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Xiphoid</a:t>
            </a:r>
            <a:r>
              <a:rPr lang="en-US" dirty="0" smtClean="0"/>
              <a:t> process                radius/ulna </a:t>
            </a:r>
          </a:p>
          <a:p>
            <a:r>
              <a:rPr lang="en-US" dirty="0" smtClean="0"/>
              <a:t>                            carpal(8)/metacarpal(5),phalanges(fingers)</a:t>
            </a:r>
          </a:p>
          <a:p>
            <a:pPr>
              <a:buNone/>
            </a:pPr>
            <a:r>
              <a:rPr lang="en-US" dirty="0" smtClean="0"/>
              <a:t>                                             phalanges</a:t>
            </a:r>
            <a:endParaRPr lang="en-US" dirty="0"/>
          </a:p>
        </p:txBody>
      </p:sp>
      <p:pic>
        <p:nvPicPr>
          <p:cNvPr id="1026" name="Picture 2" descr="http://t2.gstatic.com/images?q=tbn:ANd9GcQ2Eh8J7S_vH44x830FGb4iPOXwy1JvhXIFch4ch6tDfCC9KPhR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0"/>
            <a:ext cx="3048000" cy="3200400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QSEhQSERIUFBQXFRcWFRYXFhgVFBYWFhgWFhQVFxUYHCggGBolIBcVITEhJSksLi4uFx8zODMsOCgtLi0BCgoKDg0OGxAQGzAkHCQ0LCwsLCw0LCwsLCwuLCwsLCwsLCwsLCwsLCwuLCwsLCwsLCwsLCwsLCwsLCwsLCwsLP/AABEIALkBEQMBIgACEQEDEQH/xAAbAAEAAgMBAQAAAAAAAAAAAAAABAUDBgcCAf/EAEQQAAIBAgMDCQQGCQQBBQAAAAECAAMRBBIhBTFBBhMiMlFhcYGRUqGxwTNCcpLR0gcUFSNTYoKy4RZzovBDNGOzwuL/xAAZAQEAAwEBAAAAAAAAAAAAAAAAAgMEAQX/xAAnEQEAAgIABgEFAAMAAAAAAAAAAQIDEQQSITFBURMUIkJh8DJSsf/aAAwDAQACEQMRAD8A7jERARK/ae16dAXY69nGaZtTlVVqXCdBe7fIWyRVbjw2v2b1iMdTTruo85XVuVGHX69/Cc4q1mY3Yk+JmOUznnw0xwtfMutbN2gldM9M3F7EcQewiS5y/k7tY4aqG+o2lQd3teI3+s6erXFxqDuluO/NDPmxck/p9iIlikiIgQdtbYo4Ska+JqCnTBUFjc2LsFXQa7yPAXO4SYag7R69u6a/yp5PPjXoqavN0KYqswAVneo6c0oy1FKZAj1r31uV7JQVOQlZ1JrPRqVVw2Hw9Ko2YsDhq9SoKpJW6syGncj6wPDWBvGNx9Oij1KrqqILuSeqO8DWZ+cG643X38O3wnN8Z+j/ABFV8WznCkVqWIRVAyqzPXp16DuopXBGUgklyCbg62EuryKrNUZsuGp3apU5xS/PAVMMaAwnUANBSRY6dFF6AOsDfBVX2h6jhvnoMDuPf5HdNFwHILmqlOoq4dSlTCsSqkG1Kg1KuB0d7kjxA1kv9HGyXpUar1Ay5n5qgHQpUXB4e9PCKyv0gbZns2v7zcIGybT2pSw9J61V7JTHSIBYi5sAFW5JJIAA7Z4r7XpIqF3yZ0aoqsCHKoud+ha4IG8HwmjD9HlRqbU3GGFqQpFhmJxTc/Trc/iQU0qAI9utrVfUA2mw8qOThxFTDvSSgTSSvT6fRyLVp5FamQjaqQNNPEQNgw+LR0WorAoyhgd2jAEXvu0I3z7i8UlKm9WowVEUuzHcFUXY+gmg4v8AR9UAXmeYVVTB5qPVp1qmHWutQ1L0nGvOUyGKMb0hcaCXWJ5M1GwFDApVCKDTWswOYikhzslPMtmFwqWYAZb+EC/2ftGlXpU69Jw1OoodG3XVhcaHUeBkgVV9oeo47ppeE5EMKlEV2p4ihRxNevTFRRn/AH6XsUChLrVLsLWABHESuo/o3ZQhH6uHWjglzgG/O4fFtXrVAct7shyg7+BsIHSIiICIiAiIgIiICIiAiIgJr/KPlAKIKJq/wmwTku1apetVYn/yP6ZjaVZbzWOi/h8cXt18MWLxTOSzm/GRsGTUPYPfPmKUlGA32M+7DrjjMN5ltvOukLf9RW3f2yBWold/HcZac5ppvO6R9pMLKvH5TlZQpad6V06DyI2lzlHmmPSp6DvQ9X03ek59LPk7tDmK6OT0Scr/AGW4+Wh8pfjty2TzU56adSiIm15ZERAREQEREBERAREQEREBERAREQEREBERAREQEREBERATj1c3Zj/MfjOwzj1cWZh/MfiZnz+GzhPLHIuIXIC6AaasO7ifHjJUETNMbbJja4wDhlBHGV+PH7xvK3hYf5mPk3WIDUyeqxHluHykjai9O/aJCqjH0shxESxodP5L47nsMjE3Zeg3ivHzFj5y2mi8gMZao9InRlzDxXQgeIP/ABm9Tbjtury81eW8wRK3HbTst6I5wipTQ23HO4VgrGwJAvx0lanKYjMrUv3garZc1iVQ18p0B/hBSRcXbyk1TZImtnlM4dabYfVmtcVOjbnDSsGZRdyVYheIG+fKfKkmmGaiA5RXCc59RkRwxZlFh08pO66mBssTBgcRzlNKlrZlDW10uL8QD7hM8BERAREQEREBERAREQEREBERAREQEREBERATke0ltWqjsqOP+RnXJyrlBTy4msP/AHGPrr85Rn7Q18J3lXxETM3MWB6OIYe2oYeI6J+A9ZbbTXQGU9c5Xpv2NlPgw/ECXeLF6d/CVz0sonpdVxPjMALk2Ex5i27ojtI1PgDu8T6SxdtO2Zj+Yr06m8hhoN5U9FvDQnU6Tp/6s1TWsbL/AA1PRP223t4aDWxzb5yVKYG7jvO8nxPGdX2Biecw9J+OQA+K9E+8TRgnvDHxVe1k9VAFgLAaAcBPsRNDGREQEREBERAREQEREBERAREQEREBERAREQEREBERATmvLGnbF1O8Kf8AiB8p0qaH+kClatTb2qdvuk/mEqzR9rRws6u1aIiZHoo+0B+7Y9lm+6QflLoMTSsouSPADvJ/CVdVMyle0EeotLHYFTNQW/siQt3UZfasWlrdjc+4eA+e+ZJ6qLYkdhM8ya6Cb5yAxF6Lp7L38mH4gzQ5s3IHEWrsl9GT3qQR7i0sxTqyriK7xy3+IibHmEREBERAREQEREBESNXx9NHFNm6RtoATbMcqZiBZMxBAzWuQQLwJMTB+uU9/OJa5HWG8bxv4Q+MpiwLrc5bC9z0yApsOBJGsDPEhrtOkWZc9iua9wVXoEB7MwANiQDY6XmdsUgvd1FgCekNAdxPYDAyxPC1QSQCCRa4B1F91xwnuAiIgIiICIiAiIgJqn6QaF6dN/Zcg/wBQ/wDzNrlRyrw+fC1RxUZx/Sbn3AyF43WVmKdXiXMYiJieqSXsF7ZlHAke8yJJGxvpHHn7pC6rL2fMaOmf+8Jgkvaa2fxA/CRJKOydP8YJZ8mq+TFUT/Nl+8CvzlZMlCrlZWG9WDehvJROp2WjcTDsMT4jXAI4i8+ze8giIgIiICIiAiIgJBr7PvV51ajISqK4ABzLTZnUC4067g9oPDQydEDVU5LoGZUqOagNFyzhWAUVKJNtN9sKNN127NBKw/JVEqrV52ocoACnLl34djoF7cOu72m4ZctrT+nqf7VL+6tJcCkqcm6Zc1MxDFi4IVb3NRKvSNukAUWwPD1mA8kKWlncEDfoL9HDrc2Avph0+8e60Q8rHU2emvRevzmXN1F500CviKbZjrbI0ynlcBqyKBdABnOYgllZh0bWuOje1+OU6QLbZex1oMzIzEMFGU2sMvGwG/vllNZqcsEXJdV6bDoipd1DFAoYZbLUBcXQkW4EweVoBdWporJlH0txmYUCobKhKgjEJrY6q2m4kNmiaw3KVnw1KvSVRztQKoYKbIabVB1qqLm0A6wE+0eVWYKBSBdkBtnsA2VGYPdboDn6JscwBOmlw2aJrFTlggDtzZspHWbKQDmuWWxO5SVyhrix0mzAwPsREBERATzUQMCp3EEHwOhnqIHH8TRKOyHerFT4qSD8JimwctsJkxJYbqihvMdFvgD5zX5gtGp09eluasSTJsx7Yi3at/S/+Jjn3DuFq0yeJK+uo+Ehbs5kj7VhtdeqfESulvtZehfsP4yona9nMU/aRETqx1jYtbPh6LdtNfWwBk2UvI6rmwlPuzL6Mbe60upurO4h5F41aYJqoxeMpqzFWYlQUBQ1Rcs97hFVkIAQW6XWB4GbVEki1Q7UxnOBuZbLY5kFN7LZax69/wB4Tlp6C1iwG+WWA2hXesFekVplWIORwQQ7BczMbC6201NzwEn4ugb85TtzgFrHRXXfkb32PAnsJBy4bECouZb9hB3qRvUjgRAyxEQEREBERAiU/p6n+1S/urSXIlP6ep/tUv7q0lwPNTcfAzHgzemhOpKqT42mSruPgZiwH0VP7C/AQM1p4p0VUsQACxzN3mwW58lUeUyTFigSjhetlbLwN7G2vCBktPtprVLZ+Kpc0VqM9hd1vdblsMpU867E9EVmuDv3b+lEWptAhjkfMM6gB8PcErQYX1yGzCqBcA2PeCQ2+0+zUsfjMdSpM7hrm9lRaTMCDXyKo3EG2HvmN+kQNTaZuc2hckrpzgNhzQBS9TQMxuq25q91LXJtv0DZ4iICIiAiIga7y3wXOUM4GtM3/pOjfI+U55OxVqYZSrC4III7joZybaWENGq9Nt6m3iOB8xaZs1eu27hb7jlRpgxvVzeyQ/3SCfdeZ4YXFjxlDVMbhd41c1MnuBHxlJLjZTZqCA7wuU+K9E/CVDCxtI1VYvMPkREkub/yBe+HYdlU+9VM2aad+j2sLVkuL3VgONrEE29PUTcZtxz9sPLzxrJJERJqiQ8TRKtztMdL667hUA+DjgfI8CJZNt88Guo3svqIChWDqGU3B8iOBBHAg6ETJKzEVlRjUpspv9IgYdLhmUX6494Fuy0uljqbAMtRCCLg5hqDG3dSkRPC1VO5gfMT3DhI2IqtmVEygkM12BPVKi1gR7XukmRav01P7FT40oGNcPVDs+enqqrbI31S5v1v5/dPlGpVYuL0xkYL1W1uiPfrada3lPWO2tRo/SVFU+zvb7o1ms/60pq1bm6bPeoCCSFH0dMd54dkjN6x3lOuO1u0NoZKpFs1P7jfmnmhRqqqrmpmwA6jcBb2pqv+rsQ/0dFB3m599wJgqbWxbb6ype4AVV3jhqJXOekJ/Bbzpt+JqVUAN6Z6SL1W+u6pfrcL38ply1vap/db8057tLHVsoD4p9XTQafXXsniniaiNmTEuPFifXgfSR+pql8H7dFy1vap/db80x0aFVSxz0+k2bqNpoBbrd01nZHKSu1anTYpVDGxyrZgPa00037uE3SW0vFo3Cq9Jp3Rctb2qf3W/NPNWpUSxYoRmVSApB6TBb3zHtkyRdo9Uf7lL/5Ek0EqIiAiIgIiICahy82ZcLiFGq9F/A9VvI6ec2+Y69EOrIwurAgjtB0MjavNGk8d+S23Hokza2ANCq1JuB0Pap6p/wC98hzDMaerE7jcJmxcRZqlM9zDwIsfeDMWNFqjeN/XWQefNOvTNiQwZTbusR85bbRQEBx4H5SHaVUdLoET6BPkmueqblSCpII3EGxHgRJ/7dxNrc/U9fnK8C+4TMuFc/VPwjm0jPL5ZKm06zb61U/1tb0vMDV2O92PixkqnsuoeweJkmlsgDrv5COZDnpCoOu+LTYF2fSHAn1n1hRX6qeYE5tz5o8Q160wsMpzDcesP/sPmPnv2L9boeyv3f8AEyDaVIbrD+n/ABGyck+mvqt9QL+GszU6L/VVvIGXVLG0hfK1gTe3AE77aadsyDH0/bEbc+W3pVU6Vcbmdf6yPgZ9xVXELbPXe2VgBzjG+qaXv/20tajgi4YGV1Yg4gZrZUpk67tchLfAeU5Fp2hzzM9UPDYUubbtL3I/7eSMIUpc4XUZle27MScibpNxAe682FtxN9bdwkXDYJmaoTYHnOJzfUTXSc3Ja8yw1trueqCo+yT8pFfaLmy9M2PBeJlscFV+q6+QtMRwdYfWHr/iOqUTH6VVS6gMyfXQ5W49Nd9jL5MSaii1HC2G791lI8wZAx+Cbm7l7nMl9P513GZcRg3G59Ozd8Ii1o8kzue62we0KtC5Slhlv2I1z4m95LTlJibA5aFvBx78016hgqm8PbzMzfqGYWJ3aa5j85ZGS3tCa131XR5VV/4dH1b5yzwW2P1hDdMrJVog2OZTeopFjbf3TUhhFW98l/D8xMnbJqVWNNMOWZRUQsMoFKysGa5AAG7hr4yzHltzdZ2hfHWa9G/RETWyEREBERAREQNf5X7H5+nziD94gJH8y7yvjxH+ZzqdlnMuVWz+ZxDACyv017Nd48jf3TPmr+TbwuT8ZVNHKKlNmNgrce8EfhLeniFz2WzA77agTX8bRzrbdqDJ2Aw2QWFcAHuUN6zHbusyx1WVOiFZtLg66cO60jVsTRB0Q3+yRb1Ek0KJuDnuButJFV0OjC/vnFe+qNSx9MLfQ9wtf0mGptYncoHnMxSj7M+ZqI1sB5Azu4Sjl9Iv7Sc7gPQn5z42Mqniw8Bb5SwTaVMbm9B+E9/tRPbPpJbh3m9VUj1GbrFj4kmeRTPYfSXv7Up+03pPDbWT+Y+UbSi9v9VNzTey3oZ95hvZb0MtP2yvsN7vxnirtmxBVSRxXTXvB7Z3bvPf0ruYb2W9DMlPBVDuQ+enxko7bLaqot33nz9rv2L7/wAY6u8158PC4PKwDMVJ3ZfmZgH/AKhQ5zaMNeNsvDyh8SzG51Mk4bY1esbpRa3aRlHebtORWZlyYn8pSjiATYD0NiB2zDg2Uc6DmYc5ckktqUTv3e6Y8Vs3EUb56bjS17Zhb7QuJgwuLNMZQBvv3+c5y2juhyb6wkFqJ+s6+tvnPtOgPqV/iPnPP68jdekPET1Sp0XuACvibfGdSnce/wDqQ2Fa+U1DY9wvcboOBqE61fcR7gZ5p0kyg84Qd2bNwv2HynwYcbxWv3XB+cQjv+0yjCMN9RvLN82n18MRcFwb9ua/988AoDbOnn+IM8iqmbQUG7ihJPmDOwdf6HkJkNw9NT300Y+Wa82zkjtOrVzq9mVLZagXKD2rYaekm7M2ZRNNHbDU0YqCVKAkE8NReWiIALAAAbgBYek1Y8dqzvbPkyxaNaeoiJezkREBERAREQErNvbGXEplJysNUbsPYe0GWcTkxExqXYmYncOUbT2RVoEiqht7Q1Q/1fIyuFJewTs5Er8RsPDv1qKeIGU+q2lFsHprrxUflDlY03aeE+sxO8k+c6Z/pjC/wR95/wA0f6Xwv8Efef8ANI/BKf1NPTmOUdgn0CdNHJjC/wAEfef809rydww/8Cedz8THwWPqqenL4vOrJsXDjdQpfcU/ETNTwFJerSpjwRR8p34J9ufVx6ckRSdwJ8NZJpbNrN1aNQ+CNb1tOtAW3T7O/B+0Z4ufEOYUeTeKbdRI+0VX4mT6PIuues1NfMk+gHznQIkow1QnirtIHIMjpc9c8VC5Qw+0SbHsNvHus9m8mcIRfK7kGzB2IZWG9WVbWOo8QQRcEGbJI1bC3YOhyvoCbXDKD1WHHebHeCewkGcY6x4VzmvPkw2z6VP6Omi94UA+u+SZreIGKzBUWp0azMWzKEam1emyAHNqMmYW4ZSOIv6p1saHpqyXXOudugAUZaRe4vfos1UC1uqOtxmrmdtimGrhUbrIreKg/GZohxCbZFA76FL7i/hMFXk9hm30E8rr/aRLSJzlj0lz2jyqByZwv8EerfjPn+mML/BH3n/NLiJzkr6d+S/uVbT2Bhl3UE8xf4yZRwqJ1EVfsqB8JmidiIhGbTPeSIidcIiICIiAiIgIiICIiAiIgIiICIiAiIgIiICIiAiIgIiICIiAiIgIiICIiAiIgIiICI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georgetownhospitalsystem.org/stw/images/125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733800"/>
            <a:ext cx="504825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Ilium, </a:t>
            </a:r>
            <a:r>
              <a:rPr lang="en-US" dirty="0" err="1" smtClean="0"/>
              <a:t>Ischium</a:t>
            </a:r>
            <a:r>
              <a:rPr lang="en-US" dirty="0" smtClean="0"/>
              <a:t>, pubis</a:t>
            </a:r>
            <a:endParaRPr lang="en-US" dirty="0"/>
          </a:p>
        </p:txBody>
      </p:sp>
      <p:pic>
        <p:nvPicPr>
          <p:cNvPr id="4" name="Picture 2" descr="http://upload.wikimedia.org/wikipedia/commons/2/29/Illu_pelvic_gir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7086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Ankle bones 7 </a:t>
            </a:r>
            <a:r>
              <a:rPr lang="en-US" b="1" dirty="0" err="1" smtClean="0"/>
              <a:t>tarsals</a:t>
            </a:r>
            <a:r>
              <a:rPr lang="en-US" dirty="0" smtClean="0"/>
              <a:t> (ankle bones), 5 </a:t>
            </a:r>
            <a:r>
              <a:rPr lang="en-US" b="1" dirty="0" smtClean="0"/>
              <a:t>metatarsals</a:t>
            </a:r>
            <a:r>
              <a:rPr lang="en-US" dirty="0" smtClean="0"/>
              <a:t> (instep bones), and 14</a:t>
            </a:r>
            <a:r>
              <a:rPr lang="en-US" b="1" dirty="0" smtClean="0"/>
              <a:t>phalanges</a:t>
            </a:r>
            <a:r>
              <a:rPr lang="en-US" dirty="0" smtClean="0"/>
              <a:t> (toe bones).</a:t>
            </a:r>
            <a:endParaRPr lang="en-US" dirty="0"/>
          </a:p>
        </p:txBody>
      </p:sp>
      <p:pic>
        <p:nvPicPr>
          <p:cNvPr id="23554" name="Picture 2" descr="http://drugline.org/img/term/bones-of-the-leg-ankle-and-foot-207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00400"/>
            <a:ext cx="5410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47244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Simple(closed)</a:t>
            </a:r>
            <a:r>
              <a:rPr lang="en-US" dirty="0" smtClean="0"/>
              <a:t>: </a:t>
            </a:r>
          </a:p>
          <a:p>
            <a:r>
              <a:rPr lang="en-US" dirty="0" smtClean="0"/>
              <a:t>complete bone break in which there is no involvement with the skin surface</a:t>
            </a:r>
          </a:p>
          <a:p>
            <a:r>
              <a:rPr lang="en-US" b="1" dirty="0"/>
              <a:t>Compound(open)</a:t>
            </a:r>
            <a:r>
              <a:rPr lang="en-US" dirty="0"/>
              <a:t>: </a:t>
            </a:r>
          </a:p>
          <a:p>
            <a:r>
              <a:rPr lang="en-US" dirty="0"/>
              <a:t>involves the </a:t>
            </a:r>
            <a:r>
              <a:rPr lang="en-US" dirty="0" smtClean="0"/>
              <a:t>skin</a:t>
            </a:r>
          </a:p>
          <a:p>
            <a:r>
              <a:rPr lang="en-US" dirty="0" smtClean="0"/>
              <a:t>Greenstick:</a:t>
            </a:r>
          </a:p>
          <a:p>
            <a:r>
              <a:rPr lang="en-US" dirty="0" smtClean="0"/>
              <a:t>Broke under pressure but will not break all the way through</a:t>
            </a:r>
          </a:p>
          <a:p>
            <a:r>
              <a:rPr lang="en-US" b="1" dirty="0" smtClean="0"/>
              <a:t>Impacted</a:t>
            </a:r>
            <a:r>
              <a:rPr lang="en-US" b="1" dirty="0"/>
              <a:t>: </a:t>
            </a:r>
          </a:p>
          <a:p>
            <a:r>
              <a:rPr lang="en-US" dirty="0"/>
              <a:t>broken ends are </a:t>
            </a:r>
            <a:r>
              <a:rPr lang="en-US" dirty="0" smtClean="0"/>
              <a:t>jammed into </a:t>
            </a:r>
            <a:r>
              <a:rPr lang="en-US" dirty="0"/>
              <a:t>each </a:t>
            </a:r>
            <a:r>
              <a:rPr lang="en-US" dirty="0" smtClean="0"/>
              <a:t>other</a:t>
            </a:r>
          </a:p>
          <a:p>
            <a:r>
              <a:rPr lang="en-US" b="1" dirty="0" smtClean="0"/>
              <a:t>Communicated</a:t>
            </a:r>
            <a:r>
              <a:rPr lang="en-US" dirty="0" smtClean="0"/>
              <a:t>: </a:t>
            </a:r>
          </a:p>
          <a:p>
            <a:r>
              <a:rPr lang="en-US" dirty="0" smtClean="0"/>
              <a:t>bone fragments</a:t>
            </a:r>
          </a:p>
          <a:p>
            <a:r>
              <a:rPr lang="en-US" b="1" dirty="0" smtClean="0"/>
              <a:t>Impacted: </a:t>
            </a:r>
          </a:p>
          <a:p>
            <a:r>
              <a:rPr lang="en-US" dirty="0" smtClean="0"/>
              <a:t>broken ends are jammed </a:t>
            </a:r>
          </a:p>
          <a:p>
            <a:pPr>
              <a:buNone/>
            </a:pPr>
            <a:r>
              <a:rPr lang="en-US" dirty="0" smtClean="0"/>
              <a:t>    into each other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5604" name="Picture 4" descr="http://www.umm.edu/graphics/images/en/1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5257800" cy="2590800"/>
          </a:xfrm>
          <a:prstGeom prst="rect">
            <a:avLst/>
          </a:prstGeom>
          <a:noFill/>
        </p:spPr>
      </p:pic>
      <p:pic>
        <p:nvPicPr>
          <p:cNvPr id="25606" name="Picture 6" descr="https://encrypted-tbn2.gstatic.com/images?q=tbn:ANd9GcQGQ9V5dNR1gT0A88xMEqI-IWwRSGxNek53dke6wtMIslAT5cF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62100" cy="2590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04800"/>
            <a:ext cx="1422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s.tutorvista.com/content/feed/u72/bod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705600" cy="5486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 the body and organs  and locations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91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Spiral fracture:  </a:t>
            </a:r>
          </a:p>
          <a:p>
            <a:r>
              <a:rPr lang="en-US" dirty="0" smtClean="0"/>
              <a:t>twisting force</a:t>
            </a:r>
          </a:p>
          <a:p>
            <a:r>
              <a:rPr lang="en-US" dirty="0" err="1" smtClean="0"/>
              <a:t>Colles</a:t>
            </a:r>
            <a:r>
              <a:rPr lang="en-US" dirty="0" smtClean="0"/>
              <a:t> </a:t>
            </a:r>
            <a:r>
              <a:rPr lang="en-US" dirty="0" err="1" smtClean="0"/>
              <a:t>fracutre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breaking and dislocating of the distal end of the radius</a:t>
            </a:r>
            <a:endParaRPr lang="en-US" dirty="0"/>
          </a:p>
        </p:txBody>
      </p:sp>
      <p:pic>
        <p:nvPicPr>
          <p:cNvPr id="26626" name="Picture 2" descr="https://encrypted-tbn0.gstatic.com/images?q=tbn:ANd9GcSVVd3MRMyLckVwFD7FJBpF8lok7bhBZqZZLaYxW8jFffmb8Q1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"/>
            <a:ext cx="2209800" cy="2971800"/>
          </a:xfrm>
          <a:prstGeom prst="rect">
            <a:avLst/>
          </a:prstGeom>
          <a:noFill/>
        </p:spPr>
      </p:pic>
      <p:pic>
        <p:nvPicPr>
          <p:cNvPr id="26628" name="Picture 4" descr="http://www.eatonhand.com/hw/colles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633257"/>
            <a:ext cx="3286125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4419600"/>
          </a:xfrm>
        </p:spPr>
        <p:txBody>
          <a:bodyPr>
            <a:normAutofit fontScale="62500" lnSpcReduction="20000"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Osteoarthritis</a:t>
            </a:r>
            <a:r>
              <a:rPr lang="en-US" dirty="0"/>
              <a:t>: </a:t>
            </a:r>
          </a:p>
          <a:p>
            <a:r>
              <a:rPr lang="en-US" dirty="0"/>
              <a:t>The breakdown of cartilage of the bones</a:t>
            </a:r>
          </a:p>
          <a:p>
            <a:r>
              <a:rPr lang="en-US" b="1" dirty="0"/>
              <a:t>Rheumatoid Arthritis</a:t>
            </a:r>
            <a:r>
              <a:rPr lang="en-US" dirty="0"/>
              <a:t>: </a:t>
            </a:r>
          </a:p>
          <a:p>
            <a:r>
              <a:rPr lang="en-US" dirty="0"/>
              <a:t>a chronic systemic  inflammation disease attacking joints and surrounding </a:t>
            </a:r>
            <a:r>
              <a:rPr lang="en-US" dirty="0" smtClean="0"/>
              <a:t>tissue(autoimmune)</a:t>
            </a:r>
            <a:endParaRPr lang="en-US" dirty="0"/>
          </a:p>
          <a:p>
            <a:r>
              <a:rPr lang="en-US" b="1" dirty="0"/>
              <a:t>Gouty arthritis:</a:t>
            </a:r>
            <a:r>
              <a:rPr lang="en-US" dirty="0"/>
              <a:t> results in severe joint pain, </a:t>
            </a:r>
            <a:r>
              <a:rPr lang="en-US" dirty="0" smtClean="0"/>
              <a:t>most </a:t>
            </a:r>
            <a:r>
              <a:rPr lang="en-US" dirty="0"/>
              <a:t>often in the big toe, this is from deposits of uric acids and </a:t>
            </a:r>
            <a:r>
              <a:rPr lang="en-US" dirty="0" smtClean="0"/>
              <a:t>salts</a:t>
            </a:r>
          </a:p>
          <a:p>
            <a:r>
              <a:rPr lang="en-US" b="1" dirty="0" smtClean="0"/>
              <a:t>Osteoporosis</a:t>
            </a:r>
            <a:r>
              <a:rPr lang="en-US" b="1" dirty="0"/>
              <a:t>: </a:t>
            </a:r>
          </a:p>
          <a:p>
            <a:r>
              <a:rPr lang="en-US" dirty="0"/>
              <a:t>The thinning of bone tissue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5789" r="-15789"/>
          <a:stretch>
            <a:fillRect/>
          </a:stretch>
        </p:blipFill>
        <p:spPr>
          <a:xfrm>
            <a:off x="4495800" y="3276600"/>
            <a:ext cx="4648200" cy="3200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"/>
            <a:ext cx="3962400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4419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Scoliosis</a:t>
            </a:r>
            <a:r>
              <a:rPr lang="en-US" dirty="0"/>
              <a:t>:</a:t>
            </a:r>
          </a:p>
          <a:p>
            <a:r>
              <a:rPr lang="en-US" dirty="0"/>
              <a:t>spine is curved from side to side(lateral curve)</a:t>
            </a:r>
          </a:p>
          <a:p>
            <a:r>
              <a:rPr lang="en-US" dirty="0" err="1"/>
              <a:t>Lordosis</a:t>
            </a:r>
            <a:r>
              <a:rPr lang="en-US" dirty="0"/>
              <a:t>: curvature of the lumbar spine referred to as swayback</a:t>
            </a:r>
          </a:p>
          <a:p>
            <a:r>
              <a:rPr lang="en-US" dirty="0"/>
              <a:t>Kyphosis: Bowing of the </a:t>
            </a:r>
            <a:r>
              <a:rPr lang="en-US" dirty="0" smtClean="0"/>
              <a:t>thoracic level of the back 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9060" b="-39060"/>
          <a:stretch>
            <a:fillRect/>
          </a:stretch>
        </p:blipFill>
        <p:spPr>
          <a:xfrm>
            <a:off x="4419600" y="914400"/>
            <a:ext cx="4724400" cy="5943600"/>
          </a:xfrm>
        </p:spPr>
      </p:pic>
    </p:spTree>
    <p:extLst>
      <p:ext uri="{BB962C8B-B14F-4D97-AF65-F5344CB8AC3E}">
        <p14:creationId xmlns:p14="http://schemas.microsoft.com/office/powerpoint/2010/main" val="2642584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Herniated disc: intervertebral disk has been forced through its outer surface</a:t>
            </a:r>
          </a:p>
          <a:p>
            <a:r>
              <a:rPr lang="en-US" sz="2800" b="1" dirty="0" smtClean="0"/>
              <a:t>Carpal </a:t>
            </a:r>
            <a:r>
              <a:rPr lang="en-US" sz="2800" b="1" dirty="0"/>
              <a:t>tunnel syndrome</a:t>
            </a:r>
            <a:r>
              <a:rPr lang="en-US" sz="2800" dirty="0"/>
              <a:t>:</a:t>
            </a:r>
          </a:p>
          <a:p>
            <a:r>
              <a:rPr lang="en-US" dirty="0"/>
              <a:t>This condition results from the compression of the median nerve at the </a:t>
            </a:r>
            <a:endParaRPr lang="en-US" dirty="0" smtClean="0"/>
          </a:p>
          <a:p>
            <a:r>
              <a:rPr lang="en-US" dirty="0" smtClean="0"/>
              <a:t>Bursitis: painful inflammation of the bursa(sac located around a joint)</a:t>
            </a:r>
          </a:p>
          <a:p>
            <a:r>
              <a:rPr lang="en-US" dirty="0" smtClean="0"/>
              <a:t>Sprain: </a:t>
            </a:r>
          </a:p>
          <a:p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commonly known as torn ligament, is damage to one or </a:t>
            </a:r>
            <a:r>
              <a:rPr lang="en-US" dirty="0" smtClean="0"/>
              <a:t>more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11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3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Major functions of muscles:</a:t>
            </a:r>
          </a:p>
          <a:p>
            <a:r>
              <a:rPr lang="en-US" dirty="0" smtClean="0"/>
              <a:t>The 650 muscles in the body:</a:t>
            </a:r>
          </a:p>
          <a:p>
            <a:r>
              <a:rPr lang="en-US" dirty="0" smtClean="0"/>
              <a:t>support movement, help to maintain posture and circulate blood, protect organs</a:t>
            </a:r>
          </a:p>
          <a:p>
            <a:r>
              <a:rPr lang="en-US" dirty="0" smtClean="0"/>
              <a:t>Cardiac muscle: </a:t>
            </a:r>
          </a:p>
          <a:p>
            <a:r>
              <a:rPr lang="en-US" dirty="0" smtClean="0"/>
              <a:t>heart</a:t>
            </a:r>
          </a:p>
          <a:p>
            <a:r>
              <a:rPr lang="en-US" dirty="0" smtClean="0"/>
              <a:t>Skeletal muscle:</a:t>
            </a:r>
          </a:p>
          <a:p>
            <a:r>
              <a:rPr lang="en-US" dirty="0" smtClean="0"/>
              <a:t>most attached to bones</a:t>
            </a:r>
          </a:p>
          <a:p>
            <a:r>
              <a:rPr lang="en-US" dirty="0" smtClean="0"/>
              <a:t>Smooth muscle: </a:t>
            </a:r>
          </a:p>
          <a:p>
            <a:r>
              <a:rPr lang="en-US" dirty="0" smtClean="0"/>
              <a:t>in walls of hollow organs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7650" name="Picture 2" descr="http://www.nlm.nih.gov/medlineplus/ency/images/ency/fullsize/19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24200"/>
            <a:ext cx="3505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 tendon connects muscle to bone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ligament connects bone to bone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276600"/>
            <a:ext cx="8763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Deltoid: a triangle muscle</a:t>
            </a:r>
          </a:p>
          <a:p>
            <a:endParaRPr lang="en-US" dirty="0"/>
          </a:p>
          <a:p>
            <a:r>
              <a:rPr lang="en-US" dirty="0"/>
              <a:t>Gluteus:  </a:t>
            </a:r>
          </a:p>
          <a:p>
            <a:endParaRPr lang="en-US" dirty="0"/>
          </a:p>
        </p:txBody>
      </p:sp>
      <p:pic>
        <p:nvPicPr>
          <p:cNvPr id="4" name="Picture 6" descr="http://instruct.uwo.ca/kinesiology/222/Lab4/Lab4_Images/Fig4_deltoid_inj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2743200" cy="1905000"/>
          </a:xfrm>
          <a:prstGeom prst="rect">
            <a:avLst/>
          </a:prstGeom>
          <a:noFill/>
        </p:spPr>
      </p:pic>
      <p:pic>
        <p:nvPicPr>
          <p:cNvPr id="5" name="Picture 2" descr="http://legacy.owensboro.kctcs.edu/gcaplan/anat/study%20guide/Image8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505200"/>
            <a:ext cx="44196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7189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Rectus </a:t>
            </a:r>
            <a:r>
              <a:rPr lang="en-US" dirty="0" err="1" smtClean="0"/>
              <a:t>femoris</a:t>
            </a:r>
            <a:endParaRPr lang="en-US" dirty="0" smtClean="0"/>
          </a:p>
          <a:p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lateralis</a:t>
            </a:r>
            <a:endParaRPr lang="en-US" dirty="0" smtClean="0"/>
          </a:p>
          <a:p>
            <a:r>
              <a:rPr lang="en-US" dirty="0" err="1" smtClean="0"/>
              <a:t>Diaphram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0722" name="Picture 2" descr="http://books.mcgraw-hill.com/medical/NursesDrugHandbook/safe_drug_admin/identifying_injection_sites/Vastuslatera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886200" cy="4038600"/>
          </a:xfrm>
          <a:prstGeom prst="rect">
            <a:avLst/>
          </a:prstGeom>
          <a:noFill/>
        </p:spPr>
      </p:pic>
      <p:pic>
        <p:nvPicPr>
          <p:cNvPr id="30724" name="Picture 4" descr="https://encrypted-tbn1.gstatic.com/images?q=tbn:ANd9GcTa1terd29f0705tPNTU3Gkr9UTjwL4g29HGdNUtdbX0gFfiFL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4191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Strains :</a:t>
            </a:r>
          </a:p>
          <a:p>
            <a:r>
              <a:rPr lang="en-US" dirty="0" smtClean="0"/>
              <a:t>are injuries that involve the stretching or tearing of a </a:t>
            </a:r>
            <a:r>
              <a:rPr lang="en-US" dirty="0" err="1" smtClean="0"/>
              <a:t>musculo-tendinous</a:t>
            </a:r>
            <a:r>
              <a:rPr lang="en-US" dirty="0" smtClean="0"/>
              <a:t> (muscle and tendon) Tip: sprain is torn ligament</a:t>
            </a:r>
            <a:endParaRPr lang="en-US" dirty="0"/>
          </a:p>
          <a:p>
            <a:r>
              <a:rPr lang="en-US" b="1" dirty="0" smtClean="0"/>
              <a:t>Atrophy:</a:t>
            </a:r>
          </a:p>
          <a:p>
            <a:r>
              <a:rPr lang="en-US" dirty="0" smtClean="0"/>
              <a:t>is the partial or complete wasting away of a part of the body. </a:t>
            </a:r>
            <a:endParaRPr lang="en-US" b="1" dirty="0"/>
          </a:p>
          <a:p>
            <a:r>
              <a:rPr lang="en-US" b="1" dirty="0" smtClean="0"/>
              <a:t>Tendonitis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This is a painful inflammation of the tendon</a:t>
            </a:r>
          </a:p>
          <a:p>
            <a:r>
              <a:rPr lang="en-US" b="1" dirty="0" smtClean="0"/>
              <a:t>Fibromyalgia Syndrome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This is a chronic musculoskeletal condition with chronic </a:t>
            </a:r>
            <a:r>
              <a:rPr lang="en-US" dirty="0"/>
              <a:t>muscle pain, fatigue, sleep problems, and painful tender points or trigger points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Circulatory and Immune System 11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circulatory system is composed of four main parts:</a:t>
            </a:r>
          </a:p>
          <a:p>
            <a:r>
              <a:rPr lang="en-US" dirty="0" smtClean="0"/>
              <a:t>1. </a:t>
            </a:r>
            <a:r>
              <a:rPr lang="en-US" b="1" dirty="0" smtClean="0"/>
              <a:t>a pump</a:t>
            </a:r>
          </a:p>
          <a:p>
            <a:r>
              <a:rPr lang="en-US" dirty="0" smtClean="0"/>
              <a:t>the heart</a:t>
            </a:r>
          </a:p>
          <a:p>
            <a:r>
              <a:rPr lang="en-US" dirty="0" smtClean="0"/>
              <a:t>2. </a:t>
            </a:r>
            <a:r>
              <a:rPr lang="en-US" b="1" dirty="0" smtClean="0"/>
              <a:t>the plumbing</a:t>
            </a:r>
          </a:p>
          <a:p>
            <a:r>
              <a:rPr lang="en-US" dirty="0" smtClean="0"/>
              <a:t>the blood vessels</a:t>
            </a:r>
          </a:p>
          <a:p>
            <a:r>
              <a:rPr lang="en-US" dirty="0" smtClean="0"/>
              <a:t>3. </a:t>
            </a:r>
            <a:r>
              <a:rPr lang="en-US" b="1" dirty="0" smtClean="0"/>
              <a:t>the circulating fluid</a:t>
            </a:r>
          </a:p>
          <a:p>
            <a:r>
              <a:rPr lang="en-US" dirty="0" smtClean="0"/>
              <a:t>blood</a:t>
            </a:r>
          </a:p>
          <a:p>
            <a:r>
              <a:rPr lang="en-US" dirty="0" smtClean="0"/>
              <a:t>4. </a:t>
            </a:r>
            <a:r>
              <a:rPr lang="en-US" b="1" dirty="0" smtClean="0"/>
              <a:t>the fluid system</a:t>
            </a:r>
          </a:p>
          <a:p>
            <a:r>
              <a:rPr lang="en-US" dirty="0" smtClean="0"/>
              <a:t>lymphatic system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quadrants:</a:t>
            </a:r>
          </a:p>
          <a:p>
            <a:r>
              <a:rPr lang="en-US" dirty="0" smtClean="0"/>
              <a:t>Right Upper Quadrants(RUQ):</a:t>
            </a:r>
          </a:p>
          <a:p>
            <a:r>
              <a:rPr lang="en-US" dirty="0" smtClean="0"/>
              <a:t>Liver, gallbladder, right kidney</a:t>
            </a:r>
          </a:p>
          <a:p>
            <a:r>
              <a:rPr lang="en-US" dirty="0" smtClean="0"/>
              <a:t>Left Upper Quadrants(LUQ):</a:t>
            </a:r>
          </a:p>
          <a:p>
            <a:r>
              <a:rPr lang="en-US" dirty="0" smtClean="0"/>
              <a:t>Stomach, spleen, pancreas, left kidney</a:t>
            </a:r>
          </a:p>
          <a:p>
            <a:r>
              <a:rPr lang="en-US" dirty="0" smtClean="0"/>
              <a:t>Right Lower Quadrants(RLQ):</a:t>
            </a:r>
          </a:p>
          <a:p>
            <a:r>
              <a:rPr lang="en-US" dirty="0" smtClean="0"/>
              <a:t>Appendix, right ovary</a:t>
            </a:r>
          </a:p>
          <a:p>
            <a:r>
              <a:rPr lang="en-US" dirty="0" smtClean="0"/>
              <a:t>Left Lower Quadrants(LLQ):</a:t>
            </a:r>
          </a:p>
          <a:p>
            <a:r>
              <a:rPr lang="en-US" dirty="0" smtClean="0"/>
              <a:t>Left ovary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Systemic circulation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Oxygenated blood pumped through the body</a:t>
            </a:r>
          </a:p>
          <a:p>
            <a:r>
              <a:rPr lang="en-US" b="1" dirty="0" smtClean="0"/>
              <a:t>Pulmonary circulation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Deoxygenated blood pumped from the heart to the lungs</a:t>
            </a:r>
            <a:endParaRPr lang="en-US" dirty="0"/>
          </a:p>
        </p:txBody>
      </p:sp>
      <p:pic>
        <p:nvPicPr>
          <p:cNvPr id="36866" name="Picture 2" descr="http://anatomusings.files.wordpress.com/2011/02/pulmonary-circuit-systemic-circ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14800"/>
            <a:ext cx="267652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Parts of  The Heart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758" r="-40758"/>
          <a:stretch>
            <a:fillRect/>
          </a:stretch>
        </p:blipFill>
        <p:spPr>
          <a:xfrm>
            <a:off x="-609600" y="1371600"/>
            <a:ext cx="10134600" cy="5638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Arteries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Aorta</a:t>
            </a:r>
            <a:endParaRPr lang="en-US" dirty="0"/>
          </a:p>
        </p:txBody>
      </p:sp>
      <p:pic>
        <p:nvPicPr>
          <p:cNvPr id="34818" name="Picture 2" descr="http://www.medicalexhibits.com/obrasky/2010/10045_0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447800"/>
            <a:ext cx="2819400" cy="5410200"/>
          </a:xfrm>
          <a:prstGeom prst="rect">
            <a:avLst/>
          </a:prstGeom>
          <a:noFill/>
        </p:spPr>
      </p:pic>
      <p:pic>
        <p:nvPicPr>
          <p:cNvPr id="34820" name="Picture 4" descr="http://www.slrctsurgery.com/images/taa_im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38600" cy="3152776"/>
          </a:xfrm>
          <a:prstGeom prst="rect">
            <a:avLst/>
          </a:prstGeom>
          <a:noFill/>
        </p:spPr>
      </p:pic>
      <p:pic>
        <p:nvPicPr>
          <p:cNvPr id="34822" name="Picture 6" descr="http://www.riversideonline.com/source/images/image_popup/ans7_carotid_artery-diss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4038600" cy="3505200"/>
          </a:xfrm>
          <a:prstGeom prst="rect">
            <a:avLst/>
          </a:prstGeom>
          <a:noFill/>
        </p:spPr>
      </p:pic>
      <p:pic>
        <p:nvPicPr>
          <p:cNvPr id="34824" name="Picture 8" descr="http://www.vasculardoc.com/images/F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133600"/>
            <a:ext cx="2057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Review Veins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Veins: jugular, inferior and superior vena cava, </a:t>
            </a:r>
            <a:endParaRPr lang="en-US" dirty="0"/>
          </a:p>
        </p:txBody>
      </p:sp>
      <p:pic>
        <p:nvPicPr>
          <p:cNvPr id="35842" name="Picture 2" descr="http://www.cancerresearchuk.org/prod_consump/groups/cr_common/@cah/@gen/documents/image/cr_082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4038600" cy="3962400"/>
          </a:xfrm>
          <a:prstGeom prst="rect">
            <a:avLst/>
          </a:prstGeom>
          <a:noFill/>
        </p:spPr>
      </p:pic>
      <p:pic>
        <p:nvPicPr>
          <p:cNvPr id="35844" name="Picture 4" descr="http://www.cookmedical.com/img/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4343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Artery for taking accurate blood pressure:</a:t>
            </a:r>
          </a:p>
          <a:p>
            <a:r>
              <a:rPr lang="en-US" dirty="0" smtClean="0"/>
              <a:t>Brachial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Major arteries for taking pulse: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371600"/>
            <a:ext cx="5029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516564"/>
          </a:xfrm>
        </p:spPr>
        <p:txBody>
          <a:bodyPr/>
          <a:lstStyle/>
          <a:p>
            <a:r>
              <a:rPr lang="en-US" dirty="0" smtClean="0"/>
              <a:t>Veins for venipuncture's: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" y="2209800"/>
            <a:ext cx="914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19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Functions of blood vessels:</a:t>
            </a:r>
          </a:p>
          <a:p>
            <a:r>
              <a:rPr lang="en-US" dirty="0" smtClean="0"/>
              <a:t>Arteries:</a:t>
            </a:r>
          </a:p>
          <a:p>
            <a:r>
              <a:rPr lang="en-US" dirty="0" smtClean="0"/>
              <a:t>Takes blood away from the heart </a:t>
            </a:r>
          </a:p>
          <a:p>
            <a:r>
              <a:rPr lang="en-US" dirty="0" smtClean="0"/>
              <a:t>Veins: </a:t>
            </a:r>
          </a:p>
          <a:p>
            <a:r>
              <a:rPr lang="en-US" dirty="0" smtClean="0"/>
              <a:t>Takes blood toward the heart</a:t>
            </a:r>
          </a:p>
          <a:p>
            <a:r>
              <a:rPr lang="en-US" dirty="0" smtClean="0"/>
              <a:t>Valves: prevent back flow</a:t>
            </a:r>
          </a:p>
          <a:p>
            <a:r>
              <a:rPr lang="en-US" dirty="0" smtClean="0"/>
              <a:t>Capillaries:</a:t>
            </a:r>
          </a:p>
          <a:p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the smallest of blood vessels. They serve to distribute oxygenated blood from arteries to the tissues of the body and to feed deoxygenated blood from the tissues back into the </a:t>
            </a:r>
            <a:r>
              <a:rPr lang="en-US" dirty="0" smtClean="0"/>
              <a:t>veins(single cell layer)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41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51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Myocardial Infarction(MI)</a:t>
            </a:r>
            <a:r>
              <a:rPr lang="en-US" dirty="0" smtClean="0"/>
              <a:t>: </a:t>
            </a:r>
          </a:p>
          <a:p>
            <a:r>
              <a:rPr lang="en-US" dirty="0" smtClean="0"/>
              <a:t>is a complication of coronary artery disease that results from occlusion(partial or complete) of the artery, causing myocardial tissue destruction </a:t>
            </a:r>
          </a:p>
          <a:p>
            <a:r>
              <a:rPr lang="en-US" b="1" dirty="0" err="1" smtClean="0"/>
              <a:t>Cerebrovascular</a:t>
            </a:r>
            <a:r>
              <a:rPr lang="en-US" b="1" dirty="0" smtClean="0"/>
              <a:t> Accident(CVA)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a condition commonly known as a </a:t>
            </a:r>
          </a:p>
          <a:p>
            <a:pPr>
              <a:buNone/>
            </a:pPr>
            <a:r>
              <a:rPr lang="en-US" dirty="0" smtClean="0"/>
              <a:t>    stroke, CVA is the sudden impairment</a:t>
            </a:r>
          </a:p>
          <a:p>
            <a:pPr>
              <a:buNone/>
            </a:pPr>
            <a:r>
              <a:rPr lang="en-US" dirty="0" smtClean="0"/>
              <a:t>    of the flow of blood to the brain, </a:t>
            </a:r>
          </a:p>
          <a:p>
            <a:pPr>
              <a:buNone/>
            </a:pPr>
            <a:r>
              <a:rPr lang="en-US" dirty="0" smtClean="0"/>
              <a:t>    interrupting the supply of oxygen and causing</a:t>
            </a:r>
          </a:p>
          <a:p>
            <a:pPr>
              <a:buNone/>
            </a:pPr>
            <a:r>
              <a:rPr lang="en-US" dirty="0" smtClean="0"/>
              <a:t>    serious damage of brain tissue</a:t>
            </a:r>
          </a:p>
          <a:p>
            <a:pPr>
              <a:buNone/>
            </a:pPr>
            <a:r>
              <a:rPr lang="en-US" b="1" dirty="0" smtClean="0"/>
              <a:t>    Embolism</a:t>
            </a:r>
            <a:r>
              <a:rPr lang="en-US" dirty="0" smtClean="0"/>
              <a:t>: an embolus is defined as foreign matter that enters and circulates in the blood stream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Hypertension: </a:t>
            </a:r>
          </a:p>
          <a:p>
            <a:r>
              <a:rPr lang="en-US" dirty="0" smtClean="0"/>
              <a:t>A common </a:t>
            </a:r>
            <a:r>
              <a:rPr lang="en-US" dirty="0"/>
              <a:t>condition in which the force of the blood against your artery walls is high enough that it may eventually cause health problems, such as heart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Embolus(thrombus):</a:t>
            </a:r>
          </a:p>
          <a:p>
            <a:r>
              <a:rPr lang="en-US" dirty="0"/>
              <a:t>A blockage </a:t>
            </a:r>
            <a:r>
              <a:rPr lang="en-US" dirty="0" smtClean="0"/>
              <a:t>that </a:t>
            </a:r>
            <a:r>
              <a:rPr lang="en-US" dirty="0"/>
              <a:t>obstructs a blood </a:t>
            </a:r>
            <a:r>
              <a:rPr lang="en-US" dirty="0" smtClean="0"/>
              <a:t>vessel</a:t>
            </a:r>
            <a:endParaRPr lang="en-US" dirty="0"/>
          </a:p>
          <a:p>
            <a:r>
              <a:rPr lang="en-US" dirty="0" smtClean="0"/>
              <a:t>Arteriosclerosis:</a:t>
            </a:r>
          </a:p>
          <a:p>
            <a:r>
              <a:rPr lang="en-US" dirty="0" smtClean="0"/>
              <a:t>A degeneration and hardening of the walls of arteries</a:t>
            </a:r>
          </a:p>
          <a:p>
            <a:r>
              <a:rPr lang="en-US" dirty="0" smtClean="0"/>
              <a:t>Cardiac arrest:</a:t>
            </a:r>
          </a:p>
          <a:p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a sudden stop in effective blood circulation due to the failure of the </a:t>
            </a:r>
            <a:r>
              <a:rPr lang="en-US" dirty="0" smtClean="0"/>
              <a:t>heart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79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Phlebitis:</a:t>
            </a:r>
          </a:p>
          <a:p>
            <a:r>
              <a:rPr lang="en-US" dirty="0" smtClean="0"/>
              <a:t>Inflammation of a vein</a:t>
            </a:r>
          </a:p>
          <a:p>
            <a:r>
              <a:rPr lang="en-US" dirty="0" smtClean="0"/>
              <a:t>Arrhythmia:</a:t>
            </a:r>
          </a:p>
          <a:p>
            <a:r>
              <a:rPr lang="en-US" dirty="0" smtClean="0"/>
              <a:t>Is </a:t>
            </a:r>
            <a:r>
              <a:rPr lang="en-US" dirty="0"/>
              <a:t>a group of conditions in which the heartbeat is irregular, too fast, or too </a:t>
            </a:r>
            <a:r>
              <a:rPr lang="en-US" dirty="0" smtClean="0"/>
              <a:t>slow</a:t>
            </a:r>
          </a:p>
          <a:p>
            <a:r>
              <a:rPr lang="en-US" dirty="0" smtClean="0"/>
              <a:t>Congestive heart failure(CHF):</a:t>
            </a:r>
          </a:p>
          <a:p>
            <a:r>
              <a:rPr lang="en-US" dirty="0" smtClean="0"/>
              <a:t>Condition of inadequate heart action with retention of tissue fluids</a:t>
            </a:r>
          </a:p>
          <a:p>
            <a:r>
              <a:rPr lang="en-US" dirty="0" smtClean="0"/>
              <a:t>Aneurysm:</a:t>
            </a:r>
          </a:p>
          <a:p>
            <a:r>
              <a:rPr lang="en-US" dirty="0" smtClean="0"/>
              <a:t>A widening, external dilation caused by the pressure of blood </a:t>
            </a:r>
            <a:r>
              <a:rPr lang="en-US" smtClean="0"/>
              <a:t>on weakened </a:t>
            </a:r>
            <a:r>
              <a:rPr lang="en-US" dirty="0" smtClean="0"/>
              <a:t>arterial walls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Cell and Tissue Structure 7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Mitosis</a:t>
            </a:r>
            <a:r>
              <a:rPr lang="en-US" dirty="0" smtClean="0"/>
              <a:t>: </a:t>
            </a:r>
            <a:r>
              <a:rPr lang="en-US" dirty="0"/>
              <a:t>2 diploid cells</a:t>
            </a:r>
            <a:endParaRPr lang="en-US" dirty="0" smtClean="0"/>
          </a:p>
          <a:p>
            <a:r>
              <a:rPr lang="en-US" dirty="0" smtClean="0"/>
              <a:t>The division of a cell(asexual, any cell)</a:t>
            </a:r>
          </a:p>
          <a:p>
            <a:r>
              <a:rPr lang="en-US" b="1" dirty="0" smtClean="0"/>
              <a:t>Meiosis</a:t>
            </a:r>
            <a:r>
              <a:rPr lang="en-US" dirty="0" smtClean="0"/>
              <a:t>: 4 </a:t>
            </a:r>
            <a:r>
              <a:rPr lang="en-US" dirty="0"/>
              <a:t>haploid cells</a:t>
            </a:r>
            <a:endParaRPr lang="en-US" dirty="0" smtClean="0"/>
          </a:p>
          <a:p>
            <a:r>
              <a:rPr lang="en-US" dirty="0" smtClean="0"/>
              <a:t>Division of sex cells</a:t>
            </a:r>
          </a:p>
          <a:p>
            <a:r>
              <a:rPr lang="en-US" dirty="0" smtClean="0"/>
              <a:t>How many chromosomes do we have?</a:t>
            </a:r>
          </a:p>
          <a:p>
            <a:r>
              <a:rPr lang="en-US" dirty="0" smtClean="0"/>
              <a:t>23 pairs of chromosomes a total of </a:t>
            </a:r>
            <a:r>
              <a:rPr lang="en-US" b="1" dirty="0" smtClean="0"/>
              <a:t>46</a:t>
            </a:r>
          </a:p>
          <a:p>
            <a:r>
              <a:rPr lang="en-US" b="1" dirty="0" smtClean="0"/>
              <a:t>Diffusion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is the movement of molecules from an area of greater concentration to an area of lesser concentration</a:t>
            </a:r>
          </a:p>
          <a:p>
            <a:r>
              <a:rPr lang="en-US" b="1" dirty="0" smtClean="0"/>
              <a:t>Osmosis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may be simply defined as the </a:t>
            </a:r>
            <a:r>
              <a:rPr lang="en-US" b="1" dirty="0" smtClean="0"/>
              <a:t>diffusion of water</a:t>
            </a:r>
            <a:r>
              <a:rPr lang="en-US" dirty="0" smtClean="0"/>
              <a:t> through a selectively permeable membrane(move from more water to less water)</a:t>
            </a:r>
          </a:p>
          <a:p>
            <a:r>
              <a:rPr lang="en-US" b="1" dirty="0" smtClean="0"/>
              <a:t>Filtration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is the movement of</a:t>
            </a:r>
            <a:r>
              <a:rPr lang="en-US" b="1" dirty="0" smtClean="0"/>
              <a:t> water</a:t>
            </a:r>
            <a:r>
              <a:rPr lang="en-US" dirty="0" smtClean="0"/>
              <a:t> and </a:t>
            </a:r>
            <a:r>
              <a:rPr lang="en-US" b="1" dirty="0" smtClean="0"/>
              <a:t>solutes</a:t>
            </a:r>
            <a:r>
              <a:rPr lang="en-US" dirty="0" smtClean="0"/>
              <a:t> across the cell-membrane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function of immunity:</a:t>
            </a:r>
          </a:p>
          <a:p>
            <a:r>
              <a:rPr lang="en-US" dirty="0" smtClean="0"/>
              <a:t>is primarily provided by specific cells and organs of the circulatory system(helps fight infection)</a:t>
            </a:r>
          </a:p>
          <a:p>
            <a:r>
              <a:rPr lang="en-US" dirty="0" smtClean="0"/>
              <a:t>Structures of the Immune system:</a:t>
            </a:r>
          </a:p>
          <a:p>
            <a:r>
              <a:rPr lang="en-US" dirty="0" smtClean="0"/>
              <a:t>Bone marrow: </a:t>
            </a:r>
          </a:p>
          <a:p>
            <a:r>
              <a:rPr lang="en-US" dirty="0" smtClean="0"/>
              <a:t>Thymus: lives in your chest, between your breast bone and your heart</a:t>
            </a:r>
          </a:p>
          <a:p>
            <a:r>
              <a:rPr lang="en-US" dirty="0" smtClean="0"/>
              <a:t>Lymph nodes:</a:t>
            </a:r>
          </a:p>
          <a:p>
            <a:r>
              <a:rPr lang="en-US" dirty="0" smtClean="0"/>
              <a:t>Spleen:</a:t>
            </a:r>
          </a:p>
          <a:p>
            <a:r>
              <a:rPr lang="en-US" dirty="0" smtClean="0"/>
              <a:t>Tonsils:</a:t>
            </a:r>
          </a:p>
          <a:p>
            <a:r>
              <a:rPr lang="en-US" dirty="0" smtClean="0"/>
              <a:t>Adenoids:</a:t>
            </a:r>
          </a:p>
          <a:p>
            <a:r>
              <a:rPr lang="en-US" dirty="0" smtClean="0"/>
              <a:t>Appendix: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9698" name="Picture 2" descr="http://aids.gov/images/aids-infographics/immune-system101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038600"/>
            <a:ext cx="2943225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Tonsils: </a:t>
            </a:r>
          </a:p>
          <a:p>
            <a:r>
              <a:rPr lang="en-US" dirty="0" smtClean="0"/>
              <a:t>The lymph tissue of the tonsils intercept antigens invading the upper respiratory tract</a:t>
            </a:r>
          </a:p>
          <a:p>
            <a:r>
              <a:rPr lang="en-US" dirty="0" smtClean="0"/>
              <a:t>Lymph nodes:</a:t>
            </a:r>
          </a:p>
          <a:p>
            <a:r>
              <a:rPr lang="en-US" dirty="0" smtClean="0"/>
              <a:t>Filters pathogens for lymph</a:t>
            </a:r>
          </a:p>
          <a:p>
            <a:r>
              <a:rPr lang="en-US" b="1" dirty="0"/>
              <a:t>Components of the immune system:</a:t>
            </a:r>
          </a:p>
          <a:p>
            <a:r>
              <a:rPr lang="en-US" b="1" dirty="0"/>
              <a:t>T cells</a:t>
            </a:r>
            <a:r>
              <a:rPr lang="en-US" dirty="0"/>
              <a:t>(</a:t>
            </a:r>
            <a:r>
              <a:rPr lang="en-US" dirty="0" err="1"/>
              <a:t>wbc</a:t>
            </a:r>
            <a:r>
              <a:rPr lang="en-US" dirty="0"/>
              <a:t>): </a:t>
            </a:r>
          </a:p>
          <a:p>
            <a:r>
              <a:rPr lang="en-US" dirty="0"/>
              <a:t>directly attack invading organisms</a:t>
            </a:r>
          </a:p>
          <a:p>
            <a:r>
              <a:rPr lang="en-US" b="1" dirty="0"/>
              <a:t>B cells</a:t>
            </a:r>
            <a:r>
              <a:rPr lang="en-US" dirty="0"/>
              <a:t>:</a:t>
            </a:r>
          </a:p>
          <a:p>
            <a:r>
              <a:rPr lang="en-US" dirty="0"/>
              <a:t>help T cells attack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4049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Antibodies:</a:t>
            </a:r>
          </a:p>
          <a:p>
            <a:r>
              <a:rPr lang="en-US" dirty="0" smtClean="0"/>
              <a:t>A protein substance carried by cells to counteract the effect of an antigen</a:t>
            </a:r>
          </a:p>
          <a:p>
            <a:r>
              <a:rPr lang="en-US" dirty="0" smtClean="0"/>
              <a:t>Antigen:</a:t>
            </a:r>
          </a:p>
          <a:p>
            <a:r>
              <a:rPr lang="en-US" dirty="0" smtClean="0"/>
              <a:t>Things that the immune system recognizes as non-self</a:t>
            </a:r>
          </a:p>
          <a:p>
            <a:r>
              <a:rPr lang="en-US" dirty="0" smtClean="0"/>
              <a:t>Vaccinations: active and passive immunity:</a:t>
            </a:r>
          </a:p>
          <a:p>
            <a:r>
              <a:rPr lang="en-US" dirty="0" smtClean="0"/>
              <a:t>Active is given in a booster to provide memory cells and antibodies for longer periods and passive is an injection given when already exposed to given temporary immunity to counter the immediate attack of pathogens(ex: rusty nail and tetanus)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Influenza:</a:t>
            </a:r>
          </a:p>
          <a:p>
            <a:r>
              <a:rPr lang="en-US" b="1" dirty="0" smtClean="0"/>
              <a:t> an acute infection characterized by fever, cough, pain and URI </a:t>
            </a:r>
          </a:p>
          <a:p>
            <a:r>
              <a:rPr lang="en-US" b="1" dirty="0" smtClean="0"/>
              <a:t>HIV</a:t>
            </a:r>
            <a:r>
              <a:rPr lang="en-US" b="1" dirty="0" smtClean="0"/>
              <a:t>/AIDS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virus invades the helper T cells and macrophages, hiding in their membranes</a:t>
            </a:r>
          </a:p>
          <a:p>
            <a:r>
              <a:rPr lang="en-US" b="1" dirty="0" smtClean="0"/>
              <a:t>Mono: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Caused by the Epstein-Barr virus, affects the lymphocytes</a:t>
            </a:r>
          </a:p>
          <a:p>
            <a:r>
              <a:rPr lang="en-US" b="1" dirty="0" smtClean="0"/>
              <a:t>Chronic fatigue syndrome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virus or bacteria enters the body and limits the immune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Autoimmune Disease: </a:t>
            </a:r>
          </a:p>
          <a:p>
            <a:r>
              <a:rPr lang="en-US" dirty="0" smtClean="0"/>
              <a:t>A condition wherein the person’s antibodies react against their own normal tissue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Lupus</a:t>
            </a:r>
            <a:r>
              <a:rPr lang="en-US" dirty="0" smtClean="0"/>
              <a:t>(autoimmune)</a:t>
            </a:r>
            <a:endParaRPr lang="en-US" dirty="0" smtClean="0"/>
          </a:p>
          <a:p>
            <a:r>
              <a:rPr lang="en-US" dirty="0" smtClean="0"/>
              <a:t> This is a chronic inflammatory disease that occurs when </a:t>
            </a:r>
            <a:r>
              <a:rPr lang="en-US" dirty="0" smtClean="0"/>
              <a:t>    your </a:t>
            </a:r>
            <a:r>
              <a:rPr lang="en-US" dirty="0" smtClean="0"/>
              <a:t>body's immune system attacks your own tissues and organs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Respiratory System 7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Structures of the respiratory system:</a:t>
            </a:r>
          </a:p>
          <a:p>
            <a:endParaRPr lang="en-US" dirty="0"/>
          </a:p>
        </p:txBody>
      </p:sp>
      <p:pic>
        <p:nvPicPr>
          <p:cNvPr id="38914" name="Picture 2" descr="http://images.tutorvista.com/content/respiration/human-respiratory-syste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65532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3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Asthma</a:t>
            </a:r>
            <a:r>
              <a:rPr lang="en-US" dirty="0" smtClean="0"/>
              <a:t>- </a:t>
            </a:r>
          </a:p>
          <a:p>
            <a:r>
              <a:rPr lang="en-US" dirty="0" smtClean="0"/>
              <a:t>a chronic disorder characterized by swelling, inflammation, and constriction of the bronchi and bronchioles, indication of </a:t>
            </a:r>
            <a:r>
              <a:rPr lang="en-US" b="1" dirty="0" smtClean="0"/>
              <a:t>wheezing</a:t>
            </a:r>
          </a:p>
          <a:p>
            <a:r>
              <a:rPr lang="en-US" b="1" dirty="0"/>
              <a:t>Tuberculosis(TB)</a:t>
            </a:r>
            <a:r>
              <a:rPr lang="en-US" dirty="0"/>
              <a:t>:</a:t>
            </a:r>
          </a:p>
          <a:p>
            <a:r>
              <a:rPr lang="en-US" dirty="0"/>
              <a:t>Is a contagious bacterial infection that involves the lungs, but may spread to other </a:t>
            </a:r>
            <a:r>
              <a:rPr lang="en-US" dirty="0" smtClean="0"/>
              <a:t>organs</a:t>
            </a:r>
          </a:p>
          <a:p>
            <a:r>
              <a:rPr lang="en-US" b="1" dirty="0" smtClean="0"/>
              <a:t>Upper </a:t>
            </a:r>
            <a:r>
              <a:rPr lang="en-US" b="1" dirty="0"/>
              <a:t>respiratory infection(URI</a:t>
            </a:r>
            <a:r>
              <a:rPr lang="en-US" dirty="0"/>
              <a:t>)</a:t>
            </a:r>
          </a:p>
          <a:p>
            <a:r>
              <a:rPr lang="en-US" dirty="0"/>
              <a:t>An illness caused by an acute infection of the respiratory tract</a:t>
            </a:r>
          </a:p>
          <a:p>
            <a:r>
              <a:rPr lang="en-US" b="1" dirty="0"/>
              <a:t>Pneumonia</a:t>
            </a:r>
            <a:r>
              <a:rPr lang="en-US" dirty="0"/>
              <a:t>:</a:t>
            </a:r>
          </a:p>
          <a:p>
            <a:r>
              <a:rPr lang="en-US" dirty="0"/>
              <a:t>Is an acute infection of the principle tissues of the lungs, which may impair the exchange of oxygen and carbon </a:t>
            </a:r>
            <a:r>
              <a:rPr lang="en-US" dirty="0" smtClean="0"/>
              <a:t>dioxides</a:t>
            </a:r>
          </a:p>
          <a:p>
            <a:r>
              <a:rPr lang="en-US" b="1" dirty="0" smtClean="0"/>
              <a:t>Respiratory Syncytial Virus(RSV):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virus that causes infections of the lungs and respiratory tract. C</a:t>
            </a:r>
            <a:r>
              <a:rPr lang="en-US" dirty="0" smtClean="0"/>
              <a:t>ommon in children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Chronic Obstructive Pulmonary Disease(COPD)</a:t>
            </a:r>
            <a:r>
              <a:rPr lang="en-US" dirty="0"/>
              <a:t>-</a:t>
            </a:r>
          </a:p>
          <a:p>
            <a:r>
              <a:rPr lang="en-US" dirty="0"/>
              <a:t>group of lung diseases(emphysema and chronic bronchitis)that block airflow as you </a:t>
            </a:r>
          </a:p>
          <a:p>
            <a:r>
              <a:rPr lang="en-US" b="1" dirty="0" smtClean="0"/>
              <a:t>Epistaxis</a:t>
            </a:r>
            <a:r>
              <a:rPr lang="en-US" b="1" dirty="0"/>
              <a:t>(nosebleed)</a:t>
            </a:r>
            <a:r>
              <a:rPr lang="en-US" dirty="0"/>
              <a:t>-</a:t>
            </a:r>
          </a:p>
          <a:p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the loss of blood through the </a:t>
            </a:r>
            <a:r>
              <a:rPr lang="en-US" dirty="0" smtClean="0"/>
              <a:t>nose</a:t>
            </a:r>
          </a:p>
          <a:p>
            <a:r>
              <a:rPr lang="en-US" dirty="0" smtClean="0"/>
              <a:t>Bronchitis:</a:t>
            </a:r>
          </a:p>
          <a:p>
            <a:r>
              <a:rPr lang="en-US" dirty="0" smtClean="0"/>
              <a:t>Inflammation of the mucus membranes of the bronchial tree</a:t>
            </a:r>
          </a:p>
          <a:p>
            <a:r>
              <a:rPr lang="en-US" b="1" dirty="0" smtClean="0"/>
              <a:t>Sudden </a:t>
            </a:r>
            <a:r>
              <a:rPr lang="en-US" b="1" dirty="0" smtClean="0"/>
              <a:t>Infant Death Syndrome(SIDS</a:t>
            </a:r>
            <a:r>
              <a:rPr lang="en-US" dirty="0" smtClean="0"/>
              <a:t>):</a:t>
            </a:r>
          </a:p>
          <a:p>
            <a:r>
              <a:rPr lang="en-US" dirty="0" smtClean="0"/>
              <a:t>This is a mysterious condition that kills apparently healthy infants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Dyspnea</a:t>
            </a:r>
            <a:r>
              <a:rPr lang="en-US" dirty="0" smtClean="0"/>
              <a:t>:</a:t>
            </a:r>
          </a:p>
          <a:p>
            <a:r>
              <a:rPr lang="en-US" dirty="0" smtClean="0"/>
              <a:t>Difficult breathing(shortness of breath)</a:t>
            </a:r>
          </a:p>
          <a:p>
            <a:r>
              <a:rPr lang="en-US" smtClean="0"/>
              <a:t>Pursed lip breathing:</a:t>
            </a:r>
          </a:p>
          <a:p>
            <a:r>
              <a:rPr lang="en-US" smtClean="0"/>
              <a:t>is one of the simplest ways to control shortness of breath. It provides a quick and easy way to slow your pace of breathing, making each breath more effective</a:t>
            </a:r>
          </a:p>
          <a:p>
            <a:r>
              <a:rPr lang="en-US" smtClean="0"/>
              <a:t>Tachypnea</a:t>
            </a:r>
            <a:r>
              <a:rPr lang="en-US" dirty="0" smtClean="0"/>
              <a:t>: </a:t>
            </a:r>
          </a:p>
          <a:p>
            <a:r>
              <a:rPr lang="en-US" dirty="0" smtClean="0"/>
              <a:t>Rapid breathing</a:t>
            </a:r>
          </a:p>
          <a:p>
            <a:r>
              <a:rPr lang="en-US" dirty="0" smtClean="0"/>
              <a:t>Wheezing: </a:t>
            </a:r>
          </a:p>
          <a:p>
            <a:r>
              <a:rPr lang="en-US" dirty="0" smtClean="0"/>
              <a:t>Is a continuous, coarse, whistling sound produced in the respiratory airways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Digestive System 7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digestive process can be divided into four phases:</a:t>
            </a:r>
          </a:p>
          <a:p>
            <a:r>
              <a:rPr lang="en-US" dirty="0" smtClean="0"/>
              <a:t>1. </a:t>
            </a:r>
            <a:r>
              <a:rPr lang="en-US" b="1" dirty="0" smtClean="0"/>
              <a:t>Ingestion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food is taken in</a:t>
            </a:r>
          </a:p>
          <a:p>
            <a:r>
              <a:rPr lang="en-US" dirty="0" smtClean="0"/>
              <a:t>2. </a:t>
            </a:r>
            <a:r>
              <a:rPr lang="en-US" b="1" dirty="0" smtClean="0"/>
              <a:t>Digestion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preformed by all the organs of the digestive tract</a:t>
            </a:r>
          </a:p>
          <a:p>
            <a:r>
              <a:rPr lang="en-US" dirty="0" smtClean="0"/>
              <a:t>3. </a:t>
            </a:r>
            <a:r>
              <a:rPr lang="en-US" b="1" dirty="0" smtClean="0"/>
              <a:t>Absorption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by the small  intestines</a:t>
            </a:r>
          </a:p>
          <a:p>
            <a:r>
              <a:rPr lang="en-US" dirty="0" smtClean="0"/>
              <a:t>4</a:t>
            </a:r>
            <a:r>
              <a:rPr lang="en-US" b="1" dirty="0" smtClean="0"/>
              <a:t>. Elimination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 by the large intestines, colon, and rectum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317"/>
          </a:xfrm>
        </p:spPr>
        <p:txBody>
          <a:bodyPr/>
          <a:lstStyle/>
          <a:p>
            <a:r>
              <a:rPr lang="en-US" dirty="0" smtClean="0"/>
              <a:t>Structures of the Digestive System</a:t>
            </a:r>
            <a:endParaRPr lang="en-US" dirty="0"/>
          </a:p>
        </p:txBody>
      </p:sp>
      <p:pic>
        <p:nvPicPr>
          <p:cNvPr id="4" name="Picture 2" descr="http://img.sparknotes.com/figures/9/92fefe6f9160757a6207a120b3637c38/figur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305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Body Organization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253" b="4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1301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The salivary glands</a:t>
            </a:r>
            <a:r>
              <a:rPr lang="en-US" dirty="0" smtClean="0"/>
              <a:t>:</a:t>
            </a:r>
          </a:p>
          <a:p>
            <a:r>
              <a:rPr lang="en-US" dirty="0" smtClean="0"/>
              <a:t>excrete the fluid known as saliva</a:t>
            </a:r>
          </a:p>
          <a:p>
            <a:r>
              <a:rPr lang="en-US" b="1" dirty="0" smtClean="0"/>
              <a:t>The pancreas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secretes directly into the bloodstream a substance called insulin</a:t>
            </a:r>
          </a:p>
          <a:p>
            <a:r>
              <a:rPr lang="en-US" b="1" dirty="0" smtClean="0"/>
              <a:t>The liver:</a:t>
            </a:r>
          </a:p>
          <a:p>
            <a:r>
              <a:rPr lang="en-US" dirty="0" smtClean="0"/>
              <a:t>secretes bile(water and </a:t>
            </a:r>
            <a:r>
              <a:rPr lang="en-US" dirty="0" err="1" smtClean="0"/>
              <a:t>rbc’s</a:t>
            </a:r>
            <a:r>
              <a:rPr lang="en-US" dirty="0" smtClean="0"/>
              <a:t>), this gives fecal material its yellow-brown color, its sole purpose is the concentration and storage of bile</a:t>
            </a:r>
          </a:p>
          <a:p>
            <a:r>
              <a:rPr lang="en-US" b="1" dirty="0" smtClean="0"/>
              <a:t>The gallbladder</a:t>
            </a:r>
            <a:r>
              <a:rPr lang="en-US" dirty="0" smtClean="0"/>
              <a:t>:</a:t>
            </a:r>
          </a:p>
          <a:p>
            <a:r>
              <a:rPr lang="en-US" dirty="0" smtClean="0"/>
              <a:t>When the body needs bile to digest food, the gallbladder releases bile to supplement that is being produced by the </a:t>
            </a:r>
            <a:r>
              <a:rPr lang="en-US" dirty="0" smtClean="0"/>
              <a:t>liver(storage of bile)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791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Diverticultis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Occurs when one or more </a:t>
            </a:r>
            <a:r>
              <a:rPr lang="en-US" dirty="0" err="1" smtClean="0"/>
              <a:t>diverticula</a:t>
            </a:r>
            <a:r>
              <a:rPr lang="en-US" dirty="0" smtClean="0"/>
              <a:t> in your digestive tract become inflamed or infected</a:t>
            </a:r>
          </a:p>
          <a:p>
            <a:r>
              <a:rPr lang="en-US" b="1" dirty="0" err="1" smtClean="0"/>
              <a:t>Hemmorrhoids</a:t>
            </a:r>
            <a:r>
              <a:rPr lang="en-US" dirty="0" smtClean="0"/>
              <a:t>:</a:t>
            </a:r>
          </a:p>
          <a:p>
            <a:r>
              <a:rPr lang="en-US" dirty="0" smtClean="0"/>
              <a:t>Are swollen and inflamed veins in your anus and lower rectum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Celiac disease:</a:t>
            </a:r>
          </a:p>
          <a:p>
            <a:r>
              <a:rPr lang="en-US" dirty="0" smtClean="0"/>
              <a:t>Dilation of the small and large intestine</a:t>
            </a:r>
          </a:p>
          <a:p>
            <a:r>
              <a:rPr lang="en-US" b="1" dirty="0" smtClean="0"/>
              <a:t>Appendicitis</a:t>
            </a:r>
            <a:r>
              <a:rPr lang="en-US" dirty="0"/>
              <a:t>:</a:t>
            </a:r>
          </a:p>
          <a:p>
            <a:r>
              <a:rPr lang="en-US" dirty="0"/>
              <a:t>Is a condition characterized by inflammation of the </a:t>
            </a:r>
            <a:r>
              <a:rPr lang="en-US" dirty="0" smtClean="0"/>
              <a:t>appendix</a:t>
            </a:r>
          </a:p>
          <a:p>
            <a:r>
              <a:rPr lang="en-US" b="1" dirty="0" smtClean="0"/>
              <a:t>Hepatitis</a:t>
            </a:r>
            <a:r>
              <a:rPr lang="en-US" b="1" dirty="0" smtClean="0"/>
              <a:t>:</a:t>
            </a:r>
            <a:r>
              <a:rPr lang="en-US" dirty="0" smtClean="0"/>
              <a:t> </a:t>
            </a:r>
          </a:p>
          <a:p>
            <a:r>
              <a:rPr lang="en-US" dirty="0" smtClean="0"/>
              <a:t>Is a medical condition defined by the inflammation of the </a:t>
            </a:r>
            <a:r>
              <a:rPr lang="en-US" dirty="0" smtClean="0"/>
              <a:t>liver</a:t>
            </a:r>
          </a:p>
          <a:p>
            <a:r>
              <a:rPr lang="en-US" b="1" dirty="0"/>
              <a:t>Ulcers</a:t>
            </a:r>
            <a:r>
              <a:rPr lang="en-US" dirty="0"/>
              <a:t>: </a:t>
            </a:r>
          </a:p>
          <a:p>
            <a:r>
              <a:rPr lang="en-US" dirty="0"/>
              <a:t>Occurs when part of the lining of the stomach or intestines becomes deeply </a:t>
            </a:r>
            <a:r>
              <a:rPr lang="en-US" dirty="0" smtClean="0"/>
              <a:t>eroded</a:t>
            </a:r>
          </a:p>
          <a:p>
            <a:r>
              <a:rPr lang="en-US" dirty="0"/>
              <a:t>Hernia(know the different locations)</a:t>
            </a:r>
          </a:p>
          <a:p>
            <a:r>
              <a:rPr lang="en-US" dirty="0"/>
              <a:t>a projection of an internal organ from it’s </a:t>
            </a:r>
            <a:r>
              <a:rPr lang="en-US" dirty="0" smtClean="0"/>
              <a:t>normal location</a:t>
            </a:r>
          </a:p>
          <a:p>
            <a:r>
              <a:rPr lang="en-US" b="1" dirty="0" err="1" smtClean="0"/>
              <a:t>Crohn’s</a:t>
            </a:r>
            <a:r>
              <a:rPr lang="en-US" b="1" dirty="0" smtClean="0"/>
              <a:t> </a:t>
            </a:r>
            <a:r>
              <a:rPr lang="en-US" b="1" dirty="0" smtClean="0"/>
              <a:t>disease</a:t>
            </a:r>
            <a:r>
              <a:rPr lang="en-US" dirty="0" smtClean="0"/>
              <a:t>:</a:t>
            </a:r>
          </a:p>
          <a:p>
            <a:r>
              <a:rPr lang="en-US" dirty="0" smtClean="0"/>
              <a:t>Is a type of inflammatory bowel disease that may affect any part of the gastrointestinal tract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 Nervous System 8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of the Nervous System</a:t>
            </a:r>
            <a:endParaRPr lang="en-US" dirty="0"/>
          </a:p>
        </p:txBody>
      </p:sp>
      <p:pic>
        <p:nvPicPr>
          <p:cNvPr id="50178" name="Picture 2" descr="Basic Parts of 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8305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nerve cell or neuron is the functioning unit in this system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1-</a:t>
            </a:r>
            <a:r>
              <a:rPr lang="en-US" b="1" u="sng" dirty="0" smtClean="0"/>
              <a:t>The central nervous system(CNS)</a:t>
            </a:r>
            <a:r>
              <a:rPr lang="en-US" dirty="0" smtClean="0"/>
              <a:t>: Which consists of the brain and the spinal cord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2-</a:t>
            </a:r>
            <a:r>
              <a:rPr lang="en-US" b="1" u="sng" dirty="0" smtClean="0"/>
              <a:t>The peripheral nervous system</a:t>
            </a:r>
            <a:r>
              <a:rPr lang="en-US" dirty="0" smtClean="0"/>
              <a:t>: Which includes all</a:t>
            </a:r>
          </a:p>
          <a:p>
            <a:pPr>
              <a:buNone/>
            </a:pPr>
            <a:r>
              <a:rPr lang="en-US" dirty="0" smtClean="0"/>
              <a:t>the nerves of </a:t>
            </a:r>
          </a:p>
          <a:p>
            <a:pPr>
              <a:buNone/>
            </a:pPr>
            <a:r>
              <a:rPr lang="en-US" dirty="0" smtClean="0"/>
              <a:t> the CNS to every organ and the </a:t>
            </a:r>
          </a:p>
          <a:p>
            <a:pPr>
              <a:buNone/>
            </a:pPr>
            <a:r>
              <a:rPr lang="en-US" dirty="0" smtClean="0"/>
              <a:t> rest of the body</a:t>
            </a:r>
          </a:p>
          <a:p>
            <a:endParaRPr lang="en-US" dirty="0"/>
          </a:p>
        </p:txBody>
      </p:sp>
      <p:pic>
        <p:nvPicPr>
          <p:cNvPr id="4" name="Content Placeholder 3" descr="neuron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457200"/>
            <a:ext cx="53340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The</a:t>
            </a:r>
            <a:r>
              <a:rPr lang="en-US" b="1" dirty="0" smtClean="0"/>
              <a:t> sympathetic </a:t>
            </a:r>
            <a:r>
              <a:rPr lang="en-US" dirty="0" smtClean="0"/>
              <a:t>division:</a:t>
            </a:r>
          </a:p>
          <a:p>
            <a:r>
              <a:rPr lang="en-US" dirty="0" smtClean="0"/>
              <a:t> accelerates activity in the smooth, involuntary muscles of the body’s organs, "fight-or-flight" reaction to emergencies, increases heart rate and blood pressure</a:t>
            </a:r>
          </a:p>
          <a:p>
            <a:r>
              <a:rPr lang="en-US" dirty="0" smtClean="0"/>
              <a:t>2. The </a:t>
            </a:r>
            <a:r>
              <a:rPr lang="en-US" b="1" dirty="0" smtClean="0"/>
              <a:t>parasympathetic</a:t>
            </a:r>
            <a:r>
              <a:rPr lang="en-US" dirty="0" smtClean="0"/>
              <a:t> division:</a:t>
            </a:r>
          </a:p>
          <a:p>
            <a:r>
              <a:rPr lang="en-US" dirty="0" smtClean="0"/>
              <a:t> reveres the action and slows down activity, “rest and digest” body's calming and relaxing functions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Frontal lobe:</a:t>
            </a:r>
          </a:p>
          <a:p>
            <a:r>
              <a:rPr lang="en-US" dirty="0" smtClean="0"/>
              <a:t>Personality, reason, speech</a:t>
            </a:r>
          </a:p>
          <a:p>
            <a:r>
              <a:rPr lang="en-US" dirty="0" smtClean="0"/>
              <a:t>Parietal lobe: </a:t>
            </a:r>
          </a:p>
          <a:p>
            <a:r>
              <a:rPr lang="en-US" dirty="0" smtClean="0"/>
              <a:t>Taste, and skin sensations</a:t>
            </a:r>
          </a:p>
          <a:p>
            <a:r>
              <a:rPr lang="en-US" dirty="0" smtClean="0"/>
              <a:t>Occipital lobe:</a:t>
            </a:r>
          </a:p>
          <a:p>
            <a:r>
              <a:rPr lang="en-US" dirty="0" smtClean="0"/>
              <a:t>Sight</a:t>
            </a:r>
          </a:p>
          <a:p>
            <a:r>
              <a:rPr lang="en-US" dirty="0" smtClean="0"/>
              <a:t>Temporal lobe:</a:t>
            </a:r>
          </a:p>
          <a:p>
            <a:r>
              <a:rPr lang="en-US" dirty="0" smtClean="0"/>
              <a:t>Hearing and memory</a:t>
            </a:r>
          </a:p>
          <a:p>
            <a:r>
              <a:rPr lang="en-US" dirty="0" smtClean="0"/>
              <a:t>Cerebellum:</a:t>
            </a:r>
          </a:p>
          <a:p>
            <a:r>
              <a:rPr lang="en-US" dirty="0" smtClean="0"/>
              <a:t>Balance and coordination</a:t>
            </a:r>
          </a:p>
          <a:p>
            <a:r>
              <a:rPr lang="en-US" dirty="0" smtClean="0"/>
              <a:t>Midbrain:</a:t>
            </a:r>
          </a:p>
          <a:p>
            <a:r>
              <a:rPr lang="en-US" dirty="0" smtClean="0"/>
              <a:t>Relay station for impulses</a:t>
            </a:r>
          </a:p>
          <a:p>
            <a:r>
              <a:rPr lang="en-US" dirty="0" smtClean="0"/>
              <a:t>Brainstem(medulla and pons)</a:t>
            </a:r>
          </a:p>
          <a:p>
            <a:r>
              <a:rPr lang="en-US" dirty="0" smtClean="0"/>
              <a:t>Heart rate and respirations</a:t>
            </a:r>
          </a:p>
          <a:p>
            <a:r>
              <a:rPr lang="en-US" dirty="0" smtClean="0"/>
              <a:t>Hypothalamus:</a:t>
            </a:r>
          </a:p>
          <a:p>
            <a:r>
              <a:rPr lang="en-US" dirty="0" smtClean="0"/>
              <a:t>Endocrine functions, BP, and temperature regulation</a:t>
            </a:r>
          </a:p>
          <a:p>
            <a:r>
              <a:rPr lang="en-US" dirty="0" smtClean="0"/>
              <a:t>Pituitary gland:</a:t>
            </a:r>
          </a:p>
          <a:p>
            <a:r>
              <a:rPr lang="en-US" dirty="0" smtClean="0"/>
              <a:t>Secretes many hormones</a:t>
            </a:r>
          </a:p>
          <a:p>
            <a:r>
              <a:rPr lang="en-US" dirty="0" smtClean="0"/>
              <a:t>Cerebrospinal fluid(CSF): </a:t>
            </a:r>
          </a:p>
          <a:p>
            <a:r>
              <a:rPr lang="en-US" dirty="0" smtClean="0"/>
              <a:t>Watery cushion or shock absorber, provides nutrients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79038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Alzheimer’s Disease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This is a progressive, degenerative disease that attacks the brain, gradual memory loss, personality </a:t>
            </a:r>
            <a:r>
              <a:rPr lang="en-US" dirty="0" smtClean="0"/>
              <a:t>change</a:t>
            </a:r>
          </a:p>
          <a:p>
            <a:r>
              <a:rPr lang="en-US" b="1" dirty="0"/>
              <a:t>Meningitis</a:t>
            </a:r>
            <a:r>
              <a:rPr lang="en-US" dirty="0"/>
              <a:t>:</a:t>
            </a:r>
          </a:p>
          <a:p>
            <a:r>
              <a:rPr lang="en-US" dirty="0"/>
              <a:t>Inflammation of the brain and spinal </a:t>
            </a:r>
            <a:r>
              <a:rPr lang="en-US" dirty="0" smtClean="0"/>
              <a:t>cord</a:t>
            </a:r>
          </a:p>
          <a:p>
            <a:r>
              <a:rPr lang="en-US" dirty="0" smtClean="0"/>
              <a:t>Headaches: </a:t>
            </a:r>
          </a:p>
          <a:p>
            <a:r>
              <a:rPr lang="en-US" dirty="0" smtClean="0"/>
              <a:t>Vascular, muscle contraction </a:t>
            </a:r>
          </a:p>
          <a:p>
            <a:r>
              <a:rPr lang="en-US" dirty="0" smtClean="0"/>
              <a:t>Epilepsy:</a:t>
            </a:r>
          </a:p>
          <a:p>
            <a:r>
              <a:rPr lang="en-US" dirty="0" smtClean="0"/>
              <a:t>Seizure with abnormal electrical impulses from neuron to brain</a:t>
            </a:r>
          </a:p>
          <a:p>
            <a:r>
              <a:rPr lang="en-US" dirty="0" smtClean="0"/>
              <a:t>Hemiplegia: </a:t>
            </a:r>
          </a:p>
          <a:p>
            <a:r>
              <a:rPr lang="en-US" dirty="0" smtClean="0"/>
              <a:t>Unilateral(one-side)</a:t>
            </a:r>
          </a:p>
          <a:p>
            <a:r>
              <a:rPr lang="en-US" dirty="0" smtClean="0"/>
              <a:t>Paraplegia</a:t>
            </a:r>
          </a:p>
          <a:p>
            <a:r>
              <a:rPr lang="en-US" dirty="0" smtClean="0"/>
              <a:t>Loss of motor function on the lower extremities</a:t>
            </a:r>
          </a:p>
          <a:p>
            <a:r>
              <a:rPr lang="en-US" dirty="0" smtClean="0"/>
              <a:t>Quadriplegia:</a:t>
            </a:r>
          </a:p>
          <a:p>
            <a:r>
              <a:rPr lang="en-US" dirty="0" smtClean="0"/>
              <a:t>Paralysis affecting all body systems</a:t>
            </a:r>
          </a:p>
          <a:p>
            <a:r>
              <a:rPr lang="en-US" dirty="0" smtClean="0"/>
              <a:t>Herpes zoster:</a:t>
            </a:r>
          </a:p>
          <a:p>
            <a:r>
              <a:rPr lang="en-US" dirty="0" smtClean="0"/>
              <a:t>An acute usually unilateral(on-side) inflammation of the dorsal root ganglion(known as shingles)</a:t>
            </a:r>
          </a:p>
          <a:p>
            <a:r>
              <a:rPr lang="en-US" b="1" dirty="0" smtClean="0"/>
              <a:t>Sciatica</a:t>
            </a:r>
            <a:r>
              <a:rPr lang="en-US" dirty="0" smtClean="0"/>
              <a:t>: </a:t>
            </a:r>
          </a:p>
          <a:p>
            <a:r>
              <a:rPr lang="en-US" dirty="0" smtClean="0"/>
              <a:t>pain that radiates along the path of the sciatic nerve 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emedicinehealth.com/images/illustrations/endocrine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534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Endocrine 7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 The endocrine system:</a:t>
            </a:r>
          </a:p>
          <a:p>
            <a:r>
              <a:rPr lang="en-US" dirty="0" smtClean="0"/>
              <a:t> is made up of glands that produce and secrete hormones, chemical substances produced in the body that regulate the activity of cells or organs</a:t>
            </a:r>
          </a:p>
          <a:p>
            <a:r>
              <a:rPr lang="en-US" dirty="0" smtClean="0"/>
              <a:t>1. The pituitary gland: </a:t>
            </a:r>
          </a:p>
          <a:p>
            <a:r>
              <a:rPr lang="en-US" dirty="0" smtClean="0"/>
              <a:t>growth and development</a:t>
            </a:r>
          </a:p>
          <a:p>
            <a:r>
              <a:rPr lang="en-US" dirty="0" smtClean="0"/>
              <a:t>2. The thyroid: </a:t>
            </a:r>
          </a:p>
          <a:p>
            <a:r>
              <a:rPr lang="en-US" dirty="0" err="1" smtClean="0"/>
              <a:t>Prolactin</a:t>
            </a:r>
            <a:r>
              <a:rPr lang="en-US" dirty="0" smtClean="0"/>
              <a:t>, </a:t>
            </a:r>
            <a:r>
              <a:rPr lang="en-US" dirty="0" err="1" smtClean="0"/>
              <a:t>Adrenocorticotropic</a:t>
            </a:r>
            <a:r>
              <a:rPr lang="en-US" dirty="0" smtClean="0"/>
              <a:t>(ACTH)</a:t>
            </a:r>
          </a:p>
          <a:p>
            <a:r>
              <a:rPr lang="en-US" dirty="0" smtClean="0"/>
              <a:t>3. The  parathyroid(s)</a:t>
            </a:r>
          </a:p>
          <a:p>
            <a:r>
              <a:rPr lang="en-US" dirty="0" smtClean="0"/>
              <a:t>Produce calcium and vitamin D contents </a:t>
            </a:r>
          </a:p>
          <a:p>
            <a:r>
              <a:rPr lang="en-US" dirty="0" smtClean="0"/>
              <a:t>4. The pancreas: </a:t>
            </a:r>
          </a:p>
          <a:p>
            <a:r>
              <a:rPr lang="en-US" dirty="0" smtClean="0"/>
              <a:t>secrete insulin </a:t>
            </a:r>
          </a:p>
          <a:p>
            <a:r>
              <a:rPr lang="en-US" dirty="0" smtClean="0"/>
              <a:t>5. The adrenals: </a:t>
            </a:r>
          </a:p>
          <a:p>
            <a:r>
              <a:rPr lang="en-US" dirty="0" smtClean="0"/>
              <a:t>steroid hormones: </a:t>
            </a:r>
            <a:r>
              <a:rPr lang="en-US" dirty="0" err="1" smtClean="0"/>
              <a:t>cortisol</a:t>
            </a:r>
            <a:endParaRPr lang="en-US" dirty="0" smtClean="0"/>
          </a:p>
          <a:p>
            <a:r>
              <a:rPr lang="en-US" dirty="0" smtClean="0"/>
              <a:t>6. The ovaries: </a:t>
            </a:r>
          </a:p>
          <a:p>
            <a:r>
              <a:rPr lang="en-US" dirty="0" smtClean="0"/>
              <a:t>estrogen and progesterone</a:t>
            </a:r>
          </a:p>
          <a:p>
            <a:r>
              <a:rPr lang="en-US" dirty="0" smtClean="0"/>
              <a:t>7. The testes: </a:t>
            </a:r>
          </a:p>
          <a:p>
            <a:r>
              <a:rPr lang="en-US" dirty="0" smtClean="0"/>
              <a:t>Testosterone</a:t>
            </a:r>
          </a:p>
          <a:p>
            <a:r>
              <a:rPr lang="en-US" dirty="0" smtClean="0"/>
              <a:t>8. The thymus: </a:t>
            </a:r>
          </a:p>
          <a:p>
            <a:r>
              <a:rPr lang="en-US" dirty="0" smtClean="0"/>
              <a:t>T-cells that make up our immune system</a:t>
            </a:r>
          </a:p>
          <a:p>
            <a:r>
              <a:rPr lang="en-US" dirty="0" smtClean="0"/>
              <a:t>9. The pineal body: </a:t>
            </a:r>
          </a:p>
          <a:p>
            <a:r>
              <a:rPr lang="en-US" dirty="0" smtClean="0"/>
              <a:t>melatonin(helps control your sleep and wake cycles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Diabetes Mellitus: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type 1 diabetes</a:t>
            </a:r>
            <a:r>
              <a:rPr lang="en-US" dirty="0" smtClean="0"/>
              <a:t>, beta cells in the pancreas produce little or no insulin</a:t>
            </a:r>
          </a:p>
          <a:p>
            <a:r>
              <a:rPr lang="en-US" b="1" dirty="0" smtClean="0"/>
              <a:t>Type 2 diabetes</a:t>
            </a:r>
          </a:p>
          <a:p>
            <a:r>
              <a:rPr lang="en-US" dirty="0" smtClean="0"/>
              <a:t>is a lifelong (chronic) disease in which there are high levels of sugar (glucose) in the </a:t>
            </a:r>
            <a:r>
              <a:rPr lang="en-US" dirty="0" smtClean="0"/>
              <a:t>blood</a:t>
            </a:r>
          </a:p>
          <a:p>
            <a:r>
              <a:rPr lang="en-US" dirty="0" smtClean="0"/>
              <a:t>Hypothyroidism:</a:t>
            </a:r>
          </a:p>
          <a:p>
            <a:r>
              <a:rPr lang="en-US" dirty="0" smtClean="0"/>
              <a:t>Disorder of the thyroid gland that is associated with too little thyroid hormone</a:t>
            </a:r>
          </a:p>
          <a:p>
            <a:r>
              <a:rPr lang="en-US" dirty="0" smtClean="0"/>
              <a:t>Hyperthyroidism</a:t>
            </a:r>
            <a:r>
              <a:rPr lang="en-US" dirty="0" smtClean="0"/>
              <a:t>: </a:t>
            </a:r>
          </a:p>
          <a:p>
            <a:r>
              <a:rPr lang="en-US" dirty="0" smtClean="0"/>
              <a:t>This is an immune system disorder that results in the overproduction of thyroid hormones</a:t>
            </a:r>
          </a:p>
          <a:p>
            <a:r>
              <a:rPr lang="en-US" b="1" dirty="0" smtClean="0"/>
              <a:t>Cushing’s disease</a:t>
            </a:r>
            <a:r>
              <a:rPr lang="en-US" dirty="0" smtClean="0"/>
              <a:t>: </a:t>
            </a:r>
          </a:p>
          <a:p>
            <a:r>
              <a:rPr lang="en-US" dirty="0" smtClean="0"/>
              <a:t>this is an endocrine disorder of the adrenal glands, produce to much </a:t>
            </a:r>
            <a:r>
              <a:rPr lang="en-US" dirty="0" err="1" smtClean="0"/>
              <a:t>cortisol</a:t>
            </a:r>
            <a:endParaRPr lang="en-US" dirty="0" smtClean="0"/>
          </a:p>
          <a:p>
            <a:r>
              <a:rPr lang="en-US" b="1" dirty="0" smtClean="0"/>
              <a:t>Addison’s disease</a:t>
            </a:r>
            <a:r>
              <a:rPr lang="en-US" dirty="0" smtClean="0"/>
              <a:t>:</a:t>
            </a:r>
          </a:p>
          <a:p>
            <a:r>
              <a:rPr lang="en-US" dirty="0" smtClean="0"/>
              <a:t>is a disorder that occurs when the adrenal glands do not produce enough of their hormones </a:t>
            </a:r>
            <a:r>
              <a:rPr lang="en-US" dirty="0" err="1" smtClean="0"/>
              <a:t>cortisol</a:t>
            </a:r>
            <a:r>
              <a:rPr lang="en-US" dirty="0" smtClean="0"/>
              <a:t>(lack if pigmentation, gums are black)</a:t>
            </a:r>
          </a:p>
          <a:p>
            <a:r>
              <a:rPr lang="en-US" dirty="0" smtClean="0"/>
              <a:t>1.Growth hormone:  </a:t>
            </a:r>
          </a:p>
          <a:p>
            <a:r>
              <a:rPr lang="en-US" dirty="0" smtClean="0"/>
              <a:t>insufficient production during childhood results in dwarfism, or overproduction, gigantism(from pituitary gland)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Basic Tissue Types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19511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Standard 12 Urinary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http://kidney.niddk.nih.gov/kudiseases/pubs/Yoururinary/images/FrontView-Urinarytr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106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7486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Kidneys: </a:t>
            </a:r>
          </a:p>
          <a:p>
            <a:r>
              <a:rPr lang="en-US" dirty="0" smtClean="0"/>
              <a:t>Filer the blood and form urine</a:t>
            </a:r>
          </a:p>
          <a:p>
            <a:r>
              <a:rPr lang="en-US" dirty="0" smtClean="0"/>
              <a:t>Ureters:</a:t>
            </a:r>
          </a:p>
          <a:p>
            <a:r>
              <a:rPr lang="en-US" dirty="0" smtClean="0"/>
              <a:t>Passageway for urine from kidneys to the bladder</a:t>
            </a:r>
          </a:p>
          <a:p>
            <a:r>
              <a:rPr lang="en-US" dirty="0" smtClean="0"/>
              <a:t>Bladder:</a:t>
            </a:r>
          </a:p>
          <a:p>
            <a:r>
              <a:rPr lang="en-US" dirty="0" smtClean="0"/>
              <a:t>Temporary storage of urine</a:t>
            </a:r>
          </a:p>
          <a:p>
            <a:r>
              <a:rPr lang="en-US" dirty="0" smtClean="0"/>
              <a:t>Urethra:</a:t>
            </a:r>
          </a:p>
          <a:p>
            <a:r>
              <a:rPr lang="en-US" dirty="0" smtClean="0"/>
              <a:t>Passageway of urine to the outside of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774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Kidney stones:</a:t>
            </a:r>
          </a:p>
          <a:p>
            <a:r>
              <a:rPr lang="en-US" b="1" dirty="0" smtClean="0"/>
              <a:t>Renal Calculi</a:t>
            </a:r>
            <a:r>
              <a:rPr lang="en-US" dirty="0" smtClean="0"/>
              <a:t>(kidney stones): are formed by chemicals in the urine, forming crystals that stick together</a:t>
            </a:r>
          </a:p>
          <a:p>
            <a:r>
              <a:rPr lang="en-US" dirty="0" smtClean="0"/>
              <a:t>Cystitis:</a:t>
            </a:r>
          </a:p>
          <a:p>
            <a:r>
              <a:rPr lang="en-US" dirty="0" smtClean="0"/>
              <a:t>Inflammation of the bladder</a:t>
            </a:r>
          </a:p>
          <a:p>
            <a:r>
              <a:rPr lang="en-US" b="1" dirty="0" smtClean="0"/>
              <a:t>Pyelonephritis(</a:t>
            </a:r>
            <a:r>
              <a:rPr lang="en-US" dirty="0" smtClean="0"/>
              <a:t>kidney infection): </a:t>
            </a:r>
          </a:p>
          <a:p>
            <a:r>
              <a:rPr lang="en-US" dirty="0" smtClean="0"/>
              <a:t>Inflammation of the kidneys, pelvis, and nephrons, this is the most common kidney infection</a:t>
            </a:r>
          </a:p>
          <a:p>
            <a:r>
              <a:rPr lang="en-US" b="1" dirty="0" smtClean="0"/>
              <a:t>Incontinence</a:t>
            </a:r>
            <a:r>
              <a:rPr lang="en-US" dirty="0"/>
              <a:t>: this is the uncontrollable loss of </a:t>
            </a:r>
            <a:r>
              <a:rPr lang="en-US" dirty="0" smtClean="0"/>
              <a:t>urine</a:t>
            </a:r>
          </a:p>
          <a:p>
            <a:r>
              <a:rPr lang="en-US" dirty="0" smtClean="0"/>
              <a:t> </a:t>
            </a:r>
            <a:r>
              <a:rPr lang="en-US" b="1" dirty="0"/>
              <a:t>Renal failure</a:t>
            </a:r>
            <a:r>
              <a:rPr lang="en-US" dirty="0"/>
              <a:t>: this is a critical illness that results in the sudden cessation of the kidney function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637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Reproductive System 7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sex has special sex glands, or gonads, which produce sex cells(gametes)</a:t>
            </a:r>
          </a:p>
          <a:p>
            <a:r>
              <a:rPr lang="en-US" dirty="0" smtClean="0"/>
              <a:t>Female </a:t>
            </a:r>
            <a:r>
              <a:rPr lang="en-US" dirty="0" smtClean="0"/>
              <a:t>System:</a:t>
            </a:r>
          </a:p>
          <a:p>
            <a:r>
              <a:rPr lang="en-US" dirty="0" smtClean="0"/>
              <a:t>Ovum</a:t>
            </a:r>
          </a:p>
          <a:p>
            <a:r>
              <a:rPr lang="en-US" dirty="0" smtClean="0"/>
              <a:t>Male Syste</a:t>
            </a:r>
            <a:r>
              <a:rPr lang="en-US" dirty="0" smtClean="0"/>
              <a:t>m:</a:t>
            </a:r>
            <a:endParaRPr lang="en-US" dirty="0" smtClean="0"/>
          </a:p>
          <a:p>
            <a:r>
              <a:rPr lang="en-US" dirty="0" err="1" smtClean="0"/>
              <a:t>Spermatozoan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Female Structures:</a:t>
            </a:r>
          </a:p>
          <a:p>
            <a:r>
              <a:rPr lang="en-US" dirty="0" smtClean="0"/>
              <a:t>Breasts:</a:t>
            </a:r>
          </a:p>
          <a:p>
            <a:r>
              <a:rPr lang="en-US" dirty="0" smtClean="0"/>
              <a:t>Lactation</a:t>
            </a:r>
          </a:p>
          <a:p>
            <a:r>
              <a:rPr lang="en-US" dirty="0" smtClean="0"/>
              <a:t>Ovaries:</a:t>
            </a:r>
          </a:p>
          <a:p>
            <a:r>
              <a:rPr lang="en-US" dirty="0" smtClean="0"/>
              <a:t>Production of eggs, estrogen, and progesterone</a:t>
            </a:r>
          </a:p>
          <a:p>
            <a:r>
              <a:rPr lang="en-US" dirty="0" smtClean="0"/>
              <a:t>Uterine tubes:</a:t>
            </a:r>
          </a:p>
          <a:p>
            <a:r>
              <a:rPr lang="en-US" dirty="0" smtClean="0"/>
              <a:t>Site of fertilization</a:t>
            </a:r>
          </a:p>
          <a:p>
            <a:r>
              <a:rPr lang="en-US" dirty="0" smtClean="0"/>
              <a:t>Uterus:</a:t>
            </a:r>
          </a:p>
          <a:p>
            <a:r>
              <a:rPr lang="en-US" dirty="0" smtClean="0"/>
              <a:t>Nourishment and protection of the fetus</a:t>
            </a:r>
          </a:p>
          <a:p>
            <a:r>
              <a:rPr lang="en-US" dirty="0" smtClean="0"/>
              <a:t>Vaginal:</a:t>
            </a:r>
          </a:p>
          <a:p>
            <a:r>
              <a:rPr lang="en-US" dirty="0" smtClean="0"/>
              <a:t>Birth canal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Male structures:</a:t>
            </a:r>
          </a:p>
          <a:p>
            <a:r>
              <a:rPr lang="en-US" dirty="0" smtClean="0"/>
              <a:t>Penis:</a:t>
            </a:r>
          </a:p>
          <a:p>
            <a:r>
              <a:rPr lang="en-US" dirty="0" smtClean="0"/>
              <a:t>Sex organ</a:t>
            </a:r>
          </a:p>
          <a:p>
            <a:r>
              <a:rPr lang="en-US" dirty="0" smtClean="0"/>
              <a:t>Testes:</a:t>
            </a:r>
          </a:p>
          <a:p>
            <a:r>
              <a:rPr lang="en-US" dirty="0" smtClean="0"/>
              <a:t>Production of testosterone and sperm</a:t>
            </a:r>
          </a:p>
          <a:p>
            <a:r>
              <a:rPr lang="en-US" dirty="0" smtClean="0"/>
              <a:t>Scrotum:</a:t>
            </a:r>
          </a:p>
          <a:p>
            <a:r>
              <a:rPr lang="en-US" dirty="0" smtClean="0"/>
              <a:t>Muscular sac containing the testicles</a:t>
            </a:r>
          </a:p>
          <a:p>
            <a:r>
              <a:rPr lang="en-US" b="1" dirty="0"/>
              <a:t>Epididymis</a:t>
            </a:r>
            <a:r>
              <a:rPr lang="en-US" dirty="0"/>
              <a:t>, </a:t>
            </a:r>
          </a:p>
          <a:p>
            <a:r>
              <a:rPr lang="en-US" dirty="0"/>
              <a:t>this propels </a:t>
            </a:r>
            <a:r>
              <a:rPr lang="en-US" dirty="0" smtClean="0"/>
              <a:t>sperm</a:t>
            </a:r>
          </a:p>
          <a:p>
            <a:r>
              <a:rPr lang="en-US" dirty="0" smtClean="0"/>
              <a:t>Vas deferens:</a:t>
            </a:r>
          </a:p>
          <a:p>
            <a:r>
              <a:rPr lang="en-US" dirty="0" smtClean="0"/>
              <a:t>Passageway of semen </a:t>
            </a:r>
            <a:endParaRPr lang="en-US" dirty="0"/>
          </a:p>
          <a:p>
            <a:r>
              <a:rPr lang="en-US" b="1" dirty="0"/>
              <a:t>Prostate: </a:t>
            </a:r>
          </a:p>
          <a:p>
            <a:r>
              <a:rPr lang="en-US" dirty="0"/>
              <a:t>preserves </a:t>
            </a:r>
            <a:r>
              <a:rPr lang="en-US" dirty="0" smtClean="0"/>
              <a:t>sperm</a:t>
            </a:r>
          </a:p>
          <a:p>
            <a:r>
              <a:rPr lang="en-US" dirty="0" smtClean="0"/>
              <a:t>Urethra:</a:t>
            </a:r>
          </a:p>
          <a:p>
            <a:r>
              <a:rPr lang="en-US" dirty="0" smtClean="0"/>
              <a:t>Passageway for urine and semen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3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Ovarian </a:t>
            </a:r>
            <a:r>
              <a:rPr lang="en-US" b="1" dirty="0" smtClean="0"/>
              <a:t>Cyst</a:t>
            </a:r>
            <a:r>
              <a:rPr lang="en-US" dirty="0" smtClean="0"/>
              <a:t>: </a:t>
            </a:r>
          </a:p>
          <a:p>
            <a:r>
              <a:rPr lang="en-US" dirty="0" smtClean="0"/>
              <a:t>this is a sac of fluid on an ovary, it is usually nonmalignant and </a:t>
            </a:r>
            <a:r>
              <a:rPr lang="en-US" dirty="0" smtClean="0"/>
              <a:t>small</a:t>
            </a:r>
          </a:p>
          <a:p>
            <a:r>
              <a:rPr lang="en-US" dirty="0" smtClean="0"/>
              <a:t>Premenstrual syndrome(PMS):</a:t>
            </a:r>
          </a:p>
          <a:p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condition of characteristics appears from 7 to 14 days before menstruation and usually subsides with the onset</a:t>
            </a:r>
            <a:endParaRPr lang="en-US" dirty="0" smtClean="0"/>
          </a:p>
          <a:p>
            <a:r>
              <a:rPr lang="en-US" dirty="0" smtClean="0"/>
              <a:t>Menopause:</a:t>
            </a:r>
          </a:p>
          <a:p>
            <a:r>
              <a:rPr lang="en-US" dirty="0" smtClean="0"/>
              <a:t>The permanent cession of menstruation</a:t>
            </a:r>
          </a:p>
          <a:p>
            <a:r>
              <a:rPr lang="en-US" b="1" dirty="0" smtClean="0"/>
              <a:t>Endometriosis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The presence of endometrial tissue outside the uterus, affecting the ovaries, ligaments, and peritoneal </a:t>
            </a:r>
            <a:r>
              <a:rPr lang="en-US" dirty="0" smtClean="0"/>
              <a:t>tissues</a:t>
            </a:r>
          </a:p>
          <a:p>
            <a:r>
              <a:rPr lang="en-US" dirty="0" smtClean="0"/>
              <a:t>Human Papillomavirus(HPV)</a:t>
            </a:r>
          </a:p>
          <a:p>
            <a:r>
              <a:rPr lang="en-US" dirty="0" smtClean="0"/>
              <a:t>Genital </a:t>
            </a:r>
            <a:r>
              <a:rPr lang="en-US" dirty="0"/>
              <a:t>warts are soft growths on the skin and mucus membranes of the </a:t>
            </a:r>
            <a:r>
              <a:rPr lang="en-US" dirty="0" smtClean="0"/>
              <a:t>genitals</a:t>
            </a:r>
          </a:p>
          <a:p>
            <a:r>
              <a:rPr lang="en-US" b="1" dirty="0" smtClean="0"/>
              <a:t>Pelvic </a:t>
            </a:r>
            <a:r>
              <a:rPr lang="en-US" b="1" dirty="0"/>
              <a:t>Inflammatory Disease(PID)-</a:t>
            </a:r>
          </a:p>
          <a:p>
            <a:r>
              <a:rPr lang="en-US" dirty="0"/>
              <a:t>this is a acute or chronic infection of the reproductive tract, including the cervix, uterus, fallopian tubes, and ovaries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Epididymitis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is inflammation of the epididymis and is an uncommon infection, it may spread to the testicle </a:t>
            </a:r>
            <a:endParaRPr lang="en-US" dirty="0" smtClean="0"/>
          </a:p>
          <a:p>
            <a:r>
              <a:rPr lang="en-US" dirty="0" smtClean="0"/>
              <a:t>Prostatitis:</a:t>
            </a:r>
          </a:p>
          <a:p>
            <a:r>
              <a:rPr lang="en-US" dirty="0" smtClean="0"/>
              <a:t>Inflammation of the prostate</a:t>
            </a:r>
          </a:p>
          <a:p>
            <a:r>
              <a:rPr lang="en-US" dirty="0" smtClean="0"/>
              <a:t>Benign prostatic hypertrophy:</a:t>
            </a:r>
          </a:p>
          <a:p>
            <a:r>
              <a:rPr lang="en-US" dirty="0" smtClean="0"/>
              <a:t>This is an enlargement of the prostate gland 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</a:t>
            </a:r>
            <a:r>
              <a:rPr lang="en-US" dirty="0" err="1" smtClean="0"/>
              <a:t>Integumentary</a:t>
            </a:r>
            <a:r>
              <a:rPr lang="en-US" dirty="0" smtClean="0"/>
              <a:t> System 7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Identify the layers of the skin:</a:t>
            </a:r>
          </a:p>
          <a:p>
            <a:r>
              <a:rPr lang="en-US" b="1" dirty="0" smtClean="0"/>
              <a:t>1. Epidermis</a:t>
            </a:r>
          </a:p>
          <a:p>
            <a:r>
              <a:rPr lang="en-US" dirty="0" smtClean="0"/>
              <a:t>(on the top) – the</a:t>
            </a:r>
            <a:r>
              <a:rPr lang="en-US" b="1" dirty="0" smtClean="0"/>
              <a:t> outer</a:t>
            </a:r>
            <a:r>
              <a:rPr lang="en-US" dirty="0" smtClean="0"/>
              <a:t>, non-sensitive, nonvascular layer of the skin</a:t>
            </a:r>
          </a:p>
          <a:p>
            <a:r>
              <a:rPr lang="en-US" b="1" dirty="0" smtClean="0"/>
              <a:t>2. Dermis</a:t>
            </a:r>
          </a:p>
          <a:p>
            <a:r>
              <a:rPr lang="en-US" dirty="0" smtClean="0"/>
              <a:t>(in the middle) – is the</a:t>
            </a:r>
            <a:r>
              <a:rPr lang="en-US" b="1" dirty="0" smtClean="0"/>
              <a:t> inner </a:t>
            </a:r>
            <a:r>
              <a:rPr lang="en-US" dirty="0" smtClean="0"/>
              <a:t>layer of skin, the dermis contains most of the skin's specialized cells and structures</a:t>
            </a:r>
          </a:p>
          <a:p>
            <a:r>
              <a:rPr lang="en-US" b="1" dirty="0" smtClean="0"/>
              <a:t>3. Subcutaneous</a:t>
            </a:r>
          </a:p>
          <a:p>
            <a:r>
              <a:rPr lang="en-US" dirty="0" smtClean="0"/>
              <a:t>(on the bottom)- is below the dermis, filled with fat, blood vessels, and nerves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1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Sebaceous glands: </a:t>
            </a:r>
          </a:p>
          <a:p>
            <a:r>
              <a:rPr lang="en-US" dirty="0" smtClean="0"/>
              <a:t>secrete sebum(oil) to lubricate the hair, prevent dying of the skin and hair</a:t>
            </a:r>
          </a:p>
          <a:p>
            <a:r>
              <a:rPr lang="en-US" dirty="0" smtClean="0"/>
              <a:t>Parts of hair:</a:t>
            </a:r>
          </a:p>
          <a:p>
            <a:r>
              <a:rPr lang="en-US" b="1" dirty="0" smtClean="0"/>
              <a:t>Hair follicle: </a:t>
            </a:r>
          </a:p>
          <a:p>
            <a:r>
              <a:rPr lang="en-US" dirty="0" smtClean="0"/>
              <a:t>is the cavity which contains the hair</a:t>
            </a:r>
          </a:p>
          <a:p>
            <a:r>
              <a:rPr lang="en-US" b="1" dirty="0" smtClean="0"/>
              <a:t>Hair root:</a:t>
            </a:r>
          </a:p>
          <a:p>
            <a:r>
              <a:rPr lang="en-US" dirty="0" smtClean="0"/>
              <a:t>is part of the hair that is embedded in the dermis which contains the cells called matrix, where mitosis takes place</a:t>
            </a:r>
          </a:p>
          <a:p>
            <a:r>
              <a:rPr lang="en-US" b="1" dirty="0" smtClean="0"/>
              <a:t>Hair shaft</a:t>
            </a:r>
          </a:p>
          <a:p>
            <a:r>
              <a:rPr lang="en-US" dirty="0" smtClean="0"/>
              <a:t>is visible part of the hair</a:t>
            </a:r>
          </a:p>
          <a:p>
            <a:r>
              <a:rPr lang="en-US" dirty="0" smtClean="0"/>
              <a:t>Nails:</a:t>
            </a:r>
          </a:p>
          <a:p>
            <a:r>
              <a:rPr lang="en-US" b="1" dirty="0" smtClean="0"/>
              <a:t>Nail root:</a:t>
            </a:r>
          </a:p>
          <a:p>
            <a:r>
              <a:rPr lang="en-US" dirty="0" smtClean="0"/>
              <a:t>Is deep in the dermis, new cells produce keratin (a strong protein)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Functions of the </a:t>
            </a:r>
            <a:r>
              <a:rPr lang="en-US" b="1" dirty="0" err="1" smtClean="0"/>
              <a:t>Integumentry</a:t>
            </a:r>
            <a:r>
              <a:rPr lang="en-US" b="1" dirty="0" smtClean="0"/>
              <a:t> system:</a:t>
            </a:r>
          </a:p>
          <a:p>
            <a:r>
              <a:rPr lang="en-US" b="1" dirty="0" smtClean="0"/>
              <a:t>Protects</a:t>
            </a:r>
            <a:r>
              <a:rPr lang="en-US" dirty="0" smtClean="0"/>
              <a:t> against invasion of bacteria by serving as a barrier</a:t>
            </a:r>
          </a:p>
          <a:p>
            <a:r>
              <a:rPr lang="en-US" b="1" dirty="0" smtClean="0"/>
              <a:t>Perception</a:t>
            </a:r>
            <a:r>
              <a:rPr lang="en-US" dirty="0" smtClean="0"/>
              <a:t> in cooperation with the nervous system(72 feet of nerves) and the sense of touch including pain, heat, cold, and pressure</a:t>
            </a:r>
          </a:p>
          <a:p>
            <a:r>
              <a:rPr lang="en-US" dirty="0" smtClean="0"/>
              <a:t>The skin is capable of</a:t>
            </a:r>
            <a:r>
              <a:rPr lang="en-US" b="1" dirty="0" smtClean="0"/>
              <a:t> absorbing </a:t>
            </a:r>
            <a:r>
              <a:rPr lang="en-US" dirty="0" smtClean="0"/>
              <a:t>some material from its surface into glands (</a:t>
            </a:r>
            <a:r>
              <a:rPr lang="en-US" dirty="0" err="1" smtClean="0"/>
              <a:t>transdermal</a:t>
            </a:r>
            <a:r>
              <a:rPr lang="en-US" dirty="0" smtClean="0"/>
              <a:t> patch, </a:t>
            </a:r>
            <a:r>
              <a:rPr lang="en-US" dirty="0" err="1" smtClean="0"/>
              <a:t>lidocaine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excretion</a:t>
            </a:r>
            <a:r>
              <a:rPr lang="en-US" dirty="0" smtClean="0"/>
              <a:t> consists primarily of eliminating water and salt plus waste products, fluids must be replaced to maintain a proper fluid balance</a:t>
            </a:r>
          </a:p>
          <a:p>
            <a:r>
              <a:rPr lang="en-US" dirty="0" smtClean="0"/>
              <a:t>The skin also combines the ultraviolet rays from sunlight with the skin to produce </a:t>
            </a:r>
            <a:r>
              <a:rPr lang="en-US" b="1" dirty="0" smtClean="0"/>
              <a:t>vitamin 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2906</TotalTime>
  <Words>2906</Words>
  <Application>Microsoft Macintosh PowerPoint</Application>
  <PresentationFormat>On-screen Show (4:3)</PresentationFormat>
  <Paragraphs>568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Foundry</vt:lpstr>
      <vt:lpstr>Benchmark 3 Anatomy and Physiology</vt:lpstr>
      <vt:lpstr>Know the body and organs  and locations</vt:lpstr>
      <vt:lpstr>Review</vt:lpstr>
      <vt:lpstr>Review Cell and Tissue Structure 7 Questions</vt:lpstr>
      <vt:lpstr>Levels of Body Organization</vt:lpstr>
      <vt:lpstr>Four Basic Tissue Types</vt:lpstr>
      <vt:lpstr>Review Integumentary System 7 Questions</vt:lpstr>
      <vt:lpstr>Review</vt:lpstr>
      <vt:lpstr>Review</vt:lpstr>
      <vt:lpstr>Review</vt:lpstr>
      <vt:lpstr>Review</vt:lpstr>
      <vt:lpstr>Review</vt:lpstr>
      <vt:lpstr>Review Musculoskeletal System 13 Questions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PowerPoint Presentation</vt:lpstr>
      <vt:lpstr>Review</vt:lpstr>
      <vt:lpstr>Review</vt:lpstr>
      <vt:lpstr>Review Circulatory and Immune System 11 questions</vt:lpstr>
      <vt:lpstr>Review</vt:lpstr>
      <vt:lpstr>Review Parts of  The Heart</vt:lpstr>
      <vt:lpstr>Review Arteries</vt:lpstr>
      <vt:lpstr>Review Veins</vt:lpstr>
      <vt:lpstr>Review 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 Respiratory System 7 Questions</vt:lpstr>
      <vt:lpstr>Review</vt:lpstr>
      <vt:lpstr>Review</vt:lpstr>
      <vt:lpstr>Review</vt:lpstr>
      <vt:lpstr>Review Digestive System 7 Questions</vt:lpstr>
      <vt:lpstr>Review </vt:lpstr>
      <vt:lpstr>Review</vt:lpstr>
      <vt:lpstr>Review</vt:lpstr>
      <vt:lpstr>Review  Nervous System 8 Questions</vt:lpstr>
      <vt:lpstr>Review</vt:lpstr>
      <vt:lpstr>Review</vt:lpstr>
      <vt:lpstr>Review</vt:lpstr>
      <vt:lpstr>Review</vt:lpstr>
      <vt:lpstr>PowerPoint Presentation</vt:lpstr>
      <vt:lpstr>Review Endocrine 7 questions</vt:lpstr>
      <vt:lpstr>Review</vt:lpstr>
      <vt:lpstr>Review Standard 12 Urinary System</vt:lpstr>
      <vt:lpstr>Review</vt:lpstr>
      <vt:lpstr>Review</vt:lpstr>
      <vt:lpstr>Review Reproductive System 7 Questions </vt:lpstr>
      <vt:lpstr>Review</vt:lpstr>
      <vt:lpstr>Review</vt:lpstr>
      <vt:lpstr>Review</vt:lpstr>
      <vt:lpstr>Review</vt:lpstr>
    </vt:vector>
  </TitlesOfParts>
  <Company>Salt Lake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 3 Anatomy and Physiology</dc:title>
  <dc:creator>ahastin2</dc:creator>
  <cp:lastModifiedBy>Amanda</cp:lastModifiedBy>
  <cp:revision>129</cp:revision>
  <dcterms:created xsi:type="dcterms:W3CDTF">2013-05-26T15:54:50Z</dcterms:created>
  <dcterms:modified xsi:type="dcterms:W3CDTF">2015-05-11T22:35:07Z</dcterms:modified>
</cp:coreProperties>
</file>