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320" r:id="rId3"/>
    <p:sldId id="321" r:id="rId4"/>
    <p:sldId id="322" r:id="rId5"/>
    <p:sldId id="323" r:id="rId6"/>
    <p:sldId id="326" r:id="rId7"/>
    <p:sldId id="324" r:id="rId8"/>
    <p:sldId id="266" r:id="rId9"/>
    <p:sldId id="267" r:id="rId10"/>
    <p:sldId id="270" r:id="rId11"/>
    <p:sldId id="271" r:id="rId12"/>
    <p:sldId id="272" r:id="rId13"/>
    <p:sldId id="264" r:id="rId14"/>
    <p:sldId id="278" r:id="rId15"/>
    <p:sldId id="319" r:id="rId16"/>
    <p:sldId id="273" r:id="rId17"/>
    <p:sldId id="274" r:id="rId18"/>
    <p:sldId id="275" r:id="rId19"/>
    <p:sldId id="277" r:id="rId20"/>
    <p:sldId id="276" r:id="rId21"/>
    <p:sldId id="279" r:id="rId22"/>
    <p:sldId id="304" r:id="rId23"/>
    <p:sldId id="318" r:id="rId24"/>
    <p:sldId id="285" r:id="rId25"/>
    <p:sldId id="303" r:id="rId26"/>
    <p:sldId id="308" r:id="rId27"/>
    <p:sldId id="290" r:id="rId28"/>
    <p:sldId id="289" r:id="rId29"/>
    <p:sldId id="288" r:id="rId30"/>
    <p:sldId id="305" r:id="rId31"/>
    <p:sldId id="281" r:id="rId32"/>
    <p:sldId id="282" r:id="rId33"/>
    <p:sldId id="306" r:id="rId34"/>
    <p:sldId id="307" r:id="rId35"/>
    <p:sldId id="293" r:id="rId36"/>
    <p:sldId id="325" r:id="rId37"/>
    <p:sldId id="295" r:id="rId38"/>
    <p:sldId id="283" r:id="rId39"/>
    <p:sldId id="296" r:id="rId40"/>
    <p:sldId id="298" r:id="rId41"/>
    <p:sldId id="309" r:id="rId42"/>
    <p:sldId id="310" r:id="rId43"/>
    <p:sldId id="311" r:id="rId44"/>
    <p:sldId id="312" r:id="rId45"/>
    <p:sldId id="313" r:id="rId46"/>
    <p:sldId id="314" r:id="rId47"/>
    <p:sldId id="315" r:id="rId48"/>
    <p:sldId id="316" r:id="rId49"/>
    <p:sldId id="317"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824" y="3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A1B462B-5606-439E-847F-E08E851BD5C9}" type="datetimeFigureOut">
              <a:rPr lang="en-US" smtClean="0"/>
              <a:pPr/>
              <a:t>5/14/2015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1C793A2-CF53-4814-8F31-B24D0A81D6F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A1B462B-5606-439E-847F-E08E851BD5C9}" type="datetimeFigureOut">
              <a:rPr lang="en-US" smtClean="0"/>
              <a:pPr/>
              <a:t>5/14/2015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93A2-CF53-4814-8F31-B24D0A81D6F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A1B462B-5606-439E-847F-E08E851BD5C9}" type="datetimeFigureOut">
              <a:rPr lang="en-US" smtClean="0"/>
              <a:pPr/>
              <a:t>5/14/2015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93A2-CF53-4814-8F31-B24D0A81D6F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A1B462B-5606-439E-847F-E08E851BD5C9}" type="datetimeFigureOut">
              <a:rPr lang="en-US" smtClean="0"/>
              <a:pPr/>
              <a:t>5/14/2015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93A2-CF53-4814-8F31-B24D0A81D6F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A1B462B-5606-439E-847F-E08E851BD5C9}" type="datetimeFigureOut">
              <a:rPr lang="en-US" smtClean="0"/>
              <a:pPr/>
              <a:t>5/14/2015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93A2-CF53-4814-8F31-B24D0A81D6F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A1B462B-5606-439E-847F-E08E851BD5C9}" type="datetimeFigureOut">
              <a:rPr lang="en-US" smtClean="0"/>
              <a:pPr/>
              <a:t>5/14/2015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93A2-CF53-4814-8F31-B24D0A81D6F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A1B462B-5606-439E-847F-E08E851BD5C9}" type="datetimeFigureOut">
              <a:rPr lang="en-US" smtClean="0"/>
              <a:pPr/>
              <a:t>5/14/2015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C793A2-CF53-4814-8F31-B24D0A81D6F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0A1B462B-5606-439E-847F-E08E851BD5C9}" type="datetimeFigureOut">
              <a:rPr lang="en-US" smtClean="0"/>
              <a:pPr/>
              <a:t>5/14/2015</a:t>
            </a:fld>
            <a:endParaRPr lang="en-US"/>
          </a:p>
        </p:txBody>
      </p:sp>
      <p:sp>
        <p:nvSpPr>
          <p:cNvPr id="8" name="Slide Number Placeholder 7"/>
          <p:cNvSpPr>
            <a:spLocks noGrp="1"/>
          </p:cNvSpPr>
          <p:nvPr>
            <p:ph type="sldNum" sz="quarter" idx="11"/>
          </p:nvPr>
        </p:nvSpPr>
        <p:spPr/>
        <p:txBody>
          <a:bodyPr/>
          <a:lstStyle/>
          <a:p>
            <a:fld id="{01C793A2-CF53-4814-8F31-B24D0A81D6F1}"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1B462B-5606-439E-847F-E08E851BD5C9}" type="datetimeFigureOut">
              <a:rPr lang="en-US" smtClean="0"/>
              <a:pPr/>
              <a:t>5/14/2015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C793A2-CF53-4814-8F31-B24D0A81D6F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A1B462B-5606-439E-847F-E08E851BD5C9}" type="datetimeFigureOut">
              <a:rPr lang="en-US" smtClean="0"/>
              <a:pPr/>
              <a:t>5/14/2015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01C793A2-CF53-4814-8F31-B24D0A81D6F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0A1B462B-5606-439E-847F-E08E851BD5C9}" type="datetimeFigureOut">
              <a:rPr lang="en-US" smtClean="0"/>
              <a:pPr/>
              <a:t>5/14/2015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93A2-CF53-4814-8F31-B24D0A81D6F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0A1B462B-5606-439E-847F-E08E851BD5C9}" type="datetimeFigureOut">
              <a:rPr lang="en-US" smtClean="0"/>
              <a:pPr/>
              <a:t>5/14/2015</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01C793A2-CF53-4814-8F31-B24D0A81D6F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g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9064" y="1544812"/>
            <a:ext cx="6480048" cy="4093988"/>
          </a:xfrm>
        </p:spPr>
        <p:txBody>
          <a:bodyPr>
            <a:normAutofit/>
          </a:bodyPr>
          <a:lstStyle/>
          <a:p>
            <a:r>
              <a:rPr lang="en-US" dirty="0" smtClean="0"/>
              <a:t>Benchmark Review # 4 Clinic and Laboratory procedures </a:t>
            </a:r>
            <a:endParaRPr lang="en-US" dirty="0"/>
          </a:p>
        </p:txBody>
      </p:sp>
      <p:sp>
        <p:nvSpPr>
          <p:cNvPr id="7" name="Subtitle 6"/>
          <p:cNvSpPr>
            <a:spLocks noGrp="1"/>
          </p:cNvSpPr>
          <p:nvPr>
            <p:ph type="subTitle" idx="1"/>
          </p:nvPr>
        </p:nvSpPr>
        <p:spPr>
          <a:xfrm>
            <a:off x="433050" y="1544812"/>
            <a:ext cx="6480048" cy="55388"/>
          </a:xfrm>
        </p:spPr>
        <p:txBody>
          <a:bodyPr>
            <a:normAutofit fontScale="25000" lnSpcReduction="20000"/>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Pulse</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Demonstrate ability to measure pulse</a:t>
            </a:r>
          </a:p>
          <a:p>
            <a:r>
              <a:rPr lang="en-US" dirty="0" smtClean="0"/>
              <a:t>The average adult pulse rate 72 beats per minute</a:t>
            </a:r>
          </a:p>
          <a:p>
            <a:endParaRPr lang="en-US" dirty="0" smtClean="0"/>
          </a:p>
          <a:p>
            <a:r>
              <a:rPr lang="en-US" dirty="0" smtClean="0"/>
              <a:t>Pulse rate is directly related to age, the younger the person, the faster the heartbeat</a:t>
            </a:r>
          </a:p>
          <a:p>
            <a:pPr>
              <a:buNone/>
            </a:pPr>
            <a:r>
              <a:rPr lang="en-US" dirty="0" smtClean="0"/>
              <a:t>    </a:t>
            </a:r>
            <a:r>
              <a:rPr lang="en-US" u="sng" dirty="0" smtClean="0"/>
              <a:t>Age</a:t>
            </a:r>
            <a:r>
              <a:rPr lang="en-US" dirty="0" smtClean="0"/>
              <a:t>                                       </a:t>
            </a:r>
            <a:r>
              <a:rPr lang="en-US" u="sng" dirty="0" smtClean="0"/>
              <a:t>Pulse rate</a:t>
            </a:r>
          </a:p>
          <a:p>
            <a:pPr>
              <a:buNone/>
            </a:pPr>
            <a:r>
              <a:rPr lang="en-US" dirty="0" smtClean="0"/>
              <a:t>Less than 1 year                       100-170</a:t>
            </a:r>
          </a:p>
          <a:p>
            <a:pPr>
              <a:buNone/>
            </a:pPr>
            <a:r>
              <a:rPr lang="en-US" dirty="0" smtClean="0"/>
              <a:t>2-6 years                                    90-115</a:t>
            </a:r>
          </a:p>
          <a:p>
            <a:pPr>
              <a:buNone/>
            </a:pPr>
            <a:r>
              <a:rPr lang="en-US" dirty="0" smtClean="0"/>
              <a:t>6-10 years                                  80-110</a:t>
            </a:r>
          </a:p>
          <a:p>
            <a:pPr>
              <a:buNone/>
            </a:pPr>
            <a:r>
              <a:rPr lang="en-US" dirty="0" smtClean="0"/>
              <a:t>11-16 years                                70-95</a:t>
            </a:r>
          </a:p>
          <a:p>
            <a:pPr>
              <a:buNone/>
            </a:pPr>
            <a:r>
              <a:rPr lang="en-US" dirty="0" smtClean="0"/>
              <a:t>Midlife adult                                65-80</a:t>
            </a:r>
          </a:p>
          <a:p>
            <a:pPr>
              <a:buNone/>
            </a:pPr>
            <a:r>
              <a:rPr lang="en-US" dirty="0" smtClean="0"/>
              <a:t>Older adult                                  50-65</a:t>
            </a:r>
          </a:p>
          <a:p>
            <a:pPr>
              <a:buNone/>
            </a:pPr>
            <a:endParaRPr lang="en-US" dirty="0" smtClean="0"/>
          </a:p>
          <a:p>
            <a:pPr>
              <a:buNone/>
            </a:pPr>
            <a:r>
              <a:rPr lang="en-US" dirty="0" smtClean="0"/>
              <a:t>The pulse can be felt in several locations on the body(page 659)</a:t>
            </a:r>
          </a:p>
          <a:p>
            <a:pPr>
              <a:buNone/>
            </a:pPr>
            <a:endParaRPr lang="en-US" dirty="0" smtClean="0"/>
          </a:p>
          <a:p>
            <a:pPr>
              <a:buNone/>
            </a:pPr>
            <a:endParaRPr lang="en-US" dirty="0" smtClean="0"/>
          </a:p>
          <a:p>
            <a:pPr>
              <a:buNone/>
            </a:pPr>
            <a:endParaRPr lang="en-US" dirty="0" smtClean="0"/>
          </a:p>
        </p:txBody>
      </p:sp>
      <p:pic>
        <p:nvPicPr>
          <p:cNvPr id="4098" name="Picture 2" descr="http://static.howstuffworks.com/gif/adam/images/en/radial-pulse-picture.jpg"/>
          <p:cNvPicPr>
            <a:picLocks noChangeAspect="1" noChangeArrowheads="1"/>
          </p:cNvPicPr>
          <p:nvPr/>
        </p:nvPicPr>
        <p:blipFill>
          <a:blip r:embed="rId2" cstate="print"/>
          <a:srcRect/>
          <a:stretch>
            <a:fillRect/>
          </a:stretch>
        </p:blipFill>
        <p:spPr bwMode="auto">
          <a:xfrm>
            <a:off x="5562600" y="2971801"/>
            <a:ext cx="3276600" cy="22859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down)">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down)">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wipe(down)">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wipe(down)">
                                      <p:cBhvr>
                                        <p:cTn id="5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Respirations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Demonstrate the ability to measure respiration:</a:t>
            </a:r>
          </a:p>
          <a:p>
            <a:r>
              <a:rPr lang="en-US" dirty="0" smtClean="0"/>
              <a:t>The normal respiration rate for adults is 16 to 20 times per minute</a:t>
            </a:r>
          </a:p>
          <a:p>
            <a:r>
              <a:rPr lang="en-US" dirty="0" smtClean="0"/>
              <a:t>Newborns: range 30 to 80</a:t>
            </a:r>
          </a:p>
          <a:p>
            <a:r>
              <a:rPr lang="en-US" dirty="0" smtClean="0"/>
              <a:t>Early childhood: range 20 to 40</a:t>
            </a:r>
          </a:p>
          <a:p>
            <a:r>
              <a:rPr lang="en-US" dirty="0" smtClean="0"/>
              <a:t>Late childhood: 16 to 20</a:t>
            </a:r>
          </a:p>
          <a:p>
            <a:r>
              <a:rPr lang="en-US" dirty="0" smtClean="0"/>
              <a:t>Abnormally slow respiration rate is known as?</a:t>
            </a:r>
          </a:p>
          <a:p>
            <a:r>
              <a:rPr lang="en-US" dirty="0" smtClean="0"/>
              <a:t> </a:t>
            </a:r>
            <a:r>
              <a:rPr lang="en-US" dirty="0" err="1" smtClean="0"/>
              <a:t>Bradypnea</a:t>
            </a:r>
            <a:r>
              <a:rPr lang="en-US" dirty="0" smtClean="0"/>
              <a:t> </a:t>
            </a:r>
          </a:p>
          <a:p>
            <a:r>
              <a:rPr lang="en-US" dirty="0" smtClean="0"/>
              <a:t>Abnormally fast respiration rate is known as?</a:t>
            </a:r>
          </a:p>
          <a:p>
            <a:r>
              <a:rPr lang="en-US" dirty="0" err="1" smtClean="0"/>
              <a:t>Tachypnea</a:t>
            </a: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Blood Pressure</a:t>
            </a:r>
            <a:endParaRPr lang="en-US" dirty="0"/>
          </a:p>
        </p:txBody>
      </p:sp>
      <p:sp>
        <p:nvSpPr>
          <p:cNvPr id="3" name="Content Placeholder 2"/>
          <p:cNvSpPr>
            <a:spLocks noGrp="1"/>
          </p:cNvSpPr>
          <p:nvPr>
            <p:ph idx="1"/>
          </p:nvPr>
        </p:nvSpPr>
        <p:spPr>
          <a:xfrm>
            <a:off x="457200" y="1219200"/>
            <a:ext cx="7467600" cy="4906963"/>
          </a:xfrm>
        </p:spPr>
        <p:txBody>
          <a:bodyPr>
            <a:normAutofit fontScale="77500" lnSpcReduction="20000"/>
          </a:bodyPr>
          <a:lstStyle/>
          <a:p>
            <a:r>
              <a:rPr lang="en-US" dirty="0" smtClean="0"/>
              <a:t>Demonstrate ability to measure BP</a:t>
            </a:r>
          </a:p>
          <a:p>
            <a:r>
              <a:rPr lang="en-US" dirty="0" smtClean="0"/>
              <a:t>The term blood pressure means the fluctuating pressure that the blood exerts against the arterial walls as the heart alternately contracts and relaxes</a:t>
            </a:r>
          </a:p>
          <a:p>
            <a:r>
              <a:rPr lang="en-US" dirty="0" smtClean="0"/>
              <a:t>An adult should have a systolic pressure less than 120 and a diastolic pressure less than 80</a:t>
            </a:r>
          </a:p>
          <a:p>
            <a:r>
              <a:rPr lang="en-US" dirty="0" smtClean="0"/>
              <a:t>Above 140/90 indicates stage 1 hypertension</a:t>
            </a:r>
          </a:p>
          <a:p>
            <a:r>
              <a:rPr lang="en-US" dirty="0" smtClean="0"/>
              <a:t>Above 160/100 indicates stage 2 hypertension</a:t>
            </a:r>
          </a:p>
          <a:p>
            <a:r>
              <a:rPr lang="en-US" dirty="0" smtClean="0"/>
              <a:t>Page 667</a:t>
            </a:r>
          </a:p>
          <a:p>
            <a:r>
              <a:rPr lang="en-US" dirty="0" smtClean="0"/>
              <a:t>Pulse oximetry:</a:t>
            </a:r>
          </a:p>
          <a:p>
            <a:r>
              <a:rPr lang="en-US" dirty="0" smtClean="0"/>
              <a:t>Oxygen and Pulse</a:t>
            </a:r>
          </a:p>
          <a:p>
            <a:r>
              <a:rPr lang="en-US" dirty="0" smtClean="0"/>
              <a:t>Hypoxia:</a:t>
            </a:r>
          </a:p>
          <a:p>
            <a:r>
              <a:rPr lang="en-US" dirty="0" smtClean="0"/>
              <a:t>Below normal oxygen &lt;90%</a:t>
            </a:r>
            <a:endParaRPr lang="en-US" dirty="0"/>
          </a:p>
        </p:txBody>
      </p:sp>
      <p:pic>
        <p:nvPicPr>
          <p:cNvPr id="2050" name="Picture 2" descr="http://www.mountainside-medical.com/product_images/uploaded_images/manual-blood-pressure-monitor.gif"/>
          <p:cNvPicPr>
            <a:picLocks noChangeAspect="1" noChangeArrowheads="1"/>
          </p:cNvPicPr>
          <p:nvPr/>
        </p:nvPicPr>
        <p:blipFill>
          <a:blip r:embed="rId2" cstate="print"/>
          <a:srcRect/>
          <a:stretch>
            <a:fillRect/>
          </a:stretch>
        </p:blipFill>
        <p:spPr bwMode="auto">
          <a:xfrm>
            <a:off x="6172200" y="4800600"/>
            <a:ext cx="2971800" cy="2057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down)">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Body Measurements And Vital                       			Signs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Demonstrate ability to measure height and weight:</a:t>
            </a:r>
          </a:p>
          <a:p>
            <a:r>
              <a:rPr lang="en-US" dirty="0" smtClean="0"/>
              <a:t>Why is height important? </a:t>
            </a:r>
          </a:p>
          <a:p>
            <a:r>
              <a:rPr lang="en-US" dirty="0" smtClean="0"/>
              <a:t>Why is weight important?</a:t>
            </a:r>
          </a:p>
          <a:p>
            <a:r>
              <a:rPr lang="en-US" dirty="0" smtClean="0"/>
              <a:t>Describe the procedures to obtain height and weight How many inches are in a foot? </a:t>
            </a:r>
          </a:p>
          <a:p>
            <a:r>
              <a:rPr lang="en-US" dirty="0" smtClean="0"/>
              <a:t>How many inches are in a foot?</a:t>
            </a:r>
          </a:p>
          <a:p>
            <a:r>
              <a:rPr lang="en-US" dirty="0" smtClean="0"/>
              <a:t>12 in </a:t>
            </a:r>
          </a:p>
          <a:p>
            <a:r>
              <a:rPr lang="en-US" dirty="0" smtClean="0"/>
              <a:t>How many feet is 72 inches?</a:t>
            </a:r>
          </a:p>
          <a:p>
            <a:r>
              <a:rPr lang="en-US" dirty="0" smtClean="0"/>
              <a:t>6 feet</a:t>
            </a:r>
          </a:p>
          <a:p>
            <a:r>
              <a:rPr lang="en-US" dirty="0" smtClean="0"/>
              <a:t>How many inches is 4 feet?</a:t>
            </a:r>
          </a:p>
          <a:p>
            <a:r>
              <a:rPr lang="en-US" dirty="0" smtClean="0"/>
              <a:t>48 in</a:t>
            </a:r>
          </a:p>
          <a:p>
            <a:r>
              <a:rPr lang="en-US" dirty="0" smtClean="0"/>
              <a:t>What is BMI?</a:t>
            </a:r>
          </a:p>
          <a:p>
            <a:r>
              <a:rPr lang="en-US" dirty="0" smtClean="0"/>
              <a:t>Body mass index</a:t>
            </a:r>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down)">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down)">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wipe(down)">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Review Physical Exams 10 Questions </a:t>
            </a:r>
            <a:endParaRPr lang="en-US" dirty="0"/>
          </a:p>
        </p:txBody>
      </p:sp>
      <p:sp>
        <p:nvSpPr>
          <p:cNvPr id="3" name="Content Placeholder 2"/>
          <p:cNvSpPr>
            <a:spLocks noGrp="1"/>
          </p:cNvSpPr>
          <p:nvPr>
            <p:ph idx="1"/>
          </p:nvPr>
        </p:nvSpPr>
        <p:spPr/>
        <p:txBody>
          <a:bodyPr>
            <a:normAutofit fontScale="92500"/>
          </a:bodyPr>
          <a:lstStyle/>
          <a:p>
            <a:r>
              <a:rPr lang="en-US" dirty="0" smtClean="0"/>
              <a:t>Measure the height of a baby from infancy to 36 months by recumbent length</a:t>
            </a:r>
          </a:p>
          <a:p>
            <a:r>
              <a:rPr lang="en-US" dirty="0" smtClean="0"/>
              <a:t>Weigh infants unclothed for greater accuracy</a:t>
            </a:r>
          </a:p>
          <a:p>
            <a:endParaRPr lang="en-US" dirty="0" smtClean="0"/>
          </a:p>
          <a:p>
            <a:r>
              <a:rPr lang="en-US" dirty="0" smtClean="0"/>
              <a:t>Head Circumference(OFC) measured one inch above the ears(up to 36 months)</a:t>
            </a:r>
          </a:p>
          <a:p>
            <a:r>
              <a:rPr lang="en-US" dirty="0" smtClean="0"/>
              <a:t>Page 747-748(growth and development)</a:t>
            </a:r>
          </a:p>
          <a:p>
            <a:r>
              <a:rPr lang="en-US" dirty="0" smtClean="0"/>
              <a:t>Page 749 growth charts</a:t>
            </a:r>
          </a:p>
        </p:txBody>
      </p:sp>
      <p:pic>
        <p:nvPicPr>
          <p:cNvPr id="36866" name="Picture 2" descr="http://www.northshorecare.com/images/baby-height-rod.jpg"/>
          <p:cNvPicPr>
            <a:picLocks noChangeAspect="1" noChangeArrowheads="1"/>
          </p:cNvPicPr>
          <p:nvPr/>
        </p:nvPicPr>
        <p:blipFill>
          <a:blip r:embed="rId2" cstate="print"/>
          <a:srcRect/>
          <a:stretch>
            <a:fillRect/>
          </a:stretch>
        </p:blipFill>
        <p:spPr bwMode="auto">
          <a:xfrm>
            <a:off x="7620000" y="0"/>
            <a:ext cx="1695450" cy="2238376"/>
          </a:xfrm>
          <a:prstGeom prst="rect">
            <a:avLst/>
          </a:prstGeom>
          <a:noFill/>
        </p:spPr>
      </p:pic>
      <p:pic>
        <p:nvPicPr>
          <p:cNvPr id="36868" name="Picture 4" descr="http://organic-baby-formula.org/wp-content/uploads/2011/05/Baby-scales-1.jpg"/>
          <p:cNvPicPr>
            <a:picLocks noChangeAspect="1" noChangeArrowheads="1"/>
          </p:cNvPicPr>
          <p:nvPr/>
        </p:nvPicPr>
        <p:blipFill>
          <a:blip r:embed="rId3" cstate="print"/>
          <a:srcRect/>
          <a:stretch>
            <a:fillRect/>
          </a:stretch>
        </p:blipFill>
        <p:spPr bwMode="auto">
          <a:xfrm>
            <a:off x="6781800" y="2667000"/>
            <a:ext cx="2105025" cy="1409700"/>
          </a:xfrm>
          <a:prstGeom prst="rect">
            <a:avLst/>
          </a:prstGeom>
          <a:noFill/>
        </p:spPr>
      </p:pic>
      <p:pic>
        <p:nvPicPr>
          <p:cNvPr id="36870" name="Picture 6" descr="http://home.cc.umanitoba.ca/~eaton/images/Head_circumference_infant-100.jpg"/>
          <p:cNvPicPr>
            <a:picLocks noChangeAspect="1" noChangeArrowheads="1"/>
          </p:cNvPicPr>
          <p:nvPr/>
        </p:nvPicPr>
        <p:blipFill>
          <a:blip r:embed="rId4" cstate="print"/>
          <a:srcRect/>
          <a:stretch>
            <a:fillRect/>
          </a:stretch>
        </p:blipFill>
        <p:spPr bwMode="auto">
          <a:xfrm>
            <a:off x="7696200" y="5334000"/>
            <a:ext cx="952500" cy="12001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Obtain an accurate patient history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C/C</a:t>
            </a:r>
          </a:p>
          <a:p>
            <a:r>
              <a:rPr lang="en-US" dirty="0" smtClean="0"/>
              <a:t>Chief complaint: the main reason for seeking medical care</a:t>
            </a:r>
          </a:p>
          <a:p>
            <a:r>
              <a:rPr lang="en-US" dirty="0" smtClean="0"/>
              <a:t>Pain scale:</a:t>
            </a:r>
          </a:p>
          <a:p>
            <a:r>
              <a:rPr lang="en-US" dirty="0" smtClean="0"/>
              <a:t>0/10</a:t>
            </a:r>
          </a:p>
          <a:p>
            <a:r>
              <a:rPr lang="en-US" dirty="0" smtClean="0"/>
              <a:t>NKDA:</a:t>
            </a:r>
            <a:endParaRPr lang="en-US" dirty="0"/>
          </a:p>
          <a:p>
            <a:r>
              <a:rPr lang="en-US" dirty="0" smtClean="0"/>
              <a:t>No known drug allergies</a:t>
            </a:r>
          </a:p>
          <a:p>
            <a:r>
              <a:rPr lang="en-US" dirty="0" smtClean="0"/>
              <a:t>Subjective information:</a:t>
            </a:r>
          </a:p>
          <a:p>
            <a:r>
              <a:rPr lang="en-US" dirty="0" smtClean="0"/>
              <a:t>Felt by the individual but not perceptible by others</a:t>
            </a:r>
          </a:p>
          <a:p>
            <a:r>
              <a:rPr lang="en-US" dirty="0" smtClean="0"/>
              <a:t>Objective:</a:t>
            </a:r>
          </a:p>
          <a:p>
            <a:r>
              <a:rPr lang="en-US" dirty="0" smtClean="0"/>
              <a:t>Clinical evidence</a:t>
            </a:r>
          </a:p>
          <a:p>
            <a:endParaRPr lang="en-US" dirty="0" smtClean="0"/>
          </a:p>
        </p:txBody>
      </p:sp>
    </p:spTree>
    <p:extLst>
      <p:ext uri="{BB962C8B-B14F-4D97-AF65-F5344CB8AC3E}">
        <p14:creationId xmlns:p14="http://schemas.microsoft.com/office/powerpoint/2010/main" val="1139726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Examination Positions</a:t>
            </a:r>
            <a:endParaRPr lang="en-US" dirty="0"/>
          </a:p>
        </p:txBody>
      </p:sp>
      <p:sp>
        <p:nvSpPr>
          <p:cNvPr id="3" name="Content Placeholder 2"/>
          <p:cNvSpPr>
            <a:spLocks noGrp="1"/>
          </p:cNvSpPr>
          <p:nvPr>
            <p:ph idx="1"/>
          </p:nvPr>
        </p:nvSpPr>
        <p:spPr/>
        <p:txBody>
          <a:bodyPr/>
          <a:lstStyle/>
          <a:p>
            <a:r>
              <a:rPr lang="en-US" dirty="0" smtClean="0"/>
              <a:t>A                               B</a:t>
            </a:r>
          </a:p>
          <a:p>
            <a:endParaRPr lang="en-US" dirty="0" smtClean="0"/>
          </a:p>
          <a:p>
            <a:r>
              <a:rPr lang="en-US" dirty="0" smtClean="0"/>
              <a:t>C       </a:t>
            </a:r>
          </a:p>
          <a:p>
            <a:endParaRPr lang="en-US" dirty="0" smtClean="0"/>
          </a:p>
          <a:p>
            <a:r>
              <a:rPr lang="en-US" dirty="0" smtClean="0"/>
              <a:t>                                   D </a:t>
            </a:r>
          </a:p>
          <a:p>
            <a:endParaRPr lang="en-US" dirty="0" smtClean="0"/>
          </a:p>
          <a:p>
            <a:r>
              <a:rPr lang="en-US" dirty="0" smtClean="0"/>
              <a:t>E                                                                                          </a:t>
            </a:r>
            <a:endParaRPr lang="en-US" dirty="0"/>
          </a:p>
        </p:txBody>
      </p:sp>
      <p:pic>
        <p:nvPicPr>
          <p:cNvPr id="1026" name="Picture 2" descr="http://www.sweethaven02.com/MedTech/NurseFund01/0906fig0101.jpg"/>
          <p:cNvPicPr>
            <a:picLocks noChangeAspect="1" noChangeArrowheads="1"/>
          </p:cNvPicPr>
          <p:nvPr/>
        </p:nvPicPr>
        <p:blipFill>
          <a:blip r:embed="rId2" cstate="print"/>
          <a:srcRect/>
          <a:stretch>
            <a:fillRect/>
          </a:stretch>
        </p:blipFill>
        <p:spPr bwMode="auto">
          <a:xfrm>
            <a:off x="1447800" y="1752600"/>
            <a:ext cx="2895600" cy="733426"/>
          </a:xfrm>
          <a:prstGeom prst="rect">
            <a:avLst/>
          </a:prstGeom>
          <a:noFill/>
        </p:spPr>
      </p:pic>
      <p:pic>
        <p:nvPicPr>
          <p:cNvPr id="1028" name="Picture 4" descr="http://1.bp.blogspot.com/-J0dkBAzlBpc/TZki3wmjhFI/AAAAAAAAABQ/AF-MwcfrWzo/s1600/PronePosition.PNG"/>
          <p:cNvPicPr>
            <a:picLocks noChangeAspect="1" noChangeArrowheads="1"/>
          </p:cNvPicPr>
          <p:nvPr/>
        </p:nvPicPr>
        <p:blipFill>
          <a:blip r:embed="rId3" cstate="print"/>
          <a:srcRect/>
          <a:stretch>
            <a:fillRect/>
          </a:stretch>
        </p:blipFill>
        <p:spPr bwMode="auto">
          <a:xfrm>
            <a:off x="4876800" y="1676400"/>
            <a:ext cx="2428875" cy="1295400"/>
          </a:xfrm>
          <a:prstGeom prst="rect">
            <a:avLst/>
          </a:prstGeom>
          <a:noFill/>
        </p:spPr>
      </p:pic>
      <p:pic>
        <p:nvPicPr>
          <p:cNvPr id="1030" name="Picture 6" descr="http://www.healthmango.com/wp-content/uploads/2010/02/sims-position.jpg"/>
          <p:cNvPicPr>
            <a:picLocks noChangeAspect="1" noChangeArrowheads="1"/>
          </p:cNvPicPr>
          <p:nvPr/>
        </p:nvPicPr>
        <p:blipFill>
          <a:blip r:embed="rId4" cstate="print"/>
          <a:srcRect/>
          <a:stretch>
            <a:fillRect/>
          </a:stretch>
        </p:blipFill>
        <p:spPr bwMode="auto">
          <a:xfrm>
            <a:off x="304800" y="3124200"/>
            <a:ext cx="4305300" cy="1600200"/>
          </a:xfrm>
          <a:prstGeom prst="rect">
            <a:avLst/>
          </a:prstGeom>
          <a:noFill/>
        </p:spPr>
      </p:pic>
      <p:pic>
        <p:nvPicPr>
          <p:cNvPr id="1032" name="Picture 8" descr="http://www.sweethaven02.com/MedTech/NurseFund01/md0905_04_img_5.jpg"/>
          <p:cNvPicPr>
            <a:picLocks noChangeAspect="1" noChangeArrowheads="1"/>
          </p:cNvPicPr>
          <p:nvPr/>
        </p:nvPicPr>
        <p:blipFill>
          <a:blip r:embed="rId5" cstate="print"/>
          <a:srcRect/>
          <a:stretch>
            <a:fillRect/>
          </a:stretch>
        </p:blipFill>
        <p:spPr bwMode="auto">
          <a:xfrm>
            <a:off x="5257800" y="3886200"/>
            <a:ext cx="2819400" cy="1647825"/>
          </a:xfrm>
          <a:prstGeom prst="rect">
            <a:avLst/>
          </a:prstGeom>
          <a:noFill/>
        </p:spPr>
      </p:pic>
      <p:pic>
        <p:nvPicPr>
          <p:cNvPr id="1036" name="Picture 12" descr="http://t2.gstatic.com/images?q=tbn:ANd9GcTNc7pRpkR4jNZpokOPbB_0aCJFsbT0_l_8cQHLfCcyg0ph7ukfCg"/>
          <p:cNvPicPr>
            <a:picLocks noChangeAspect="1" noChangeArrowheads="1"/>
          </p:cNvPicPr>
          <p:nvPr/>
        </p:nvPicPr>
        <p:blipFill>
          <a:blip r:embed="rId6" cstate="print"/>
          <a:srcRect/>
          <a:stretch>
            <a:fillRect/>
          </a:stretch>
        </p:blipFill>
        <p:spPr bwMode="auto">
          <a:xfrm>
            <a:off x="1752600" y="5105400"/>
            <a:ext cx="3162300" cy="1447801"/>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Horizontal recumbent or supine</a:t>
            </a:r>
          </a:p>
          <a:p>
            <a:r>
              <a:rPr lang="en-US" dirty="0" smtClean="0"/>
              <a:t>B. Prone</a:t>
            </a:r>
          </a:p>
          <a:p>
            <a:r>
              <a:rPr lang="en-US" dirty="0" smtClean="0"/>
              <a:t>C. Sims</a:t>
            </a:r>
          </a:p>
          <a:p>
            <a:r>
              <a:rPr lang="en-US" dirty="0" smtClean="0"/>
              <a:t>D. Semi-Fowlers</a:t>
            </a:r>
          </a:p>
          <a:p>
            <a:r>
              <a:rPr lang="en-US" dirty="0" smtClean="0"/>
              <a:t>E. </a:t>
            </a:r>
            <a:r>
              <a:rPr lang="en-US" dirty="0" err="1" smtClean="0"/>
              <a:t>Lithotomy</a:t>
            </a:r>
            <a:endParaRPr lang="en-US" dirty="0" smtClean="0"/>
          </a:p>
          <a:p>
            <a:endParaRPr lang="en-US" dirty="0" smtClean="0"/>
          </a:p>
          <a:p>
            <a:endParaRPr lang="en-US" dirty="0" smtClean="0"/>
          </a:p>
          <a:p>
            <a:r>
              <a:rPr lang="en-US" dirty="0" smtClean="0"/>
              <a:t>Page 696-702 know the exams, what they are used for and identify the medical assistants duties for assisting the physician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Eye and ear examination</a:t>
            </a:r>
            <a:endParaRPr lang="en-US" dirty="0"/>
          </a:p>
        </p:txBody>
      </p:sp>
      <p:pic>
        <p:nvPicPr>
          <p:cNvPr id="31746" name="Picture 2" descr="http://www.otoscopes.us/images/ophthalmoscope_grn.jpg"/>
          <p:cNvPicPr>
            <a:picLocks noChangeAspect="1" noChangeArrowheads="1"/>
          </p:cNvPicPr>
          <p:nvPr/>
        </p:nvPicPr>
        <p:blipFill>
          <a:blip r:embed="rId2" cstate="print"/>
          <a:srcRect/>
          <a:stretch>
            <a:fillRect/>
          </a:stretch>
        </p:blipFill>
        <p:spPr bwMode="auto">
          <a:xfrm>
            <a:off x="4191000" y="1828800"/>
            <a:ext cx="3048000" cy="3276600"/>
          </a:xfrm>
          <a:prstGeom prst="rect">
            <a:avLst/>
          </a:prstGeom>
          <a:noFill/>
        </p:spPr>
      </p:pic>
      <p:pic>
        <p:nvPicPr>
          <p:cNvPr id="31748" name="Picture 4" descr="http://www.waldosworld.org/gallery03/otoscope.jpg"/>
          <p:cNvPicPr>
            <a:picLocks noChangeAspect="1" noChangeArrowheads="1"/>
          </p:cNvPicPr>
          <p:nvPr/>
        </p:nvPicPr>
        <p:blipFill>
          <a:blip r:embed="rId3" cstate="print"/>
          <a:srcRect/>
          <a:stretch>
            <a:fillRect/>
          </a:stretch>
        </p:blipFill>
        <p:spPr bwMode="auto">
          <a:xfrm>
            <a:off x="762000" y="1905000"/>
            <a:ext cx="3048000" cy="32004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Ear examinations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Tuning fork test for vibrations to be heard</a:t>
            </a:r>
          </a:p>
          <a:p>
            <a:r>
              <a:rPr lang="en-US" dirty="0" err="1" smtClean="0"/>
              <a:t>Rinne</a:t>
            </a:r>
            <a:r>
              <a:rPr lang="en-US" dirty="0" smtClean="0"/>
              <a:t> test(mastoid bone behind the ear)</a:t>
            </a:r>
          </a:p>
          <a:p>
            <a:r>
              <a:rPr lang="en-US" dirty="0" smtClean="0"/>
              <a:t>Weber test(forehead or vertex of the head)</a:t>
            </a:r>
          </a:p>
          <a:p>
            <a:r>
              <a:rPr lang="en-US" dirty="0" smtClean="0"/>
              <a:t> page 691</a:t>
            </a:r>
          </a:p>
          <a:p>
            <a:r>
              <a:rPr lang="en-US" dirty="0" smtClean="0"/>
              <a:t>Audiometer: </a:t>
            </a:r>
          </a:p>
          <a:p>
            <a:endParaRPr lang="en-US" dirty="0" smtClean="0"/>
          </a:p>
          <a:p>
            <a:endParaRPr lang="en-US" dirty="0" smtClean="0"/>
          </a:p>
          <a:p>
            <a:r>
              <a:rPr lang="en-US" dirty="0" err="1" smtClean="0"/>
              <a:t>Tympanogram</a:t>
            </a:r>
            <a:r>
              <a:rPr lang="en-US" dirty="0" smtClean="0"/>
              <a:t>: test the condition of the middle ear and mobility of the eardrum</a:t>
            </a:r>
          </a:p>
          <a:p>
            <a:endParaRPr lang="en-US" dirty="0" smtClean="0"/>
          </a:p>
          <a:p>
            <a:endParaRPr lang="en-US" dirty="0" smtClean="0"/>
          </a:p>
          <a:p>
            <a:endParaRPr lang="en-US" dirty="0"/>
          </a:p>
        </p:txBody>
      </p:sp>
      <p:pic>
        <p:nvPicPr>
          <p:cNvPr id="34818" name="Picture 2" descr="http://webmedia.unmc.edu/intmed/general/eye&amp;ear/rinne.jpg"/>
          <p:cNvPicPr>
            <a:picLocks noChangeAspect="1" noChangeArrowheads="1"/>
          </p:cNvPicPr>
          <p:nvPr/>
        </p:nvPicPr>
        <p:blipFill>
          <a:blip r:embed="rId2" cstate="print"/>
          <a:srcRect/>
          <a:stretch>
            <a:fillRect/>
          </a:stretch>
        </p:blipFill>
        <p:spPr bwMode="auto">
          <a:xfrm>
            <a:off x="6934200" y="0"/>
            <a:ext cx="1905000" cy="1543051"/>
          </a:xfrm>
          <a:prstGeom prst="rect">
            <a:avLst/>
          </a:prstGeom>
          <a:noFill/>
        </p:spPr>
      </p:pic>
      <p:pic>
        <p:nvPicPr>
          <p:cNvPr id="34820" name="Picture 4" descr="http://cloud.med.nyu.edu/modules/pub/neurosurgery/Img0003.jpg"/>
          <p:cNvPicPr>
            <a:picLocks noChangeAspect="1" noChangeArrowheads="1"/>
          </p:cNvPicPr>
          <p:nvPr/>
        </p:nvPicPr>
        <p:blipFill>
          <a:blip r:embed="rId3" cstate="print"/>
          <a:srcRect/>
          <a:stretch>
            <a:fillRect/>
          </a:stretch>
        </p:blipFill>
        <p:spPr bwMode="auto">
          <a:xfrm>
            <a:off x="6858000" y="3048000"/>
            <a:ext cx="2286000" cy="1590675"/>
          </a:xfrm>
          <a:prstGeom prst="rect">
            <a:avLst/>
          </a:prstGeom>
          <a:noFill/>
        </p:spPr>
      </p:pic>
      <p:pic>
        <p:nvPicPr>
          <p:cNvPr id="34822" name="Picture 6" descr="http://northworksmn.com/Katie%20with%20Audio%20booth.jpg"/>
          <p:cNvPicPr>
            <a:picLocks noChangeAspect="1" noChangeArrowheads="1"/>
          </p:cNvPicPr>
          <p:nvPr/>
        </p:nvPicPr>
        <p:blipFill>
          <a:blip r:embed="rId4" cstate="print"/>
          <a:srcRect/>
          <a:stretch>
            <a:fillRect/>
          </a:stretch>
        </p:blipFill>
        <p:spPr bwMode="auto">
          <a:xfrm>
            <a:off x="2971800" y="3124200"/>
            <a:ext cx="1600200" cy="1600200"/>
          </a:xfrm>
          <a:prstGeom prst="rect">
            <a:avLst/>
          </a:prstGeom>
          <a:noFill/>
        </p:spPr>
      </p:pic>
      <p:pic>
        <p:nvPicPr>
          <p:cNvPr id="34824" name="Picture 8" descr="http://www.maico-diagnostic.com/eprise/main/_images/Products/impedance-meter_MI-34_lg.jpg"/>
          <p:cNvPicPr>
            <a:picLocks noChangeAspect="1" noChangeArrowheads="1"/>
          </p:cNvPicPr>
          <p:nvPr/>
        </p:nvPicPr>
        <p:blipFill>
          <a:blip r:embed="rId5" cstate="print"/>
          <a:srcRect/>
          <a:stretch>
            <a:fillRect/>
          </a:stretch>
        </p:blipFill>
        <p:spPr bwMode="auto">
          <a:xfrm>
            <a:off x="3505200" y="5638800"/>
            <a:ext cx="2724150" cy="1219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Five Types of Microorganisms</a:t>
            </a:r>
            <a:endParaRPr lang="en-US" dirty="0"/>
          </a:p>
        </p:txBody>
      </p:sp>
      <p:sp>
        <p:nvSpPr>
          <p:cNvPr id="3" name="Content Placeholder 2"/>
          <p:cNvSpPr>
            <a:spLocks noGrp="1"/>
          </p:cNvSpPr>
          <p:nvPr>
            <p:ph idx="1"/>
          </p:nvPr>
        </p:nvSpPr>
        <p:spPr/>
        <p:txBody>
          <a:bodyPr>
            <a:normAutofit fontScale="62500" lnSpcReduction="20000"/>
          </a:bodyPr>
          <a:lstStyle/>
          <a:p>
            <a:r>
              <a:rPr lang="en-US" dirty="0"/>
              <a:t>Bacteria- </a:t>
            </a:r>
            <a:endParaRPr lang="en-US" dirty="0" smtClean="0"/>
          </a:p>
          <a:p>
            <a:r>
              <a:rPr lang="en-US" sz="3200" dirty="0" smtClean="0"/>
              <a:t>A </a:t>
            </a:r>
            <a:r>
              <a:rPr lang="en-US" sz="3200" dirty="0"/>
              <a:t>unicellular microorganism that vary in their morphology.</a:t>
            </a:r>
          </a:p>
          <a:p>
            <a:r>
              <a:rPr lang="en-US" dirty="0"/>
              <a:t>Virus- </a:t>
            </a:r>
            <a:endParaRPr lang="en-US" dirty="0" smtClean="0"/>
          </a:p>
          <a:p>
            <a:r>
              <a:rPr lang="en-US" sz="3200" dirty="0" smtClean="0"/>
              <a:t>A </a:t>
            </a:r>
            <a:r>
              <a:rPr lang="en-US" sz="3200" dirty="0"/>
              <a:t>microorganism that can only reproduce themselves within a host.</a:t>
            </a:r>
          </a:p>
          <a:p>
            <a:r>
              <a:rPr lang="en-US" dirty="0"/>
              <a:t>Protozoa- </a:t>
            </a:r>
            <a:endParaRPr lang="en-US" dirty="0" smtClean="0"/>
          </a:p>
          <a:p>
            <a:r>
              <a:rPr lang="en-US" sz="3200" dirty="0" smtClean="0"/>
              <a:t>A</a:t>
            </a:r>
            <a:r>
              <a:rPr lang="en-US" dirty="0" smtClean="0"/>
              <a:t> </a:t>
            </a:r>
            <a:r>
              <a:rPr lang="en-US" sz="3200" dirty="0"/>
              <a:t>single cell organism that attaches itself to other microorganisms.</a:t>
            </a:r>
          </a:p>
          <a:p>
            <a:r>
              <a:rPr lang="en-US" dirty="0"/>
              <a:t>Fungi-</a:t>
            </a:r>
            <a:r>
              <a:rPr lang="en-US" sz="3200" dirty="0"/>
              <a:t> </a:t>
            </a:r>
            <a:endParaRPr lang="en-US" sz="3200" dirty="0" smtClean="0"/>
          </a:p>
          <a:p>
            <a:r>
              <a:rPr lang="en-US" sz="3200" dirty="0" smtClean="0"/>
              <a:t>A </a:t>
            </a:r>
            <a:r>
              <a:rPr lang="en-US" sz="3200" dirty="0"/>
              <a:t>Simple plant the depend on other life forms for nutritional source.</a:t>
            </a:r>
          </a:p>
          <a:p>
            <a:r>
              <a:rPr lang="en-US" sz="3200" dirty="0" err="1" smtClean="0"/>
              <a:t>Rickettsiae</a:t>
            </a:r>
            <a:r>
              <a:rPr lang="en-US" sz="3200" dirty="0" smtClean="0"/>
              <a:t>:</a:t>
            </a:r>
            <a:endParaRPr lang="en-US" sz="3200" dirty="0"/>
          </a:p>
          <a:p>
            <a:pPr lvl="0"/>
            <a:r>
              <a:rPr lang="en-US" altLang="en-US" sz="3200" b="1" dirty="0" smtClean="0">
                <a:solidFill>
                  <a:schemeClr val="accent3">
                    <a:lumMod val="20000"/>
                    <a:lumOff val="80000"/>
                  </a:schemeClr>
                </a:solidFill>
                <a:latin typeface="Arial" panose="020B0604020202020204" pitchFamily="34" charset="0"/>
                <a:cs typeface="Arial" panose="020B0604020202020204" pitchFamily="34" charset="0"/>
              </a:rPr>
              <a:t>Infections </a:t>
            </a:r>
            <a:r>
              <a:rPr lang="en-US" altLang="en-US" sz="3200" b="1" dirty="0">
                <a:solidFill>
                  <a:schemeClr val="accent3">
                    <a:lumMod val="20000"/>
                    <a:lumOff val="80000"/>
                  </a:schemeClr>
                </a:solidFill>
                <a:latin typeface="Arial" panose="020B0604020202020204" pitchFamily="34" charset="0"/>
                <a:cs typeface="Arial" panose="020B0604020202020204" pitchFamily="34" charset="0"/>
              </a:rPr>
              <a:t>are caused by a variety of obligate intracellular, gram-negative bacteria from the genera Rickettsia</a:t>
            </a:r>
            <a:r>
              <a:rPr lang="en-US" altLang="en-US" sz="3200" b="1" dirty="0">
                <a:solidFill>
                  <a:schemeClr val="accent3">
                    <a:lumMod val="20000"/>
                    <a:lumOff val="80000"/>
                  </a:schemeClr>
                </a:solidFill>
              </a:rPr>
              <a:t> </a:t>
            </a:r>
            <a:endParaRPr lang="en-US" altLang="en-US" sz="3200" b="1" dirty="0">
              <a:solidFill>
                <a:schemeClr val="accent3">
                  <a:lumMod val="20000"/>
                  <a:lumOff val="80000"/>
                </a:schemeClr>
              </a:solidFill>
              <a:latin typeface="Arial" panose="020B0604020202020204" pitchFamily="34" charset="0"/>
            </a:endParaRPr>
          </a:p>
          <a:p>
            <a:endParaRPr lang="en-US" dirty="0"/>
          </a:p>
        </p:txBody>
      </p:sp>
      <p:sp>
        <p:nvSpPr>
          <p:cNvPr id="11" name="Rectangle 8"/>
          <p:cNvSpPr>
            <a:spLocks noChangeArrowheads="1"/>
          </p:cNvSpPr>
          <p:nvPr/>
        </p:nvSpPr>
        <p:spPr bwMode="auto">
          <a:xfrm>
            <a:off x="0" y="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545454"/>
                </a:solidFill>
                <a:effectLst/>
                <a:latin typeface="Arial" panose="020B0604020202020204" pitchFamily="34" charset="0"/>
                <a:cs typeface="Arial" panose="020B0604020202020204" pitchFamily="34" charset="0"/>
              </a:rPr>
              <a:t>infections are caused by a variety of obligate intracellular, gram-negative bacteria from the genera </a:t>
            </a:r>
            <a:r>
              <a:rPr kumimoji="0" lang="en-US" altLang="en-US" sz="1800" b="1" i="0" u="none" strike="noStrike" cap="none" normalizeH="0" baseline="0" dirty="0" smtClean="0">
                <a:ln>
                  <a:noFill/>
                </a:ln>
                <a:solidFill>
                  <a:srgbClr val="6A6A6A"/>
                </a:solidFill>
                <a:effectLst/>
                <a:latin typeface="Arial" panose="020B0604020202020204" pitchFamily="34" charset="0"/>
                <a:cs typeface="Arial" panose="020B0604020202020204" pitchFamily="34" charset="0"/>
              </a:rPr>
              <a:t>Rickettsia</a:t>
            </a:r>
            <a:r>
              <a:rPr kumimoji="0" lang="en-US" altLang="en-US" sz="1800" b="0" i="0" u="none" strike="noStrike" cap="none" normalizeH="0" baseline="0" dirty="0" smtClean="0">
                <a:ln>
                  <a:noFill/>
                </a:ln>
                <a:solidFill>
                  <a:schemeClr val="tx1"/>
                </a:solidFill>
                <a:effectLst/>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72891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Eye examination</a:t>
            </a:r>
            <a:endParaRPr lang="en-US" dirty="0"/>
          </a:p>
        </p:txBody>
      </p:sp>
      <p:sp>
        <p:nvSpPr>
          <p:cNvPr id="3" name="Content Placeholder 2"/>
          <p:cNvSpPr>
            <a:spLocks noGrp="1"/>
          </p:cNvSpPr>
          <p:nvPr>
            <p:ph idx="1"/>
          </p:nvPr>
        </p:nvSpPr>
        <p:spPr/>
        <p:txBody>
          <a:bodyPr>
            <a:normAutofit/>
          </a:bodyPr>
          <a:lstStyle/>
          <a:p>
            <a:r>
              <a:rPr lang="en-US" dirty="0" err="1" smtClean="0"/>
              <a:t>Snellen</a:t>
            </a:r>
            <a:r>
              <a:rPr lang="en-US" dirty="0" smtClean="0"/>
              <a:t> Chart: </a:t>
            </a:r>
          </a:p>
          <a:p>
            <a:r>
              <a:rPr lang="en-US" dirty="0" smtClean="0"/>
              <a:t>Distant vision chart</a:t>
            </a:r>
          </a:p>
          <a:p>
            <a:r>
              <a:rPr lang="en-US" dirty="0" err="1" smtClean="0"/>
              <a:t>Jaegar</a:t>
            </a:r>
            <a:r>
              <a:rPr lang="en-US" dirty="0" smtClean="0"/>
              <a:t> Chart: </a:t>
            </a:r>
          </a:p>
          <a:p>
            <a:r>
              <a:rPr lang="en-US" dirty="0" smtClean="0"/>
              <a:t>Near vision acuity(patient reads a chart at a distance of 14 to 16 inches from the eyes)</a:t>
            </a:r>
          </a:p>
          <a:p>
            <a:r>
              <a:rPr lang="en-US" dirty="0" smtClean="0"/>
              <a:t>Ishihara: </a:t>
            </a:r>
          </a:p>
          <a:p>
            <a:r>
              <a:rPr lang="en-US" dirty="0" smtClean="0"/>
              <a:t>Color vision acuity</a:t>
            </a:r>
          </a:p>
          <a:p>
            <a:pPr>
              <a:buNone/>
            </a:pPr>
            <a:endParaRPr lang="en-US" dirty="0"/>
          </a:p>
        </p:txBody>
      </p:sp>
      <p:pic>
        <p:nvPicPr>
          <p:cNvPr id="33794" name="Picture 2" descr="http://www.optivision2020.com/image-files/snellen-chart.jpg"/>
          <p:cNvPicPr>
            <a:picLocks noChangeAspect="1" noChangeArrowheads="1"/>
          </p:cNvPicPr>
          <p:nvPr/>
        </p:nvPicPr>
        <p:blipFill>
          <a:blip r:embed="rId2" cstate="print"/>
          <a:srcRect/>
          <a:stretch>
            <a:fillRect/>
          </a:stretch>
        </p:blipFill>
        <p:spPr bwMode="auto">
          <a:xfrm>
            <a:off x="4953000" y="1219200"/>
            <a:ext cx="2057400" cy="2124076"/>
          </a:xfrm>
          <a:prstGeom prst="rect">
            <a:avLst/>
          </a:prstGeom>
          <a:noFill/>
        </p:spPr>
      </p:pic>
      <p:pic>
        <p:nvPicPr>
          <p:cNvPr id="33796" name="Picture 4" descr="http://upload.wikimedia.org/wikipedia/commons/thumb/e/e0/Ishihara_9.png/240px-Ishihara_9.png"/>
          <p:cNvPicPr>
            <a:picLocks noChangeAspect="1" noChangeArrowheads="1"/>
          </p:cNvPicPr>
          <p:nvPr/>
        </p:nvPicPr>
        <p:blipFill>
          <a:blip r:embed="rId3" cstate="print"/>
          <a:srcRect/>
          <a:stretch>
            <a:fillRect/>
          </a:stretch>
        </p:blipFill>
        <p:spPr bwMode="auto">
          <a:xfrm>
            <a:off x="6858000" y="0"/>
            <a:ext cx="2286000" cy="22860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Cane, Crutches, Walker, and 				Wheelchair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Cane should be adjusted so that the patients elbow is flexed at approximately 25 to 30 degree angle </a:t>
            </a:r>
          </a:p>
          <a:p>
            <a:r>
              <a:rPr lang="en-US" dirty="0" smtClean="0"/>
              <a:t>Crutches should be 2 to 3 inches below the patient’s </a:t>
            </a:r>
            <a:r>
              <a:rPr lang="en-US" dirty="0" err="1" smtClean="0"/>
              <a:t>axilla</a:t>
            </a:r>
            <a:endParaRPr lang="en-US" dirty="0" smtClean="0"/>
          </a:p>
          <a:p>
            <a:r>
              <a:rPr lang="en-US" dirty="0" smtClean="0"/>
              <a:t>The walker height should be adjusted at the patient’s hip level</a:t>
            </a:r>
          </a:p>
          <a:p>
            <a:r>
              <a:rPr lang="en-US" dirty="0" smtClean="0"/>
              <a:t>Wheelchair: page 997(assisting </a:t>
            </a:r>
          </a:p>
          <a:p>
            <a:pPr>
              <a:buNone/>
            </a:pPr>
            <a:r>
              <a:rPr lang="en-US" dirty="0" smtClean="0"/>
              <a:t>    patient from wheelchair to exam </a:t>
            </a:r>
          </a:p>
          <a:p>
            <a:pPr>
              <a:buNone/>
            </a:pPr>
            <a:r>
              <a:rPr lang="en-US" dirty="0" smtClean="0"/>
              <a:t>    table)</a:t>
            </a:r>
            <a:endParaRPr lang="en-US" dirty="0"/>
          </a:p>
        </p:txBody>
      </p:sp>
      <p:pic>
        <p:nvPicPr>
          <p:cNvPr id="37890" name="Picture 2" descr="http://savvysenior.org/images/20090713_cane6.jpg"/>
          <p:cNvPicPr>
            <a:picLocks noChangeAspect="1" noChangeArrowheads="1"/>
          </p:cNvPicPr>
          <p:nvPr/>
        </p:nvPicPr>
        <p:blipFill>
          <a:blip r:embed="rId2" cstate="print"/>
          <a:srcRect/>
          <a:stretch>
            <a:fillRect/>
          </a:stretch>
        </p:blipFill>
        <p:spPr bwMode="auto">
          <a:xfrm>
            <a:off x="7886700" y="304800"/>
            <a:ext cx="1257300" cy="2352675"/>
          </a:xfrm>
          <a:prstGeom prst="rect">
            <a:avLst/>
          </a:prstGeom>
          <a:noFill/>
        </p:spPr>
      </p:pic>
      <p:pic>
        <p:nvPicPr>
          <p:cNvPr id="37892" name="Picture 4" descr="http://home-care-san-diego.carebuzz.com/files/2009/07/walker.jpg"/>
          <p:cNvPicPr>
            <a:picLocks noChangeAspect="1" noChangeArrowheads="1"/>
          </p:cNvPicPr>
          <p:nvPr/>
        </p:nvPicPr>
        <p:blipFill>
          <a:blip r:embed="rId3" cstate="print"/>
          <a:srcRect/>
          <a:stretch>
            <a:fillRect/>
          </a:stretch>
        </p:blipFill>
        <p:spPr bwMode="auto">
          <a:xfrm>
            <a:off x="7772400" y="2895600"/>
            <a:ext cx="1524000" cy="2286001"/>
          </a:xfrm>
          <a:prstGeom prst="rect">
            <a:avLst/>
          </a:prstGeom>
          <a:noFill/>
        </p:spPr>
      </p:pic>
      <p:pic>
        <p:nvPicPr>
          <p:cNvPr id="37894" name="Picture 6" descr="http://www.opa.ca.gov/healthcare/use-plan/images/photo-disability-assistance.jpg"/>
          <p:cNvPicPr>
            <a:picLocks noChangeAspect="1" noChangeArrowheads="1"/>
          </p:cNvPicPr>
          <p:nvPr/>
        </p:nvPicPr>
        <p:blipFill>
          <a:blip r:embed="rId4" cstate="print"/>
          <a:srcRect/>
          <a:stretch>
            <a:fillRect/>
          </a:stretch>
        </p:blipFill>
        <p:spPr bwMode="auto">
          <a:xfrm>
            <a:off x="6019800" y="5095875"/>
            <a:ext cx="1885950" cy="17621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a:xfrm>
            <a:off x="457200" y="1219200"/>
            <a:ext cx="7467600" cy="5867400"/>
          </a:xfrm>
        </p:spPr>
        <p:txBody>
          <a:bodyPr>
            <a:normAutofit fontScale="62500" lnSpcReduction="20000"/>
          </a:bodyPr>
          <a:lstStyle/>
          <a:p>
            <a:r>
              <a:rPr lang="en-US" dirty="0" smtClean="0"/>
              <a:t>Identify drug Classifications:</a:t>
            </a:r>
          </a:p>
          <a:p>
            <a:r>
              <a:rPr lang="en-US" b="1" dirty="0" smtClean="0"/>
              <a:t>Anticoagulant</a:t>
            </a:r>
            <a:r>
              <a:rPr lang="en-US" dirty="0" smtClean="0"/>
              <a:t>: </a:t>
            </a:r>
          </a:p>
          <a:p>
            <a:r>
              <a:rPr lang="en-US" dirty="0" smtClean="0"/>
              <a:t>Prevents or delays or slows blood clotting(Heparin, Coumadin)</a:t>
            </a:r>
          </a:p>
          <a:p>
            <a:r>
              <a:rPr lang="en-US" b="1" dirty="0" smtClean="0"/>
              <a:t>Antipyretics</a:t>
            </a:r>
            <a:r>
              <a:rPr lang="en-US" dirty="0" smtClean="0"/>
              <a:t>: </a:t>
            </a:r>
          </a:p>
          <a:p>
            <a:r>
              <a:rPr lang="en-US" dirty="0" smtClean="0"/>
              <a:t>Reduces fever(Tylenol, Aspirin)</a:t>
            </a:r>
          </a:p>
          <a:p>
            <a:r>
              <a:rPr lang="en-US" b="1" dirty="0" smtClean="0"/>
              <a:t>Sedative</a:t>
            </a:r>
            <a:r>
              <a:rPr lang="en-US" dirty="0" smtClean="0"/>
              <a:t>: </a:t>
            </a:r>
            <a:br>
              <a:rPr lang="en-US" dirty="0" smtClean="0"/>
            </a:br>
            <a:r>
              <a:rPr lang="en-US" dirty="0" smtClean="0"/>
              <a:t>Produces a calming effect without causing sleep(Phenobarbital)</a:t>
            </a:r>
          </a:p>
          <a:p>
            <a:r>
              <a:rPr lang="en-US" b="1" dirty="0" smtClean="0"/>
              <a:t>Antihistamines</a:t>
            </a:r>
            <a:r>
              <a:rPr lang="en-US" dirty="0" smtClean="0"/>
              <a:t>:</a:t>
            </a:r>
          </a:p>
          <a:p>
            <a:r>
              <a:rPr lang="en-US" dirty="0" smtClean="0"/>
              <a:t>Acts to counteract histamine(allergies/cold) Benadryl</a:t>
            </a:r>
          </a:p>
          <a:p>
            <a:r>
              <a:rPr lang="en-US" b="1" dirty="0" err="1" smtClean="0"/>
              <a:t>Antitussives</a:t>
            </a:r>
            <a:r>
              <a:rPr lang="en-US" dirty="0" smtClean="0"/>
              <a:t>:</a:t>
            </a:r>
          </a:p>
          <a:p>
            <a:r>
              <a:rPr lang="en-US" dirty="0" smtClean="0"/>
              <a:t>Prevents or relives cough(Codeine)</a:t>
            </a:r>
          </a:p>
          <a:p>
            <a:r>
              <a:rPr lang="en-US" b="1" dirty="0" smtClean="0"/>
              <a:t>Antibiotic</a:t>
            </a:r>
            <a:r>
              <a:rPr lang="en-US" dirty="0" smtClean="0"/>
              <a:t>:</a:t>
            </a:r>
          </a:p>
          <a:p>
            <a:r>
              <a:rPr lang="en-US" dirty="0" smtClean="0"/>
              <a:t>Is destructive to or inhibits growth of microorganisms(fights bacterial infection) Penicillin, Augmentin</a:t>
            </a:r>
          </a:p>
          <a:p>
            <a:r>
              <a:rPr lang="en-US" b="1" dirty="0" smtClean="0"/>
              <a:t>Analgesics</a:t>
            </a:r>
            <a:r>
              <a:rPr lang="en-US" dirty="0" smtClean="0"/>
              <a:t>:</a:t>
            </a:r>
          </a:p>
          <a:p>
            <a:r>
              <a:rPr lang="en-US" dirty="0" smtClean="0"/>
              <a:t>Relives pain(Acetaminophen, Ibuprofen)</a:t>
            </a:r>
          </a:p>
          <a:p>
            <a:r>
              <a:rPr lang="en-US" b="1" dirty="0" smtClean="0"/>
              <a:t>Anticonvulsant</a:t>
            </a:r>
            <a:r>
              <a:rPr lang="en-US" dirty="0" smtClean="0"/>
              <a:t>: </a:t>
            </a:r>
          </a:p>
          <a:p>
            <a:r>
              <a:rPr lang="en-US" dirty="0" smtClean="0"/>
              <a:t>Prevents convulsions(</a:t>
            </a:r>
            <a:r>
              <a:rPr lang="en-US" dirty="0" err="1" smtClean="0"/>
              <a:t>Dilantin</a:t>
            </a:r>
            <a:r>
              <a:rPr lang="en-US" dirty="0" smtClean="0"/>
              <a:t>)</a:t>
            </a:r>
          </a:p>
          <a:p>
            <a:r>
              <a:rPr lang="en-US" b="1" dirty="0" smtClean="0"/>
              <a:t>Hypoglycemic</a:t>
            </a:r>
            <a:r>
              <a:rPr lang="en-US" dirty="0" smtClean="0"/>
              <a:t>: Lowers blood glucose level(Insulin)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down)">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down)">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wipe(down)">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wipe(down)">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wipe(down)">
                                      <p:cBhvr>
                                        <p:cTn id="72" dur="5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wipe(down)">
                                      <p:cBhvr>
                                        <p:cTn id="77" dur="500"/>
                                        <p:tgtEl>
                                          <p:spTgt spid="3">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animEffect transition="in" filter="wipe(down)">
                                      <p:cBhvr>
                                        <p:cTn id="82" dur="500"/>
                                        <p:tgtEl>
                                          <p:spTgt spid="3">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3">
                                            <p:txEl>
                                              <p:pRg st="16" end="16"/>
                                            </p:txEl>
                                          </p:spTgt>
                                        </p:tgtEl>
                                        <p:attrNameLst>
                                          <p:attrName>style.visibility</p:attrName>
                                        </p:attrNameLst>
                                      </p:cBhvr>
                                      <p:to>
                                        <p:strVal val="visible"/>
                                      </p:to>
                                    </p:set>
                                    <p:animEffect transition="in" filter="wipe(down)">
                                      <p:cBhvr>
                                        <p:cTn id="87"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Controlled Substances Schedule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Schedule 1</a:t>
            </a:r>
          </a:p>
          <a:p>
            <a:r>
              <a:rPr lang="en-US" dirty="0" smtClean="0"/>
              <a:t>Illegal, not prescribed</a:t>
            </a:r>
          </a:p>
          <a:p>
            <a:r>
              <a:rPr lang="en-US" dirty="0" smtClean="0"/>
              <a:t>Schedule 2</a:t>
            </a:r>
          </a:p>
          <a:p>
            <a:r>
              <a:rPr lang="en-US" dirty="0" smtClean="0"/>
              <a:t>High potential for addiction and abuse</a:t>
            </a:r>
          </a:p>
          <a:p>
            <a:r>
              <a:rPr lang="en-US" dirty="0" smtClean="0"/>
              <a:t>Schedule 3</a:t>
            </a:r>
          </a:p>
          <a:p>
            <a:r>
              <a:rPr lang="en-US" dirty="0" smtClean="0"/>
              <a:t>Moderate to low potential for addition or abuse</a:t>
            </a:r>
          </a:p>
          <a:p>
            <a:r>
              <a:rPr lang="en-US" dirty="0" smtClean="0"/>
              <a:t>Schedule 4</a:t>
            </a:r>
          </a:p>
          <a:p>
            <a:r>
              <a:rPr lang="en-US" dirty="0" smtClean="0"/>
              <a:t>Lower potential for addition or abuse</a:t>
            </a:r>
          </a:p>
          <a:p>
            <a:r>
              <a:rPr lang="en-US" dirty="0" smtClean="0"/>
              <a:t>Schedule 5</a:t>
            </a:r>
          </a:p>
          <a:p>
            <a:r>
              <a:rPr lang="en-US" dirty="0" smtClean="0"/>
              <a:t>Low potential for addition or abuse</a:t>
            </a:r>
            <a:endParaRPr lang="en-US" dirty="0"/>
          </a:p>
        </p:txBody>
      </p:sp>
    </p:spTree>
    <p:extLst>
      <p:ext uri="{BB962C8B-B14F-4D97-AF65-F5344CB8AC3E}">
        <p14:creationId xmlns:p14="http://schemas.microsoft.com/office/powerpoint/2010/main" val="30114283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Pharmacology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PDR: </a:t>
            </a:r>
          </a:p>
          <a:p>
            <a:r>
              <a:rPr lang="en-US" dirty="0" smtClean="0"/>
              <a:t>Physician Desk Reference</a:t>
            </a:r>
          </a:p>
          <a:p>
            <a:endParaRPr lang="en-US" dirty="0" smtClean="0"/>
          </a:p>
          <a:p>
            <a:r>
              <a:rPr lang="en-US" dirty="0" smtClean="0"/>
              <a:t>Pink section:</a:t>
            </a:r>
          </a:p>
          <a:p>
            <a:r>
              <a:rPr lang="en-US" dirty="0" smtClean="0"/>
              <a:t>Brand name of the drug</a:t>
            </a:r>
          </a:p>
          <a:p>
            <a:r>
              <a:rPr lang="en-US" dirty="0" smtClean="0"/>
              <a:t>Blue section: </a:t>
            </a:r>
          </a:p>
          <a:p>
            <a:r>
              <a:rPr lang="en-US" dirty="0" smtClean="0"/>
              <a:t>Classification of the drug</a:t>
            </a:r>
          </a:p>
          <a:p>
            <a:r>
              <a:rPr lang="en-US" dirty="0" smtClean="0"/>
              <a:t>White section: </a:t>
            </a:r>
          </a:p>
          <a:p>
            <a:r>
              <a:rPr lang="en-US" dirty="0" smtClean="0"/>
              <a:t>Manufactures index</a:t>
            </a:r>
          </a:p>
          <a:p>
            <a:pPr>
              <a:buNone/>
            </a:pPr>
            <a:endParaRPr lang="en-US" dirty="0" smtClean="0"/>
          </a:p>
          <a:p>
            <a:pPr>
              <a:buNone/>
            </a:pPr>
            <a:endParaRPr lang="en-US"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down)">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Pharmacology and Administration of Medications 18 questions</a:t>
            </a:r>
            <a:endParaRPr lang="en-US" dirty="0"/>
          </a:p>
        </p:txBody>
      </p:sp>
      <p:sp>
        <p:nvSpPr>
          <p:cNvPr id="3" name="Content Placeholder 2"/>
          <p:cNvSpPr>
            <a:spLocks noGrp="1"/>
          </p:cNvSpPr>
          <p:nvPr>
            <p:ph idx="1"/>
          </p:nvPr>
        </p:nvSpPr>
        <p:spPr/>
        <p:txBody>
          <a:bodyPr/>
          <a:lstStyle/>
          <a:p>
            <a:r>
              <a:rPr lang="en-US" dirty="0" smtClean="0"/>
              <a:t>Dosage calculations:</a:t>
            </a:r>
          </a:p>
          <a:p>
            <a:r>
              <a:rPr lang="en-US" dirty="0" smtClean="0"/>
              <a:t>Always remember this formula:</a:t>
            </a:r>
          </a:p>
          <a:p>
            <a:endParaRPr lang="en-US" dirty="0" smtClean="0"/>
          </a:p>
          <a:p>
            <a:r>
              <a:rPr lang="en-US" u="sng" dirty="0" smtClean="0"/>
              <a:t>What you want     </a:t>
            </a:r>
            <a:r>
              <a:rPr lang="en-US" dirty="0" smtClean="0"/>
              <a:t>X </a:t>
            </a:r>
            <a:r>
              <a:rPr lang="en-US" u="sng" dirty="0" smtClean="0"/>
              <a:t>Quantity it comes in</a:t>
            </a:r>
          </a:p>
          <a:p>
            <a:r>
              <a:rPr lang="en-US" dirty="0" smtClean="0"/>
              <a:t>What you have                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r>
              <a:rPr lang="en-US" dirty="0" smtClean="0"/>
              <a:t>6 rights for administrating medications?</a:t>
            </a:r>
          </a:p>
          <a:p>
            <a:r>
              <a:rPr lang="en-US" dirty="0" smtClean="0"/>
              <a:t>Right patient</a:t>
            </a:r>
          </a:p>
          <a:p>
            <a:r>
              <a:rPr lang="en-US" dirty="0" smtClean="0"/>
              <a:t>Right medication</a:t>
            </a:r>
          </a:p>
          <a:p>
            <a:r>
              <a:rPr lang="en-US" dirty="0" smtClean="0"/>
              <a:t>Right dose/amount</a:t>
            </a:r>
          </a:p>
          <a:p>
            <a:r>
              <a:rPr lang="en-US" dirty="0" smtClean="0"/>
              <a:t>Right route</a:t>
            </a:r>
          </a:p>
          <a:p>
            <a:r>
              <a:rPr lang="en-US" dirty="0" smtClean="0"/>
              <a:t>Technique</a:t>
            </a:r>
          </a:p>
          <a:p>
            <a:r>
              <a:rPr lang="en-US" dirty="0" smtClean="0"/>
              <a:t>Time</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Medication Administration</a:t>
            </a:r>
            <a:endParaRPr lang="en-US" dirty="0"/>
          </a:p>
        </p:txBody>
      </p:sp>
      <p:sp>
        <p:nvSpPr>
          <p:cNvPr id="3" name="Content Placeholder 2"/>
          <p:cNvSpPr>
            <a:spLocks noGrp="1"/>
          </p:cNvSpPr>
          <p:nvPr>
            <p:ph idx="1"/>
          </p:nvPr>
        </p:nvSpPr>
        <p:spPr/>
        <p:txBody>
          <a:bodyPr>
            <a:normAutofit lnSpcReduction="10000"/>
          </a:bodyPr>
          <a:lstStyle/>
          <a:p>
            <a:r>
              <a:rPr lang="en-US" dirty="0" smtClean="0"/>
              <a:t>How do you withdraw medication from a vial? </a:t>
            </a:r>
            <a:r>
              <a:rPr lang="en-US" dirty="0" err="1" smtClean="0"/>
              <a:t>Ampule</a:t>
            </a:r>
            <a:r>
              <a:rPr lang="en-US" dirty="0" smtClean="0"/>
              <a:t>?</a:t>
            </a:r>
          </a:p>
          <a:p>
            <a:endParaRPr lang="en-US" dirty="0" smtClean="0"/>
          </a:p>
          <a:p>
            <a:r>
              <a:rPr lang="en-US" dirty="0" err="1" smtClean="0"/>
              <a:t>Intradermal</a:t>
            </a:r>
            <a:r>
              <a:rPr lang="en-US" dirty="0" smtClean="0"/>
              <a:t> is given at what angle?</a:t>
            </a:r>
          </a:p>
          <a:p>
            <a:r>
              <a:rPr lang="en-US" dirty="0" smtClean="0"/>
              <a:t>10 to 15</a:t>
            </a:r>
          </a:p>
          <a:p>
            <a:r>
              <a:rPr lang="en-US" dirty="0" smtClean="0"/>
              <a:t>Subcutaneous is given at what angle?</a:t>
            </a:r>
          </a:p>
          <a:p>
            <a:r>
              <a:rPr lang="en-US" dirty="0" smtClean="0"/>
              <a:t>45</a:t>
            </a:r>
          </a:p>
          <a:p>
            <a:r>
              <a:rPr lang="en-US" dirty="0" smtClean="0"/>
              <a:t>Intramuscular is given at what angle?</a:t>
            </a:r>
          </a:p>
          <a:p>
            <a:r>
              <a:rPr lang="en-US" dirty="0" smtClean="0"/>
              <a:t>90(massage area after)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Medication Administration</a:t>
            </a:r>
            <a:endParaRPr lang="en-US" dirty="0"/>
          </a:p>
        </p:txBody>
      </p:sp>
      <p:sp>
        <p:nvSpPr>
          <p:cNvPr id="3" name="Content Placeholder 2"/>
          <p:cNvSpPr>
            <a:spLocks noGrp="1"/>
          </p:cNvSpPr>
          <p:nvPr>
            <p:ph idx="1"/>
          </p:nvPr>
        </p:nvSpPr>
        <p:spPr/>
        <p:txBody>
          <a:bodyPr/>
          <a:lstStyle/>
          <a:p>
            <a:r>
              <a:rPr lang="en-US" dirty="0" smtClean="0"/>
              <a:t>What are the parts of the syringe/needle(page 923)</a:t>
            </a:r>
            <a:endParaRPr lang="en-US" dirty="0"/>
          </a:p>
        </p:txBody>
      </p:sp>
      <p:pic>
        <p:nvPicPr>
          <p:cNvPr id="43010" name="Picture 2" descr="http://www.heroinhelper.com/images/syringeDetail.gif"/>
          <p:cNvPicPr>
            <a:picLocks noChangeAspect="1" noChangeArrowheads="1"/>
          </p:cNvPicPr>
          <p:nvPr/>
        </p:nvPicPr>
        <p:blipFill>
          <a:blip r:embed="rId2" cstate="print"/>
          <a:srcRect/>
          <a:stretch>
            <a:fillRect/>
          </a:stretch>
        </p:blipFill>
        <p:spPr bwMode="auto">
          <a:xfrm>
            <a:off x="6096000" y="1143000"/>
            <a:ext cx="2133600" cy="3829051"/>
          </a:xfrm>
          <a:prstGeom prst="rect">
            <a:avLst/>
          </a:prstGeom>
          <a:noFill/>
        </p:spPr>
      </p:pic>
      <p:sp>
        <p:nvSpPr>
          <p:cNvPr id="17410" name="AutoShape 2" descr="data:image/jpeg;base64,/9j/4AAQSkZJRgABAQAAAQABAAD/2wCEAAkGBhQQEQ8QEA8SFRQQFBAQFREQFRMWDhMUFBQXFxMWHhcXGyYgFxsvGRIYHy8iIycqLCwsFh4xNTAqQSYrOCkBCQoKDAwOGQwPDSkYEhgpKSkpKSkpKSkpKSkpKSkpKSkpKSkpKSkpKSkpKSkpKSkpKSkpKSkpKSkpKSkpKSkpKf/AABEIAKwA5gMBIgACEQEDEQH/xAAbAAEAAgMBAQAAAAAAAAAAAAAABQYCAwQBB//EADwQAAIBAgMFBQUGBQQDAAAAAAECAAMRBBIhBTFBUWETIjJxgQYjQpGhBxQzUnKxYrLB0fBTotLhFRaC/8QAFAEBAAAAAAAAAAAAAAAAAAAAAP/EABQRAQAAAAAAAAAAAAAAAAAAAAD/2gAMAwEAAhEDEQA/APuMREBEQYCclbGFGOYApYG66unVl5dROfFYpmJVSVVdGfcxI3hb7hzb5c5z4XFbxRVVU76jAkseYG9/Mm3nAmkcEAggg6gjUET2RdFhcnDm/FhY9g542bcrfpuOYnbh8WHuNQy+JG8Q/uOo0gb4iICIiAiIgIiICIiAiIgIiICIiAiIgIiICIiAnhM9mutugYtiAJ6lYGQ+KJBmFDGEQJXGYQVBY7uI59D06SIxmEN2LWFNeF9G535L04yWw+LBmyuFyktbKBck7gBreBC08USLsxp0wOHdYjqfhHQazDFbVzBRSp2yeGq5IceQ3keZ15TkxFbtWzWso8Cn+Y9f2nBjNqBO6urf7RAtezds9owR1CsdxBurW3jXUHpJSfN8Nttg6FgO6ytcaEWP9r/OfRwb6iB7ERAREQEREBERAREQEREBERAREQEREBERATnxKPoyEG29G8Leu9T9J0RA4AVqXFiGHiRtHX05dRpODE4K0mMRhA9jqGXwuujr68uh0nMapXu1gBfQVR+G3IH8h+nWBEJUKmYY/HGpakPCLM/U71X+p9JK4rBDU8tZXabWUueN3Prr+0Dl2pjcgyr4jx5CcOC2Y1TWxtzmnPnqXPxH/BPpmEw6qihVFrDhApg2MgFiDLB7P7TvbD1PEg7h/Og/qB/ed+O2cHGgsZXcXhSDxVlN1YbwRuMC3RK8a9XGUjSp4lsNXTxMiU3uNwYBxu8iCDxnuy9g4qlSRKm06tRlzXc0qOtySPEpO484ExtDGrQpVazglaSPVYKLsQiljYcTYTjHtLQ7VKXaC9REqK11yHO4RFvfxEnQTCvsWpUpYijUxbsK1KpRuUpAoXUrmGVRci+4yNxXsGmdamGZKDKlADs6KZC9GstRXZQRm3Fbb9d8CRpe1uGav92FdM5CFLsoFTMXFl17xBpMD1tJiU/B+wTI1O+LzIGwz1F7FQ1RsPWq10IbN3O/VF7DcttL6XCAiIgIiICIiAiIgIiICIiAiIgIiICeMoIIIuDoQdxnsQI+vgmVXWmbqysuRjqtwR3W5a7j6WlVxSnsnW1mVcrLxBG8fSXqc2I2bTqG701J58fmIHzCm1iDyl72TtxSqgn1nS3sxhib9gPQsB8gYrezdBgAKeQjQNTOVv8Av1gSNOqGFwbzVjMGKgsd/AyI/wDFV6BvSqCoPyt3X+e4/SdGF28L5Kymm/Jxa/lwPpAi8ZhmpMGvlZNQ4+t+Y5iTGy9trWsrWWpbw8G6qeI+szxY7UXp5XCkqyaBr9G4HodDeV/E7N0LUrkKdU8Lo37o30MC4RK7sr2htZK5uNwqnQg8nHA9ZYQYHsREBERAREQEREBERAREQEREBERAREQEREBERAREQE1V8MtQZXUMDwYXE2xAr+K2RUontKBYgfCD71RyF/xF/hOvIz2jtBK1i57OoO6Kq6Lf8pB3fpb0Mn5wY/Y6VbsO49rZ1A1HJgdGHnAi8XsgsdUIYDxJrTccd+79J9DM/Z7F5Xahmutiyi98liAy+WvprNyU6tOm9E0iQVZVqUmva4sO6xBXyGgkWaj0SA6tZdQBYVqQ45SNGX5jmIFuiRmB2wGAzkEGwFQaLfkw+A/TrJOAiIgIiICIiAiIgIiICIiAiIgIiICIiAiIgIiICIiAiIgJpxOFWoLMOoI0YHmDwM3RArGN2W9Bu0Qi3FrdxhydeHmNOdpt2dtYqclrH/RY/VGPD+Em3IiWKQ+0tghhemN2uS9h/wDJ+E9N3lAk8PiVcXU7tCNzA8iDqDM2qAEAkAtoATqTa+nPQSp0sY9JveFu73e0A94vJXX4h/gM8PstgsTXp4irS99mLB1q1eyqEqVNhmsDY7rAjrAt8r3tVtXE0TSGGVMpFRqjtTqVmXLbKOypsHym5u4zWsBY3nV/6nhv9H/fU/5TPH+zGGrrTStQVxSFkuWzKNLjMDe2guL2NoEDhfb4537Wipo5iqYilUTsiRg0xOXvkE6Z++bDw9bRuO+0fEOmfC4RQaX3tqq121tQopUXL4Sb9qpv0IF9DLjU9msMylGw1MqWLZMvcuaPYHTd+F3PKaaHshhERqa4dcrrUVgSzFhVQJUuWJJuqgEnXSBLUmJVSy5SQCVvextqLjfM5hSpBFVV3KAo1J0AsNTqZnAREQEREBERAREQEREBERAREQEREBERAREQEREDmxmAWqNdCNAw8Q6dR0OkruJwL4cmwBVt6n8F/n4W6fIy1zF0BBBAIOhB1BgQmzds307xA3o2tdP6uPr5yapVQwDKQQdxG6Qm0tg/FTvpqAPxF8j8Q6H0PCceG2o1M3chSTbtAPdOeTjSzdd/nAtUTmwuOD90jK1r5Trcc1PxDqPW06YCIiAiIgIiICIiAiIgIiICIiAiIgIiICIiAiIgIiICIiAnDj9lLVudzHjbut0Ycf3HOd0QKjUo1KBy5SVvcJc3Fvipvvv9ZLbP20CO82ZR8du+v61H8w052kpWoK4KsAQeB/foZAY/YzU27Smx0+IeMfqA8Q6jXneBYla4BBuDrcbp7Kzs/apVsvdUnXJf3NS/FSPAfp5SwYfFq97XBG9W0dfMf13QN0RPnuI9qsRTxzg1GNBMWcOUP3coVNAOqqo99nzkd7wi+ugNg+hRKBgvtMc0TXrYdVQZLsrPYdtSqPh17yg3LU1QncTUW0wx/wBoNcfeKYohDTzIHGYlatJ6Yq3DLlKnOQLEkCxPi0D6FERAREQEREBERAREQEREBERAREQEREBERAREQERECK2lsJalylgx1I+Bjz08J6j1vIZK70TlqhrJuYW7amPPcy/MGW6aMVg1qizDyI0ZTzB4QOXB7VBAzkWNrVV/DPQ/kbodORm1dj0BV+8DD0e21HbCmnbWIse/bNu6yCxezXw5LIRlO/T3bDky/D57vKenaTtRrU6DFKhpuqo571NipsyMb3AOuU+nKBIYKnR7bE4VcNSVUFDENlRAHeo1Q5ioFiwNIG++87X2TRLvUNCkXqKEdzTQu6qbqpa1yARuMruL2VTwwoYig9cVGr4Gi7VK+Icuj1lRldajkHu1GtcaE3FpbBA9iIgIiICIiAiIgIiICIiAiIgIiICIiAiIgIiICIiAiIgCJC7Q2CCQ9IC6nMEOg337p+Hy3eUk8LjkqoKiOCpLKDuBKsUI1/iUj0mZxC/nXjxHC9/2PygVpn++M9JGAbDYrCM+e9+46YgrbeDlAHK95aBIDYWxEw2Jx9YaHGVErC9TMGUU1zMBfQZ2b0t0k9TqhtVINjbQg68tIGUREBERAREQEREBERAREQEREBERAREQEREBERAREQERECmr7PYvsBQthbUcQMVSftKt3K4rt1Rh2fcGUkXBOo3Tjw/2csxRsQMM7BsMScrN3ExOIrVkGYbmWuq2OhsQdJfogfOMP9mtdKtGp21P3aIlwSDTFMVQEX3dyhFQAjMoF20bSWb2U9mPuOcKKao1LCJlpAgdpSRlquRYb7jXebaywxAREQ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7412" name="Picture 4" descr="http://pharmlabs.unc.edu/labs/parenterals/images/needle_parts.gif"/>
          <p:cNvPicPr>
            <a:picLocks noChangeAspect="1" noChangeArrowheads="1"/>
          </p:cNvPicPr>
          <p:nvPr/>
        </p:nvPicPr>
        <p:blipFill>
          <a:blip r:embed="rId3" cstate="print"/>
          <a:srcRect/>
          <a:stretch>
            <a:fillRect/>
          </a:stretch>
        </p:blipFill>
        <p:spPr bwMode="auto">
          <a:xfrm>
            <a:off x="1371600" y="3048000"/>
            <a:ext cx="3276600" cy="27432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Medication Administration</a:t>
            </a:r>
            <a:endParaRPr lang="en-US" dirty="0"/>
          </a:p>
        </p:txBody>
      </p:sp>
      <p:sp>
        <p:nvSpPr>
          <p:cNvPr id="3" name="Content Placeholder 2"/>
          <p:cNvSpPr>
            <a:spLocks noGrp="1"/>
          </p:cNvSpPr>
          <p:nvPr>
            <p:ph idx="1"/>
          </p:nvPr>
        </p:nvSpPr>
        <p:spPr/>
        <p:txBody>
          <a:bodyPr/>
          <a:lstStyle/>
          <a:p>
            <a:r>
              <a:rPr lang="en-US" dirty="0" smtClean="0"/>
              <a:t>Oral medications:</a:t>
            </a:r>
          </a:p>
          <a:p>
            <a:r>
              <a:rPr lang="en-US" dirty="0" smtClean="0"/>
              <a:t>Sublingual, </a:t>
            </a:r>
            <a:r>
              <a:rPr lang="en-US" dirty="0" err="1" smtClean="0"/>
              <a:t>buccal</a:t>
            </a:r>
            <a:r>
              <a:rPr lang="en-US" dirty="0" smtClean="0"/>
              <a:t>, liquid, tablet, capsule</a:t>
            </a:r>
          </a:p>
          <a:p>
            <a:r>
              <a:rPr lang="en-US" dirty="0" smtClean="0"/>
              <a:t>Hold the medicine cup at eye level when pouring(oral medications)</a:t>
            </a:r>
          </a:p>
          <a:p>
            <a:endParaRPr lang="en-US" dirty="0" smtClean="0"/>
          </a:p>
          <a:p>
            <a:r>
              <a:rPr lang="en-US" dirty="0" err="1" smtClean="0"/>
              <a:t>Transdermal</a:t>
            </a:r>
            <a:r>
              <a:rPr lang="en-US" dirty="0" smtClean="0"/>
              <a:t>: including lotions, ointments, and creams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 Prevention </a:t>
            </a:r>
            <a:endParaRPr lang="en-US" dirty="0"/>
          </a:p>
        </p:txBody>
      </p:sp>
      <p:sp>
        <p:nvSpPr>
          <p:cNvPr id="3" name="Content Placeholder 2"/>
          <p:cNvSpPr>
            <a:spLocks noGrp="1"/>
          </p:cNvSpPr>
          <p:nvPr>
            <p:ph idx="1"/>
          </p:nvPr>
        </p:nvSpPr>
        <p:spPr/>
        <p:txBody>
          <a:bodyPr>
            <a:normAutofit fontScale="85000" lnSpcReduction="10000"/>
          </a:bodyPr>
          <a:lstStyle/>
          <a:p>
            <a:r>
              <a:rPr lang="en-US" dirty="0"/>
              <a:t>What is sanitization? </a:t>
            </a:r>
            <a:endParaRPr lang="en-US" dirty="0" smtClean="0"/>
          </a:p>
          <a:p>
            <a:r>
              <a:rPr lang="en-US" sz="3200" dirty="0" smtClean="0"/>
              <a:t>The </a:t>
            </a:r>
            <a:r>
              <a:rPr lang="en-US" sz="3200" dirty="0"/>
              <a:t>process of </a:t>
            </a:r>
            <a:r>
              <a:rPr lang="en-US" sz="3200" dirty="0" smtClean="0"/>
              <a:t>applying </a:t>
            </a:r>
            <a:r>
              <a:rPr lang="en-US" sz="3200" dirty="0"/>
              <a:t>antimicrobial agents to non-living objects to destroy microorganisms</a:t>
            </a:r>
            <a:r>
              <a:rPr lang="en-US" sz="3200" dirty="0" smtClean="0"/>
              <a:t>.</a:t>
            </a:r>
          </a:p>
          <a:p>
            <a:r>
              <a:rPr lang="en-US" dirty="0"/>
              <a:t>What is disinfection? </a:t>
            </a:r>
            <a:endParaRPr lang="en-US" dirty="0" smtClean="0"/>
          </a:p>
          <a:p>
            <a:r>
              <a:rPr lang="en-US" sz="2800" dirty="0" smtClean="0"/>
              <a:t>The </a:t>
            </a:r>
            <a:r>
              <a:rPr lang="en-US" sz="2800" dirty="0"/>
              <a:t>process of applying antimicrobial agents to non-living objects to destroy microorganisms</a:t>
            </a:r>
            <a:endParaRPr lang="en-US" dirty="0"/>
          </a:p>
          <a:p>
            <a:r>
              <a:rPr lang="en-US" dirty="0"/>
              <a:t>What is sterilization? </a:t>
            </a:r>
            <a:endParaRPr lang="en-US" dirty="0" smtClean="0"/>
          </a:p>
          <a:p>
            <a:r>
              <a:rPr lang="en-US" sz="3200" dirty="0" smtClean="0"/>
              <a:t>The </a:t>
            </a:r>
            <a:r>
              <a:rPr lang="en-US" sz="3200" dirty="0"/>
              <a:t>elimination of all transmissible agents from a surface, a piece of equipment, food, or biologic culture medium, including spores.</a:t>
            </a:r>
            <a:endParaRPr lang="en-US" dirty="0"/>
          </a:p>
          <a:p>
            <a:pPr marL="36576" indent="0">
              <a:buNone/>
            </a:pPr>
            <a:endParaRPr lang="en-US" dirty="0" smtClean="0"/>
          </a:p>
          <a:p>
            <a:endParaRPr lang="en-US" dirty="0"/>
          </a:p>
        </p:txBody>
      </p:sp>
    </p:spTree>
    <p:extLst>
      <p:ext uri="{BB962C8B-B14F-4D97-AF65-F5344CB8AC3E}">
        <p14:creationId xmlns:p14="http://schemas.microsoft.com/office/powerpoint/2010/main" val="1937583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Review Basic Concepts of Asepsis and Sterilization</a:t>
            </a:r>
            <a:endParaRPr lang="en-US" dirty="0"/>
          </a:p>
        </p:txBody>
      </p:sp>
      <p:sp>
        <p:nvSpPr>
          <p:cNvPr id="3" name="Content Placeholder 2"/>
          <p:cNvSpPr>
            <a:spLocks noGrp="1"/>
          </p:cNvSpPr>
          <p:nvPr>
            <p:ph idx="1"/>
          </p:nvPr>
        </p:nvSpPr>
        <p:spPr>
          <a:xfrm>
            <a:off x="457200" y="1600200"/>
            <a:ext cx="7467600" cy="5257800"/>
          </a:xfrm>
        </p:spPr>
        <p:txBody>
          <a:bodyPr>
            <a:normAutofit fontScale="25000" lnSpcReduction="20000"/>
          </a:bodyPr>
          <a:lstStyle/>
          <a:p>
            <a:r>
              <a:rPr lang="en-US" sz="5600" dirty="0" smtClean="0"/>
              <a:t>Aseptic hand wash: </a:t>
            </a:r>
          </a:p>
          <a:p>
            <a:r>
              <a:rPr lang="en-US" sz="5600" dirty="0" smtClean="0"/>
              <a:t>Wash one hand for 15 seconds. Clean under the fingernails and wash your wrist, do the other hand, keep hands lower than elbows</a:t>
            </a:r>
          </a:p>
          <a:p>
            <a:r>
              <a:rPr lang="en-US" sz="5600" dirty="0" smtClean="0"/>
              <a:t>Surgical hand wash:</a:t>
            </a:r>
          </a:p>
          <a:p>
            <a:r>
              <a:rPr lang="en-US" sz="5600" dirty="0" smtClean="0"/>
              <a:t>Scrub each side of each finger, between the fingers, and the back and front of the hand for two minute, proceed to scrub the arms, keeping the hand higher than the arm at all times</a:t>
            </a:r>
          </a:p>
          <a:p>
            <a:r>
              <a:rPr lang="en-US" sz="5600" dirty="0" smtClean="0"/>
              <a:t>Disinfecting instruments:</a:t>
            </a:r>
          </a:p>
          <a:p>
            <a:r>
              <a:rPr lang="en-US" sz="5600" dirty="0" smtClean="0"/>
              <a:t>Applying antimicrobial agents to objects to destroy microorganisms</a:t>
            </a:r>
          </a:p>
          <a:p>
            <a:r>
              <a:rPr lang="en-US" sz="5600" dirty="0" smtClean="0"/>
              <a:t>Sterilization:</a:t>
            </a:r>
          </a:p>
          <a:p>
            <a:r>
              <a:rPr lang="en-US" sz="5600" dirty="0" smtClean="0"/>
              <a:t>Autoclaving</a:t>
            </a:r>
          </a:p>
          <a:p>
            <a:r>
              <a:rPr lang="en-US" sz="5600" dirty="0" smtClean="0"/>
              <a:t>Wrapping instruments:</a:t>
            </a:r>
          </a:p>
          <a:p>
            <a:r>
              <a:rPr lang="en-US" sz="5600" dirty="0" smtClean="0"/>
              <a:t>Use double thickness, and complete en-closer to prevent pathogenic entry</a:t>
            </a:r>
          </a:p>
          <a:p>
            <a:r>
              <a:rPr lang="en-US" sz="5600" dirty="0" smtClean="0"/>
              <a:t>Standard precautions:</a:t>
            </a:r>
          </a:p>
          <a:p>
            <a:r>
              <a:rPr lang="en-US" sz="5600" dirty="0" smtClean="0"/>
              <a:t>Wash hands, wear PPE</a:t>
            </a:r>
          </a:p>
          <a:p>
            <a:r>
              <a:rPr lang="en-US" sz="5600" dirty="0" smtClean="0"/>
              <a:t>Viruses:</a:t>
            </a:r>
          </a:p>
          <a:p>
            <a:r>
              <a:rPr lang="en-US" sz="5600" dirty="0" smtClean="0"/>
              <a:t>Simple microorganism , capable of reproducing</a:t>
            </a:r>
          </a:p>
          <a:p>
            <a:r>
              <a:rPr lang="en-US" sz="5600" dirty="0" smtClean="0"/>
              <a:t>Bacteria:</a:t>
            </a:r>
          </a:p>
          <a:p>
            <a:r>
              <a:rPr lang="en-US" sz="5600" dirty="0" smtClean="0"/>
              <a:t>Unicellular microorganism cause disease</a:t>
            </a:r>
          </a:p>
          <a:p>
            <a:r>
              <a:rPr lang="en-US" sz="5600" dirty="0" smtClean="0"/>
              <a:t>Protozoa:</a:t>
            </a:r>
          </a:p>
          <a:p>
            <a:r>
              <a:rPr lang="en-US" sz="5600" dirty="0" smtClean="0"/>
              <a:t>Parasites</a:t>
            </a:r>
          </a:p>
          <a:p>
            <a:r>
              <a:rPr lang="en-US" sz="5600" dirty="0" smtClean="0"/>
              <a:t>Fungi:</a:t>
            </a:r>
          </a:p>
          <a:p>
            <a:r>
              <a:rPr lang="en-US" sz="5600" dirty="0" smtClean="0"/>
              <a:t>Parasitic plants(mold)</a:t>
            </a:r>
          </a:p>
          <a:p>
            <a:endParaRPr lang="en-US" dirty="0" smtClean="0"/>
          </a:p>
          <a:p>
            <a:pPr>
              <a:buNone/>
            </a:pPr>
            <a:r>
              <a:rPr lang="en-US" dirty="0" smtClean="0"/>
              <a:t/>
            </a:r>
            <a:br>
              <a:rPr lang="en-US" dirty="0" smtClean="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down)">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down)">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wipe(down)">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wipe(down)">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wipe(down)">
                                      <p:cBhvr>
                                        <p:cTn id="72" dur="5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wipe(down)">
                                      <p:cBhvr>
                                        <p:cTn id="77" dur="500"/>
                                        <p:tgtEl>
                                          <p:spTgt spid="3">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animEffect transition="in" filter="wipe(down)">
                                      <p:cBhvr>
                                        <p:cTn id="82" dur="500"/>
                                        <p:tgtEl>
                                          <p:spTgt spid="3">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3">
                                            <p:txEl>
                                              <p:pRg st="16" end="16"/>
                                            </p:txEl>
                                          </p:spTgt>
                                        </p:tgtEl>
                                        <p:attrNameLst>
                                          <p:attrName>style.visibility</p:attrName>
                                        </p:attrNameLst>
                                      </p:cBhvr>
                                      <p:to>
                                        <p:strVal val="visible"/>
                                      </p:to>
                                    </p:set>
                                    <p:animEffect transition="in" filter="wipe(down)">
                                      <p:cBhvr>
                                        <p:cTn id="87" dur="500"/>
                                        <p:tgtEl>
                                          <p:spTgt spid="3">
                                            <p:txEl>
                                              <p:pRg st="16" end="1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3">
                                            <p:txEl>
                                              <p:pRg st="17" end="17"/>
                                            </p:txEl>
                                          </p:spTgt>
                                        </p:tgtEl>
                                        <p:attrNameLst>
                                          <p:attrName>style.visibility</p:attrName>
                                        </p:attrNameLst>
                                      </p:cBhvr>
                                      <p:to>
                                        <p:strVal val="visible"/>
                                      </p:to>
                                    </p:set>
                                    <p:animEffect transition="in" filter="wipe(down)">
                                      <p:cBhvr>
                                        <p:cTn id="92" dur="500"/>
                                        <p:tgtEl>
                                          <p:spTgt spid="3">
                                            <p:txEl>
                                              <p:pRg st="17" end="17"/>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3">
                                            <p:txEl>
                                              <p:pRg st="18" end="18"/>
                                            </p:txEl>
                                          </p:spTgt>
                                        </p:tgtEl>
                                        <p:attrNameLst>
                                          <p:attrName>style.visibility</p:attrName>
                                        </p:attrNameLst>
                                      </p:cBhvr>
                                      <p:to>
                                        <p:strVal val="visible"/>
                                      </p:to>
                                    </p:set>
                                    <p:animEffect transition="in" filter="wipe(down)">
                                      <p:cBhvr>
                                        <p:cTn id="97" dur="500"/>
                                        <p:tgtEl>
                                          <p:spTgt spid="3">
                                            <p:txEl>
                                              <p:pRg st="18" end="18"/>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3">
                                            <p:txEl>
                                              <p:pRg st="19" end="19"/>
                                            </p:txEl>
                                          </p:spTgt>
                                        </p:tgtEl>
                                        <p:attrNameLst>
                                          <p:attrName>style.visibility</p:attrName>
                                        </p:attrNameLst>
                                      </p:cBhvr>
                                      <p:to>
                                        <p:strVal val="visible"/>
                                      </p:to>
                                    </p:set>
                                    <p:animEffect transition="in" filter="wipe(down)">
                                      <p:cBhvr>
                                        <p:cTn id="102" dur="500"/>
                                        <p:tgtEl>
                                          <p:spTgt spid="3">
                                            <p:txEl>
                                              <p:pRg st="19" end="19"/>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3">
                                            <p:txEl>
                                              <p:pRg st="21" end="21"/>
                                            </p:txEl>
                                          </p:spTgt>
                                        </p:tgtEl>
                                        <p:attrNameLst>
                                          <p:attrName>style.visibility</p:attrName>
                                        </p:attrNameLst>
                                      </p:cBhvr>
                                      <p:to>
                                        <p:strVal val="visible"/>
                                      </p:to>
                                    </p:set>
                                    <p:animEffect transition="in" filter="wipe(down)">
                                      <p:cBhvr>
                                        <p:cTn id="107" dur="500"/>
                                        <p:tgtEl>
                                          <p:spTgt spid="3">
                                            <p:txEl>
                                              <p:pRg st="21" end="2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467600" cy="1143000"/>
          </a:xfrm>
        </p:spPr>
        <p:txBody>
          <a:bodyPr>
            <a:normAutofit fontScale="90000"/>
          </a:bodyPr>
          <a:lstStyle/>
          <a:p>
            <a:r>
              <a:rPr lang="en-US" dirty="0" smtClean="0"/>
              <a:t>   Review Assist with Basic Minor Surgery 4 questions</a:t>
            </a:r>
            <a:endParaRPr lang="en-US" dirty="0"/>
          </a:p>
        </p:txBody>
      </p:sp>
      <p:sp>
        <p:nvSpPr>
          <p:cNvPr id="3" name="Content Placeholder 2"/>
          <p:cNvSpPr>
            <a:spLocks noGrp="1"/>
          </p:cNvSpPr>
          <p:nvPr>
            <p:ph idx="1"/>
          </p:nvPr>
        </p:nvSpPr>
        <p:spPr>
          <a:xfrm>
            <a:off x="609600" y="1447800"/>
            <a:ext cx="7467600" cy="4525963"/>
          </a:xfrm>
        </p:spPr>
        <p:txBody>
          <a:bodyPr>
            <a:normAutofit/>
          </a:bodyPr>
          <a:lstStyle/>
          <a:p>
            <a:r>
              <a:rPr lang="en-US" dirty="0" smtClean="0"/>
              <a:t>A                                          B</a:t>
            </a:r>
          </a:p>
          <a:p>
            <a:endParaRPr lang="en-US" dirty="0" smtClean="0"/>
          </a:p>
          <a:p>
            <a:endParaRPr lang="en-US" dirty="0" smtClean="0"/>
          </a:p>
          <a:p>
            <a:r>
              <a:rPr lang="en-US" dirty="0" smtClean="0"/>
              <a:t>C                        D                       E</a:t>
            </a:r>
          </a:p>
          <a:p>
            <a:endParaRPr lang="en-US" dirty="0" smtClean="0"/>
          </a:p>
          <a:p>
            <a:pPr>
              <a:buNone/>
            </a:pPr>
            <a:endParaRPr lang="en-US" dirty="0" smtClean="0"/>
          </a:p>
          <a:p>
            <a:r>
              <a:rPr lang="en-US" dirty="0" smtClean="0"/>
              <a:t>F                         G                       H                                                     </a:t>
            </a:r>
          </a:p>
          <a:p>
            <a:pPr>
              <a:buNone/>
            </a:pPr>
            <a:r>
              <a:rPr lang="en-US" dirty="0" smtClean="0"/>
              <a:t> I                                                  </a:t>
            </a:r>
            <a:endParaRPr lang="en-US" dirty="0"/>
          </a:p>
        </p:txBody>
      </p:sp>
      <p:pic>
        <p:nvPicPr>
          <p:cNvPr id="38914" name="Picture 2" descr="http://www.georgetiemann.com/prodimg/old/110-1251SS.jpg"/>
          <p:cNvPicPr>
            <a:picLocks noChangeAspect="1" noChangeArrowheads="1"/>
          </p:cNvPicPr>
          <p:nvPr/>
        </p:nvPicPr>
        <p:blipFill>
          <a:blip r:embed="rId2" cstate="print"/>
          <a:srcRect/>
          <a:stretch>
            <a:fillRect/>
          </a:stretch>
        </p:blipFill>
        <p:spPr bwMode="auto">
          <a:xfrm>
            <a:off x="1447800" y="1143000"/>
            <a:ext cx="3257550" cy="1123949"/>
          </a:xfrm>
          <a:prstGeom prst="rect">
            <a:avLst/>
          </a:prstGeom>
          <a:noFill/>
        </p:spPr>
      </p:pic>
      <p:pic>
        <p:nvPicPr>
          <p:cNvPr id="38916" name="Picture 4" descr="http://www.dreveterinary.com/catalog/images/Operating%20Scissors%205.5%20Blunt%20Blunt%20Curved%20GermanSmall.jpg"/>
          <p:cNvPicPr>
            <a:picLocks noChangeAspect="1" noChangeArrowheads="1"/>
          </p:cNvPicPr>
          <p:nvPr/>
        </p:nvPicPr>
        <p:blipFill>
          <a:blip r:embed="rId3" cstate="print"/>
          <a:srcRect/>
          <a:stretch>
            <a:fillRect/>
          </a:stretch>
        </p:blipFill>
        <p:spPr bwMode="auto">
          <a:xfrm>
            <a:off x="6096000" y="838200"/>
            <a:ext cx="2352675" cy="1543051"/>
          </a:xfrm>
          <a:prstGeom prst="rect">
            <a:avLst/>
          </a:prstGeom>
          <a:noFill/>
        </p:spPr>
      </p:pic>
      <p:pic>
        <p:nvPicPr>
          <p:cNvPr id="38918" name="Picture 6" descr="https://www.mountainside-medical.com/product_images/uploaded_images/bandage-scissors.jpg"/>
          <p:cNvPicPr>
            <a:picLocks noChangeAspect="1" noChangeArrowheads="1"/>
          </p:cNvPicPr>
          <p:nvPr/>
        </p:nvPicPr>
        <p:blipFill>
          <a:blip r:embed="rId4" cstate="print"/>
          <a:srcRect/>
          <a:stretch>
            <a:fillRect/>
          </a:stretch>
        </p:blipFill>
        <p:spPr bwMode="auto">
          <a:xfrm>
            <a:off x="1447800" y="2209800"/>
            <a:ext cx="1905000" cy="1905000"/>
          </a:xfrm>
          <a:prstGeom prst="rect">
            <a:avLst/>
          </a:prstGeom>
          <a:noFill/>
        </p:spPr>
      </p:pic>
      <p:pic>
        <p:nvPicPr>
          <p:cNvPr id="38920" name="Picture 8" descr="http://www.surgicalsupplyservice.com/images/products/091007.jpg"/>
          <p:cNvPicPr>
            <a:picLocks noChangeAspect="1" noChangeArrowheads="1"/>
          </p:cNvPicPr>
          <p:nvPr/>
        </p:nvPicPr>
        <p:blipFill>
          <a:blip r:embed="rId5" cstate="print"/>
          <a:srcRect/>
          <a:stretch>
            <a:fillRect/>
          </a:stretch>
        </p:blipFill>
        <p:spPr bwMode="auto">
          <a:xfrm>
            <a:off x="4495800" y="2209800"/>
            <a:ext cx="2019300" cy="2095501"/>
          </a:xfrm>
          <a:prstGeom prst="rect">
            <a:avLst/>
          </a:prstGeom>
          <a:noFill/>
        </p:spPr>
      </p:pic>
      <p:pic>
        <p:nvPicPr>
          <p:cNvPr id="38922" name="Picture 10" descr="http://www.awaninstruments.com/products/s_size_5834.jpg"/>
          <p:cNvPicPr>
            <a:picLocks noChangeAspect="1" noChangeArrowheads="1"/>
          </p:cNvPicPr>
          <p:nvPr/>
        </p:nvPicPr>
        <p:blipFill>
          <a:blip r:embed="rId6" cstate="print"/>
          <a:srcRect/>
          <a:stretch>
            <a:fillRect/>
          </a:stretch>
        </p:blipFill>
        <p:spPr bwMode="auto">
          <a:xfrm>
            <a:off x="7239000" y="2514600"/>
            <a:ext cx="1905000" cy="1905000"/>
          </a:xfrm>
          <a:prstGeom prst="rect">
            <a:avLst/>
          </a:prstGeom>
          <a:noFill/>
        </p:spPr>
      </p:pic>
      <p:pic>
        <p:nvPicPr>
          <p:cNvPr id="38924" name="Picture 12" descr="http://www.shopmedvet.com/images/uploads/3674_5498_large.jpg"/>
          <p:cNvPicPr>
            <a:picLocks noChangeAspect="1" noChangeArrowheads="1"/>
          </p:cNvPicPr>
          <p:nvPr/>
        </p:nvPicPr>
        <p:blipFill>
          <a:blip r:embed="rId7" cstate="print"/>
          <a:srcRect/>
          <a:stretch>
            <a:fillRect/>
          </a:stretch>
        </p:blipFill>
        <p:spPr bwMode="auto">
          <a:xfrm>
            <a:off x="1447800" y="4191000"/>
            <a:ext cx="2381250" cy="1371600"/>
          </a:xfrm>
          <a:prstGeom prst="rect">
            <a:avLst/>
          </a:prstGeom>
          <a:noFill/>
        </p:spPr>
      </p:pic>
      <p:pic>
        <p:nvPicPr>
          <p:cNvPr id="38926" name="Picture 14" descr="http://www.tridentpharm.com.sg/user/cimage/Adsons-Tissue-Forceps.jpg"/>
          <p:cNvPicPr>
            <a:picLocks noChangeAspect="1" noChangeArrowheads="1"/>
          </p:cNvPicPr>
          <p:nvPr/>
        </p:nvPicPr>
        <p:blipFill>
          <a:blip r:embed="rId8" cstate="print"/>
          <a:srcRect/>
          <a:stretch>
            <a:fillRect/>
          </a:stretch>
        </p:blipFill>
        <p:spPr bwMode="auto">
          <a:xfrm>
            <a:off x="4419600" y="4800600"/>
            <a:ext cx="2286000" cy="1524000"/>
          </a:xfrm>
          <a:prstGeom prst="rect">
            <a:avLst/>
          </a:prstGeom>
          <a:noFill/>
        </p:spPr>
      </p:pic>
      <p:pic>
        <p:nvPicPr>
          <p:cNvPr id="38928" name="Picture 16" descr="http://www.priceit.in/wp-content/uploads/2011/02/Adson-Tissue-Forcep-1.gif"/>
          <p:cNvPicPr>
            <a:picLocks noChangeAspect="1" noChangeArrowheads="1"/>
          </p:cNvPicPr>
          <p:nvPr/>
        </p:nvPicPr>
        <p:blipFill>
          <a:blip r:embed="rId9" cstate="print"/>
          <a:srcRect/>
          <a:stretch>
            <a:fillRect/>
          </a:stretch>
        </p:blipFill>
        <p:spPr bwMode="auto">
          <a:xfrm>
            <a:off x="7239000" y="4572000"/>
            <a:ext cx="2209800" cy="1676400"/>
          </a:xfrm>
          <a:prstGeom prst="rect">
            <a:avLst/>
          </a:prstGeom>
          <a:noFill/>
        </p:spPr>
      </p:pic>
      <p:pic>
        <p:nvPicPr>
          <p:cNvPr id="38932" name="Picture 20" descr="http://www.allproducts.com/medical/ymk/08-thumb_forceps-l.jpg"/>
          <p:cNvPicPr>
            <a:picLocks noChangeAspect="1" noChangeArrowheads="1"/>
          </p:cNvPicPr>
          <p:nvPr/>
        </p:nvPicPr>
        <p:blipFill>
          <a:blip r:embed="rId10" cstate="print"/>
          <a:srcRect/>
          <a:stretch>
            <a:fillRect/>
          </a:stretch>
        </p:blipFill>
        <p:spPr bwMode="auto">
          <a:xfrm>
            <a:off x="1295400" y="5372100"/>
            <a:ext cx="2857500" cy="14859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Straight, sharp-sharp scissors</a:t>
            </a:r>
          </a:p>
          <a:p>
            <a:r>
              <a:rPr lang="en-US" dirty="0" smtClean="0"/>
              <a:t>B. Curved, blunt-blunt scissors</a:t>
            </a:r>
          </a:p>
          <a:p>
            <a:r>
              <a:rPr lang="en-US" dirty="0" smtClean="0"/>
              <a:t>C. Side curved bandage scissors</a:t>
            </a:r>
          </a:p>
          <a:p>
            <a:r>
              <a:rPr lang="en-US" dirty="0" smtClean="0"/>
              <a:t>D. Mosquito hemostat</a:t>
            </a:r>
          </a:p>
          <a:p>
            <a:r>
              <a:rPr lang="en-US" dirty="0" smtClean="0"/>
              <a:t>E. Sponge-holding forceps</a:t>
            </a:r>
          </a:p>
          <a:p>
            <a:r>
              <a:rPr lang="en-US" dirty="0" smtClean="0"/>
              <a:t>F. Needle holder</a:t>
            </a:r>
          </a:p>
          <a:p>
            <a:r>
              <a:rPr lang="en-US" dirty="0" smtClean="0"/>
              <a:t>G. Tissue forceps with teeth</a:t>
            </a:r>
          </a:p>
          <a:p>
            <a:r>
              <a:rPr lang="en-US" dirty="0" smtClean="0"/>
              <a:t>H. Addison tissue forceps</a:t>
            </a:r>
          </a:p>
          <a:p>
            <a:r>
              <a:rPr lang="en-US" dirty="0" smtClean="0"/>
              <a:t>I. Thumb forceps</a:t>
            </a:r>
          </a:p>
          <a:p>
            <a:pPr>
              <a:buNone/>
            </a:pPr>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Opening a sterile pack:</a:t>
            </a:r>
          </a:p>
          <a:p>
            <a:r>
              <a:rPr lang="en-US" dirty="0" smtClean="0"/>
              <a:t>Gather all the flaps in the palm of your hand and drop onto the sterile field</a:t>
            </a:r>
          </a:p>
          <a:p>
            <a:r>
              <a:rPr lang="en-US" dirty="0" smtClean="0"/>
              <a:t>Prepare patient for surgery: </a:t>
            </a:r>
          </a:p>
          <a:p>
            <a:r>
              <a:rPr lang="en-US" dirty="0" smtClean="0"/>
              <a:t>Prepare everything the day before, have them sign a consent form, use antiseptic, circular motion, from site outward, shave at a 30 degree angle</a:t>
            </a:r>
          </a:p>
          <a:p>
            <a:r>
              <a:rPr lang="en-US" dirty="0" smtClean="0"/>
              <a:t>Apply sterile gloves:</a:t>
            </a:r>
          </a:p>
          <a:p>
            <a:r>
              <a:rPr lang="en-US" sz="3200" dirty="0" smtClean="0"/>
              <a:t>Grasp the fold of the inside of the cuff of the gloves with the thumb and fingers of your dominant hand</a:t>
            </a:r>
          </a:p>
          <a:p>
            <a:r>
              <a:rPr lang="en-US" sz="3200" dirty="0" smtClean="0"/>
              <a:t>Insert your non-dominant hand into the glove on with your dominant hand by the turned-down cuff</a:t>
            </a:r>
          </a:p>
          <a:p>
            <a:r>
              <a:rPr lang="en-US" sz="3200" dirty="0" smtClean="0"/>
              <a:t>Insert the fingers of your gloved non- dominant hand under the folded-down cuff of the glove, and insert your dominant hand</a:t>
            </a:r>
            <a:endParaRPr lang="en-US"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normAutofit fontScale="70000" lnSpcReduction="20000"/>
          </a:bodyPr>
          <a:lstStyle/>
          <a:p>
            <a:r>
              <a:rPr lang="en-US" sz="3200" dirty="0" smtClean="0"/>
              <a:t>Suture removal:</a:t>
            </a:r>
          </a:p>
          <a:p>
            <a:r>
              <a:rPr lang="en-US" sz="3200" dirty="0" smtClean="0"/>
              <a:t>Put on gloves</a:t>
            </a:r>
          </a:p>
          <a:p>
            <a:r>
              <a:rPr lang="en-US" sz="3200" dirty="0" smtClean="0"/>
              <a:t>Apply antiseptic solution(ask for allergies)</a:t>
            </a:r>
          </a:p>
          <a:p>
            <a:r>
              <a:rPr lang="en-US" sz="3200" dirty="0" smtClean="0"/>
              <a:t>Remove suture(see below)</a:t>
            </a:r>
          </a:p>
          <a:p>
            <a:r>
              <a:rPr lang="en-US" sz="3200" dirty="0" smtClean="0"/>
              <a:t>Pull on the suture with the forceps </a:t>
            </a:r>
            <a:r>
              <a:rPr lang="en-US" sz="3200" b="1" dirty="0" smtClean="0"/>
              <a:t>toward</a:t>
            </a:r>
            <a:r>
              <a:rPr lang="en-US" sz="3200" dirty="0" smtClean="0"/>
              <a:t> the healing lesion so that no stress is put on it</a:t>
            </a:r>
          </a:p>
          <a:p>
            <a:r>
              <a:rPr lang="en-US" sz="3200" dirty="0" smtClean="0"/>
              <a:t>Use </a:t>
            </a:r>
            <a:r>
              <a:rPr lang="en-US" sz="3200" dirty="0" err="1" smtClean="0"/>
              <a:t>steri</a:t>
            </a:r>
            <a:r>
              <a:rPr lang="en-US" sz="3200" dirty="0" smtClean="0"/>
              <a:t>-strips if ordered</a:t>
            </a:r>
          </a:p>
          <a:p>
            <a:r>
              <a:rPr lang="en-US" sz="3200" dirty="0" smtClean="0"/>
              <a:t>Suture tray:</a:t>
            </a:r>
          </a:p>
          <a:p>
            <a:r>
              <a:rPr lang="en-US" sz="3200" dirty="0" smtClean="0"/>
              <a:t>Disposable scalpel, Hemostat, Needles and suture material, Suture scissors, Thumb forceps, Gauze squares(4x4’s), Anesthetic medication vial(</a:t>
            </a:r>
            <a:r>
              <a:rPr lang="en-US" sz="3200" dirty="0" err="1" smtClean="0"/>
              <a:t>lidocaine</a:t>
            </a:r>
            <a:r>
              <a:rPr lang="en-US" sz="3200" dirty="0" smtClean="0"/>
              <a:t>), given by the </a:t>
            </a:r>
            <a:r>
              <a:rPr lang="en-US" sz="3200" b="1" dirty="0" smtClean="0"/>
              <a:t>physician, </a:t>
            </a:r>
            <a:r>
              <a:rPr lang="en-US" sz="3200" dirty="0" smtClean="0"/>
              <a:t>Syringes, Towels, Bandages</a:t>
            </a:r>
          </a:p>
          <a:p>
            <a:endParaRPr lang="en-US" sz="3200"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ECG 4 Questions</a:t>
            </a:r>
            <a:endParaRPr lang="en-US" dirty="0"/>
          </a:p>
        </p:txBody>
      </p:sp>
      <p:sp>
        <p:nvSpPr>
          <p:cNvPr id="3" name="Content Placeholder 2"/>
          <p:cNvSpPr>
            <a:spLocks noGrp="1"/>
          </p:cNvSpPr>
          <p:nvPr>
            <p:ph idx="1"/>
          </p:nvPr>
        </p:nvSpPr>
        <p:spPr>
          <a:xfrm>
            <a:off x="457200" y="1143000"/>
            <a:ext cx="7467600" cy="4572000"/>
          </a:xfrm>
        </p:spPr>
        <p:txBody>
          <a:bodyPr>
            <a:normAutofit fontScale="70000" lnSpcReduction="20000"/>
          </a:bodyPr>
          <a:lstStyle/>
          <a:p>
            <a:endParaRPr lang="en-US" dirty="0" smtClean="0"/>
          </a:p>
          <a:p>
            <a:r>
              <a:rPr lang="en-US" dirty="0" smtClean="0"/>
              <a:t>P wave:</a:t>
            </a:r>
            <a:r>
              <a:rPr lang="en-US" b="1" dirty="0" smtClean="0"/>
              <a:t> </a:t>
            </a:r>
          </a:p>
          <a:p>
            <a:r>
              <a:rPr lang="en-US" b="1" dirty="0" smtClean="0"/>
              <a:t>first wave, </a:t>
            </a:r>
            <a:r>
              <a:rPr lang="en-US" b="1" dirty="0" err="1" smtClean="0"/>
              <a:t>atrial</a:t>
            </a:r>
            <a:r>
              <a:rPr lang="en-US" b="1" dirty="0" smtClean="0"/>
              <a:t> depolarization</a:t>
            </a:r>
          </a:p>
          <a:p>
            <a:r>
              <a:rPr lang="en-US" dirty="0" smtClean="0"/>
              <a:t>QRS wave:</a:t>
            </a:r>
            <a:r>
              <a:rPr lang="en-US" b="1" dirty="0" smtClean="0"/>
              <a:t> </a:t>
            </a:r>
          </a:p>
          <a:p>
            <a:r>
              <a:rPr lang="en-US" b="1" dirty="0" smtClean="0"/>
              <a:t>this represents the spread of the electrical impulse through the ventricular muscle (depolarization)</a:t>
            </a:r>
          </a:p>
          <a:p>
            <a:r>
              <a:rPr lang="en-US" b="1" dirty="0" smtClean="0"/>
              <a:t>T wave: </a:t>
            </a:r>
          </a:p>
          <a:p>
            <a:r>
              <a:rPr lang="en-US" b="1" dirty="0" smtClean="0"/>
              <a:t>represents </a:t>
            </a:r>
            <a:r>
              <a:rPr lang="en-US" b="1" dirty="0" err="1" smtClean="0"/>
              <a:t>repolarization</a:t>
            </a:r>
            <a:endParaRPr lang="en-US" b="1" dirty="0" smtClean="0"/>
          </a:p>
          <a:p>
            <a:r>
              <a:rPr lang="en-US" dirty="0" smtClean="0"/>
              <a:t>How do you prevent artifacts on a ECG?</a:t>
            </a:r>
          </a:p>
          <a:p>
            <a:r>
              <a:rPr lang="en-US" dirty="0" smtClean="0"/>
              <a:t>Provide privacy, Prevent chills, Patient must be relaxed, Patient should be away from walls and electrical cords, Wipe away any creams, lotions, creams, ect</a:t>
            </a:r>
          </a:p>
          <a:p>
            <a:endParaRPr lang="en-US" dirty="0"/>
          </a:p>
        </p:txBody>
      </p:sp>
      <p:pic>
        <p:nvPicPr>
          <p:cNvPr id="51202" name="Picture 2" descr="http://www.vanth.org/vibes/images/normalECG2.PNG"/>
          <p:cNvPicPr>
            <a:picLocks noChangeAspect="1" noChangeArrowheads="1"/>
          </p:cNvPicPr>
          <p:nvPr/>
        </p:nvPicPr>
        <p:blipFill>
          <a:blip r:embed="rId2" cstate="print"/>
          <a:srcRect/>
          <a:stretch>
            <a:fillRect/>
          </a:stretch>
        </p:blipFill>
        <p:spPr bwMode="auto">
          <a:xfrm>
            <a:off x="4572000" y="4876800"/>
            <a:ext cx="3314700" cy="1981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down)">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EKG Colors of Leads</a:t>
            </a:r>
            <a:endParaRPr lang="en-US" dirty="0"/>
          </a:p>
        </p:txBody>
      </p:sp>
      <p:sp>
        <p:nvSpPr>
          <p:cNvPr id="3" name="Content Placeholder 2"/>
          <p:cNvSpPr>
            <a:spLocks noGrp="1"/>
          </p:cNvSpPr>
          <p:nvPr>
            <p:ph idx="1"/>
          </p:nvPr>
        </p:nvSpPr>
        <p:spPr/>
        <p:txBody>
          <a:bodyPr>
            <a:normAutofit fontScale="92500" lnSpcReduction="20000"/>
          </a:bodyPr>
          <a:lstStyle/>
          <a:p>
            <a:r>
              <a:rPr lang="en-US" dirty="0"/>
              <a:t>RL- Green</a:t>
            </a:r>
          </a:p>
          <a:p>
            <a:r>
              <a:rPr lang="en-US" dirty="0"/>
              <a:t>LL- Red</a:t>
            </a:r>
          </a:p>
          <a:p>
            <a:r>
              <a:rPr lang="en-US" dirty="0"/>
              <a:t>RA-White</a:t>
            </a:r>
          </a:p>
          <a:p>
            <a:r>
              <a:rPr lang="en-US" dirty="0"/>
              <a:t>LA- Black</a:t>
            </a:r>
          </a:p>
          <a:p>
            <a:r>
              <a:rPr lang="en-US" dirty="0"/>
              <a:t>V1- Red</a:t>
            </a:r>
          </a:p>
          <a:p>
            <a:r>
              <a:rPr lang="en-US" dirty="0"/>
              <a:t>V2- Yellow</a:t>
            </a:r>
          </a:p>
          <a:p>
            <a:r>
              <a:rPr lang="en-US" dirty="0"/>
              <a:t>V3- Green</a:t>
            </a:r>
          </a:p>
          <a:p>
            <a:r>
              <a:rPr lang="en-US" dirty="0"/>
              <a:t>V4- Blue</a:t>
            </a:r>
          </a:p>
          <a:p>
            <a:r>
              <a:rPr lang="en-US" dirty="0"/>
              <a:t>V5- Orange</a:t>
            </a:r>
          </a:p>
          <a:p>
            <a:r>
              <a:rPr lang="en-US" dirty="0"/>
              <a:t>V6- Violet (purple)</a:t>
            </a:r>
          </a:p>
          <a:p>
            <a:endParaRPr lang="en-US" dirty="0"/>
          </a:p>
        </p:txBody>
      </p:sp>
    </p:spTree>
    <p:extLst>
      <p:ext uri="{BB962C8B-B14F-4D97-AF65-F5344CB8AC3E}">
        <p14:creationId xmlns:p14="http://schemas.microsoft.com/office/powerpoint/2010/main" val="28111345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Stress Test and                     		Holter monitoring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Other tests used for heart functions:</a:t>
            </a:r>
          </a:p>
          <a:p>
            <a:r>
              <a:rPr lang="en-US" dirty="0" smtClean="0"/>
              <a:t>The </a:t>
            </a:r>
            <a:r>
              <a:rPr lang="en-US" b="1" dirty="0" smtClean="0"/>
              <a:t>stress test </a:t>
            </a:r>
            <a:r>
              <a:rPr lang="en-US" dirty="0" smtClean="0"/>
              <a:t>is done while a </a:t>
            </a:r>
          </a:p>
          <a:p>
            <a:pPr>
              <a:buNone/>
            </a:pPr>
            <a:r>
              <a:rPr lang="en-US" dirty="0" smtClean="0"/>
              <a:t>    patient is exercising on a </a:t>
            </a:r>
          </a:p>
          <a:p>
            <a:pPr>
              <a:buNone/>
            </a:pPr>
            <a:r>
              <a:rPr lang="en-US" dirty="0" smtClean="0"/>
              <a:t>    treadmill(with ECG)</a:t>
            </a:r>
          </a:p>
          <a:p>
            <a:r>
              <a:rPr lang="en-US" dirty="0" smtClean="0"/>
              <a:t>The MA will monitor the blood pressure</a:t>
            </a:r>
          </a:p>
          <a:p>
            <a:r>
              <a:rPr lang="en-US" dirty="0" smtClean="0"/>
              <a:t>This can detect the unknown cause of the patient’s heart trouble</a:t>
            </a:r>
          </a:p>
          <a:p>
            <a:endParaRPr lang="en-US" dirty="0" smtClean="0"/>
          </a:p>
          <a:p>
            <a:r>
              <a:rPr lang="en-US" dirty="0" err="1" smtClean="0"/>
              <a:t>Holter</a:t>
            </a:r>
            <a:r>
              <a:rPr lang="en-US" dirty="0" smtClean="0"/>
              <a:t> monitor: is a test done over a period of 24 hours: for intermittent or irregular chest pain</a:t>
            </a:r>
            <a:endParaRPr lang="en-US" dirty="0"/>
          </a:p>
        </p:txBody>
      </p:sp>
      <p:pic>
        <p:nvPicPr>
          <p:cNvPr id="53250" name="Picture 2" descr="http://flightphysical.com/images/Holter-Monitor.gif"/>
          <p:cNvPicPr>
            <a:picLocks noChangeAspect="1" noChangeArrowheads="1"/>
          </p:cNvPicPr>
          <p:nvPr/>
        </p:nvPicPr>
        <p:blipFill>
          <a:blip r:embed="rId2" cstate="print"/>
          <a:srcRect/>
          <a:stretch>
            <a:fillRect/>
          </a:stretch>
        </p:blipFill>
        <p:spPr bwMode="auto">
          <a:xfrm>
            <a:off x="34887" y="0"/>
            <a:ext cx="2171700" cy="1600200"/>
          </a:xfrm>
          <a:prstGeom prst="rect">
            <a:avLst/>
          </a:prstGeom>
          <a:noFill/>
        </p:spPr>
      </p:pic>
      <p:pic>
        <p:nvPicPr>
          <p:cNvPr id="53252" name="Picture 4" descr="http://www.texasheartinstitute.org/HIC/Topics/images/treadm.jpg"/>
          <p:cNvPicPr>
            <a:picLocks noChangeAspect="1" noChangeArrowheads="1"/>
          </p:cNvPicPr>
          <p:nvPr/>
        </p:nvPicPr>
        <p:blipFill>
          <a:blip r:embed="rId3" cstate="print"/>
          <a:srcRect/>
          <a:stretch>
            <a:fillRect/>
          </a:stretch>
        </p:blipFill>
        <p:spPr bwMode="auto">
          <a:xfrm>
            <a:off x="6762750" y="-381000"/>
            <a:ext cx="2381250" cy="34194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Assist with Minor Surgery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Prepping a surgical site: </a:t>
            </a:r>
          </a:p>
          <a:p>
            <a:r>
              <a:rPr lang="en-US" dirty="0" smtClean="0"/>
              <a:t>Apply all solutions to the skin in a circular pattern(center-outward)</a:t>
            </a:r>
          </a:p>
          <a:p>
            <a:r>
              <a:rPr lang="en-US" dirty="0" smtClean="0"/>
              <a:t>Page 886</a:t>
            </a:r>
          </a:p>
          <a:p>
            <a:endParaRPr lang="en-US" dirty="0" smtClean="0"/>
          </a:p>
          <a:p>
            <a:r>
              <a:rPr lang="en-US" dirty="0" smtClean="0"/>
              <a:t>Putting on sterile gloves: page 889-890</a:t>
            </a:r>
          </a:p>
          <a:p>
            <a:r>
              <a:rPr lang="en-US" dirty="0" smtClean="0"/>
              <a:t>Removing sutures: grasp the suture knot with thumb forceps, and place the curved tip of the suture removal scissors just next to the skin under the suture and clip</a:t>
            </a:r>
          </a:p>
          <a:p>
            <a:r>
              <a:rPr lang="en-US" dirty="0" smtClean="0"/>
              <a:t>Gently pull the suture up and toward the incision with the thumb forceps to remove(page 897)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Physicians office laboratory 10 Questions</a:t>
            </a:r>
            <a:endParaRPr lang="en-US" dirty="0"/>
          </a:p>
        </p:txBody>
      </p:sp>
      <p:sp>
        <p:nvSpPr>
          <p:cNvPr id="3" name="Content Placeholder 2"/>
          <p:cNvSpPr>
            <a:spLocks noGrp="1"/>
          </p:cNvSpPr>
          <p:nvPr>
            <p:ph idx="1"/>
          </p:nvPr>
        </p:nvSpPr>
        <p:spPr/>
        <p:txBody>
          <a:bodyPr/>
          <a:lstStyle/>
          <a:p>
            <a:r>
              <a:rPr lang="en-US" dirty="0" smtClean="0"/>
              <a:t>Identify the organs of the urinary tract?</a:t>
            </a:r>
          </a:p>
          <a:p>
            <a:endParaRPr lang="en-US" dirty="0"/>
          </a:p>
        </p:txBody>
      </p:sp>
      <p:pic>
        <p:nvPicPr>
          <p:cNvPr id="4" name="Picture 2" descr="http://www.healthbase.com/resources/images/urology/healthbase_urinary_tract.jpg"/>
          <p:cNvPicPr>
            <a:picLocks noChangeAspect="1" noChangeArrowheads="1"/>
          </p:cNvPicPr>
          <p:nvPr/>
        </p:nvPicPr>
        <p:blipFill>
          <a:blip r:embed="rId2" cstate="print"/>
          <a:srcRect/>
          <a:stretch>
            <a:fillRect/>
          </a:stretch>
        </p:blipFill>
        <p:spPr bwMode="auto">
          <a:xfrm>
            <a:off x="2362200" y="2057400"/>
            <a:ext cx="4114800" cy="44196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Infection Cycle</a:t>
            </a:r>
            <a:endParaRPr lang="en-US" dirty="0"/>
          </a:p>
        </p:txBody>
      </p:sp>
      <p:sp>
        <p:nvSpPr>
          <p:cNvPr id="3" name="Content Placeholder 2"/>
          <p:cNvSpPr>
            <a:spLocks noGrp="1"/>
          </p:cNvSpPr>
          <p:nvPr>
            <p:ph idx="1"/>
          </p:nvPr>
        </p:nvSpPr>
        <p:spPr/>
        <p:txBody>
          <a:bodyPr>
            <a:normAutofit fontScale="70000" lnSpcReduction="20000"/>
          </a:bodyPr>
          <a:lstStyle/>
          <a:p>
            <a:r>
              <a:rPr lang="en-US" dirty="0"/>
              <a:t>1. Reservoir host: </a:t>
            </a:r>
            <a:endParaRPr lang="en-US" dirty="0" smtClean="0"/>
          </a:p>
          <a:p>
            <a:r>
              <a:rPr lang="en-US" dirty="0"/>
              <a:t>I</a:t>
            </a:r>
            <a:r>
              <a:rPr lang="en-US" dirty="0" smtClean="0"/>
              <a:t>nfected </a:t>
            </a:r>
            <a:r>
              <a:rPr lang="en-US" dirty="0"/>
              <a:t>by </a:t>
            </a:r>
            <a:r>
              <a:rPr lang="en-US" dirty="0" smtClean="0"/>
              <a:t>pathogen(</a:t>
            </a:r>
            <a:r>
              <a:rPr lang="en-US" dirty="0" err="1" smtClean="0"/>
              <a:t>ex.Animals</a:t>
            </a:r>
            <a:r>
              <a:rPr lang="en-US" dirty="0" smtClean="0"/>
              <a:t> </a:t>
            </a:r>
            <a:r>
              <a:rPr lang="en-US" dirty="0"/>
              <a:t>and people)</a:t>
            </a:r>
          </a:p>
          <a:p>
            <a:r>
              <a:rPr lang="en-US" dirty="0"/>
              <a:t>2. Means of exit: </a:t>
            </a:r>
            <a:endParaRPr lang="en-US" dirty="0" smtClean="0"/>
          </a:p>
          <a:p>
            <a:r>
              <a:rPr lang="en-US" dirty="0"/>
              <a:t>F</a:t>
            </a:r>
            <a:r>
              <a:rPr lang="en-US" dirty="0" smtClean="0"/>
              <a:t>rom </a:t>
            </a:r>
            <a:r>
              <a:rPr lang="en-US" dirty="0"/>
              <a:t>the reservoir host(ex. Mouth, open wounds, throat </a:t>
            </a:r>
            <a:r>
              <a:rPr lang="en-US" dirty="0" err="1"/>
              <a:t>ect</a:t>
            </a:r>
            <a:r>
              <a:rPr lang="en-US" dirty="0"/>
              <a:t>.)</a:t>
            </a:r>
          </a:p>
          <a:p>
            <a:r>
              <a:rPr lang="en-US" dirty="0"/>
              <a:t>3. Means of transmission</a:t>
            </a:r>
            <a:r>
              <a:rPr lang="en-US" dirty="0" smtClean="0"/>
              <a:t>:</a:t>
            </a:r>
          </a:p>
          <a:p>
            <a:r>
              <a:rPr lang="en-US" dirty="0" smtClean="0"/>
              <a:t>From </a:t>
            </a:r>
            <a:r>
              <a:rPr lang="en-US" dirty="0"/>
              <a:t>one person to another(ex. person coughs: contaminates hands)</a:t>
            </a:r>
          </a:p>
          <a:p>
            <a:r>
              <a:rPr lang="en-US" dirty="0"/>
              <a:t>4. Means of entry: </a:t>
            </a:r>
            <a:endParaRPr lang="en-US" dirty="0" smtClean="0"/>
          </a:p>
          <a:p>
            <a:r>
              <a:rPr lang="en-US" dirty="0" smtClean="0"/>
              <a:t>Into </a:t>
            </a:r>
            <a:r>
              <a:rPr lang="en-US" dirty="0"/>
              <a:t>the host(ex. Mouth, urinary tract)</a:t>
            </a:r>
          </a:p>
          <a:p>
            <a:r>
              <a:rPr lang="en-US" dirty="0"/>
              <a:t>5. Susceptible host: </a:t>
            </a:r>
            <a:endParaRPr lang="en-US" dirty="0" smtClean="0"/>
          </a:p>
          <a:p>
            <a:r>
              <a:rPr lang="en-US" dirty="0"/>
              <a:t>O</a:t>
            </a:r>
            <a:r>
              <a:rPr lang="en-US" dirty="0" smtClean="0"/>
              <a:t>ne </a:t>
            </a:r>
            <a:r>
              <a:rPr lang="en-US" dirty="0"/>
              <a:t>capable of being infected(ex. Poor health, resistance is low)</a:t>
            </a:r>
          </a:p>
          <a:p>
            <a:r>
              <a:rPr lang="en-US" dirty="0"/>
              <a:t>Page 617</a:t>
            </a:r>
          </a:p>
          <a:p>
            <a:endParaRPr lang="en-US" dirty="0"/>
          </a:p>
        </p:txBody>
      </p:sp>
    </p:spTree>
    <p:extLst>
      <p:ext uri="{BB962C8B-B14F-4D97-AF65-F5344CB8AC3E}">
        <p14:creationId xmlns:p14="http://schemas.microsoft.com/office/powerpoint/2010/main" val="21510735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Physicians office laboratory</a:t>
            </a:r>
            <a:endParaRPr lang="en-US" dirty="0"/>
          </a:p>
        </p:txBody>
      </p:sp>
      <p:sp>
        <p:nvSpPr>
          <p:cNvPr id="3" name="Content Placeholder 2"/>
          <p:cNvSpPr>
            <a:spLocks noGrp="1"/>
          </p:cNvSpPr>
          <p:nvPr>
            <p:ph idx="1"/>
          </p:nvPr>
        </p:nvSpPr>
        <p:spPr/>
        <p:txBody>
          <a:bodyPr>
            <a:normAutofit/>
          </a:bodyPr>
          <a:lstStyle/>
          <a:p>
            <a:r>
              <a:rPr lang="en-US" dirty="0" smtClean="0"/>
              <a:t>How do you explain a clean catch midstream specimen collection</a:t>
            </a:r>
          </a:p>
          <a:p>
            <a:r>
              <a:rPr lang="en-US" dirty="0" smtClean="0"/>
              <a:t>Female 3 wipes front to back, catch midstream</a:t>
            </a:r>
          </a:p>
          <a:p>
            <a:r>
              <a:rPr lang="en-US" dirty="0" smtClean="0"/>
              <a:t>Males wipes circular motion, catch midstream</a:t>
            </a:r>
          </a:p>
          <a:p>
            <a:r>
              <a:rPr lang="en-US" dirty="0" smtClean="0"/>
              <a:t>Page 802</a:t>
            </a:r>
            <a:endParaRPr lang="en-US" dirty="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a:xfrm>
            <a:off x="457200" y="1219200"/>
            <a:ext cx="7467600" cy="5638800"/>
          </a:xfrm>
        </p:spPr>
        <p:txBody>
          <a:bodyPr>
            <a:normAutofit fontScale="55000" lnSpcReduction="20000"/>
          </a:bodyPr>
          <a:lstStyle/>
          <a:p>
            <a:r>
              <a:rPr lang="en-US" sz="3200" dirty="0" smtClean="0"/>
              <a:t>Reagent Strips:</a:t>
            </a:r>
          </a:p>
          <a:p>
            <a:r>
              <a:rPr lang="en-US" sz="3200" dirty="0" smtClean="0"/>
              <a:t>Urine pH: </a:t>
            </a:r>
          </a:p>
          <a:p>
            <a:r>
              <a:rPr lang="en-US" sz="3200" dirty="0"/>
              <a:t>S</a:t>
            </a:r>
            <a:r>
              <a:rPr lang="en-US" sz="3200" dirty="0" smtClean="0"/>
              <a:t>hould be slightly acidic to fight off bacteria</a:t>
            </a:r>
          </a:p>
          <a:p>
            <a:r>
              <a:rPr lang="en-US" sz="3200" dirty="0" smtClean="0"/>
              <a:t>Protein:</a:t>
            </a:r>
          </a:p>
          <a:p>
            <a:r>
              <a:rPr lang="en-US" sz="3200" dirty="0"/>
              <a:t>I</a:t>
            </a:r>
            <a:r>
              <a:rPr lang="en-US" sz="3200" dirty="0" smtClean="0"/>
              <a:t>s normally not found in the urine(hard exercise, pregnancy, kidney disease)</a:t>
            </a:r>
          </a:p>
          <a:p>
            <a:r>
              <a:rPr lang="en-US" sz="3200" dirty="0" err="1" smtClean="0"/>
              <a:t>Ketones</a:t>
            </a:r>
            <a:r>
              <a:rPr lang="en-US" sz="3200" dirty="0" smtClean="0"/>
              <a:t>:</a:t>
            </a:r>
          </a:p>
          <a:p>
            <a:r>
              <a:rPr lang="en-US" sz="3200" dirty="0" smtClean="0"/>
              <a:t>When fat is broken down for energy, negative ketones is normal(DM, low carbohydrate diet)</a:t>
            </a:r>
          </a:p>
          <a:p>
            <a:r>
              <a:rPr lang="en-US" sz="3200" dirty="0" err="1" smtClean="0"/>
              <a:t>Bilirubin</a:t>
            </a:r>
            <a:r>
              <a:rPr lang="en-US" sz="3200" dirty="0" smtClean="0"/>
              <a:t> and </a:t>
            </a:r>
            <a:r>
              <a:rPr lang="en-US" sz="3200" dirty="0" err="1" smtClean="0"/>
              <a:t>Urobilinogen</a:t>
            </a:r>
            <a:r>
              <a:rPr lang="en-US" sz="3200" dirty="0" smtClean="0"/>
              <a:t>: </a:t>
            </a:r>
          </a:p>
          <a:p>
            <a:r>
              <a:rPr lang="en-US" sz="3200" dirty="0"/>
              <a:t>N</a:t>
            </a:r>
            <a:r>
              <a:rPr lang="en-US" sz="3200" dirty="0" smtClean="0"/>
              <a:t>egative is normal(liver problems or disease)</a:t>
            </a:r>
          </a:p>
          <a:p>
            <a:r>
              <a:rPr lang="en-US" sz="3200" dirty="0" err="1" smtClean="0"/>
              <a:t>Hematuria</a:t>
            </a:r>
            <a:r>
              <a:rPr lang="en-US" sz="3200" dirty="0" smtClean="0"/>
              <a:t>(blood in the urine): </a:t>
            </a:r>
          </a:p>
          <a:p>
            <a:r>
              <a:rPr lang="en-US" sz="3200" dirty="0"/>
              <a:t>A</a:t>
            </a:r>
            <a:r>
              <a:rPr lang="en-US" sz="3200" dirty="0" smtClean="0"/>
              <a:t> normal urine sample should not have any detectable blood(kidney or prostate problems)</a:t>
            </a:r>
          </a:p>
          <a:p>
            <a:r>
              <a:rPr lang="en-US" sz="3200" dirty="0" smtClean="0"/>
              <a:t>Nitrite:</a:t>
            </a:r>
          </a:p>
          <a:p>
            <a:r>
              <a:rPr lang="en-US" sz="3200" dirty="0"/>
              <a:t>I</a:t>
            </a:r>
            <a:r>
              <a:rPr lang="en-US" sz="3200" dirty="0" smtClean="0"/>
              <a:t>s normally not found in urine(positive means bacteria possibly UTI)</a:t>
            </a:r>
          </a:p>
          <a:p>
            <a:r>
              <a:rPr lang="en-US" sz="3200" dirty="0" smtClean="0"/>
              <a:t>Glucose: </a:t>
            </a:r>
          </a:p>
          <a:p>
            <a:r>
              <a:rPr lang="en-US" sz="3200" dirty="0" smtClean="0"/>
              <a:t>Negative is normal (when the blood sugar level is very high, as in uncontrolled diabetes, the sugar spills over into the urine)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down)">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down)">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wipe(down)">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wipe(down)">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wipe(down)">
                                      <p:cBhvr>
                                        <p:cTn id="72" dur="5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wipe(down)">
                                      <p:cBhvr>
                                        <p:cTn id="77"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r>
              <a:rPr lang="en-US" b="1" dirty="0" smtClean="0"/>
              <a:t>Urine Microscopic exam:</a:t>
            </a:r>
          </a:p>
          <a:p>
            <a:r>
              <a:rPr lang="en-US" b="1" dirty="0" smtClean="0"/>
              <a:t>Urine sediment:</a:t>
            </a:r>
          </a:p>
          <a:p>
            <a:r>
              <a:rPr lang="en-US" b="1" dirty="0" smtClean="0"/>
              <a:t> </a:t>
            </a:r>
            <a:r>
              <a:rPr lang="en-US" dirty="0" smtClean="0"/>
              <a:t>is</a:t>
            </a:r>
            <a:r>
              <a:rPr lang="en-US" b="1" dirty="0" smtClean="0"/>
              <a:t> </a:t>
            </a:r>
            <a:r>
              <a:rPr lang="en-US" dirty="0" smtClean="0"/>
              <a:t>a centrifuged deposit suitable for microscopic examination for the presence of erythrocytes(RBC), leukocytes(WBC), casts, crystals, bacteria, fungi, parasites, mucous, and sperm(males)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Function of RBC</a:t>
            </a:r>
          </a:p>
          <a:p>
            <a:r>
              <a:rPr lang="en-US" dirty="0" smtClean="0"/>
              <a:t>Oxygen</a:t>
            </a:r>
          </a:p>
          <a:p>
            <a:r>
              <a:rPr lang="en-US" dirty="0" smtClean="0"/>
              <a:t>Function of WBC</a:t>
            </a:r>
          </a:p>
          <a:p>
            <a:r>
              <a:rPr lang="en-US" dirty="0" smtClean="0"/>
              <a:t>Infection</a:t>
            </a:r>
          </a:p>
          <a:p>
            <a:r>
              <a:rPr lang="en-US" dirty="0" smtClean="0"/>
              <a:t>Platelets:</a:t>
            </a:r>
          </a:p>
          <a:p>
            <a:r>
              <a:rPr lang="en-US" dirty="0" smtClean="0"/>
              <a:t>Clot blood</a:t>
            </a:r>
          </a:p>
          <a:p>
            <a:r>
              <a:rPr lang="en-US" dirty="0" smtClean="0"/>
              <a:t>Plasma:</a:t>
            </a:r>
          </a:p>
          <a:p>
            <a:r>
              <a:rPr lang="en-US" dirty="0" smtClean="0"/>
              <a:t>Plasma is a clear and yellowish fluid part of the blood(mostly water) for donation</a:t>
            </a:r>
          </a:p>
          <a:p>
            <a:r>
              <a:rPr lang="en-US" dirty="0" smtClean="0"/>
              <a:t>Serum:</a:t>
            </a:r>
          </a:p>
          <a:p>
            <a:r>
              <a:rPr lang="en-US" dirty="0" smtClean="0"/>
              <a:t>Serum is the liquid part of the blood after the coagulation(for blood tests)</a:t>
            </a:r>
            <a:br>
              <a:rPr lang="en-US" dirty="0" smtClean="0"/>
            </a:br>
            <a:endParaRPr lang="en-US" dirty="0"/>
          </a:p>
        </p:txBody>
      </p:sp>
      <p:pic>
        <p:nvPicPr>
          <p:cNvPr id="53250" name="Picture 2" descr="http://medimoon.com/wp-content/uploads/2012/07/serum1.jpeg"/>
          <p:cNvPicPr>
            <a:picLocks noChangeAspect="1" noChangeArrowheads="1"/>
          </p:cNvPicPr>
          <p:nvPr/>
        </p:nvPicPr>
        <p:blipFill>
          <a:blip r:embed="rId2" cstate="print"/>
          <a:srcRect/>
          <a:stretch>
            <a:fillRect/>
          </a:stretch>
        </p:blipFill>
        <p:spPr bwMode="auto">
          <a:xfrm>
            <a:off x="5791200" y="609600"/>
            <a:ext cx="2600325" cy="2590800"/>
          </a:xfrm>
          <a:prstGeom prst="rect">
            <a:avLst/>
          </a:prstGeom>
          <a:noFill/>
        </p:spPr>
      </p:pic>
      <p:pic>
        <p:nvPicPr>
          <p:cNvPr id="53252" name="Picture 4" descr="http://www.medicalook.com/systems_images/Blood_Plasma_large.gif"/>
          <p:cNvPicPr>
            <a:picLocks noChangeAspect="1" noChangeArrowheads="1"/>
          </p:cNvPicPr>
          <p:nvPr/>
        </p:nvPicPr>
        <p:blipFill>
          <a:blip r:embed="rId3" cstate="print"/>
          <a:srcRect/>
          <a:stretch>
            <a:fillRect/>
          </a:stretch>
        </p:blipFill>
        <p:spPr bwMode="auto">
          <a:xfrm>
            <a:off x="7239000" y="4038600"/>
            <a:ext cx="1905000" cy="20859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down)">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t>ERS normal range</a:t>
            </a:r>
          </a:p>
          <a:p>
            <a:r>
              <a:rPr lang="en-US" dirty="0" smtClean="0"/>
              <a:t>Male 0-15, female 0-20</a:t>
            </a:r>
          </a:p>
          <a:p>
            <a:r>
              <a:rPr lang="en-US" dirty="0" smtClean="0"/>
              <a:t>Hemoglobin:</a:t>
            </a:r>
          </a:p>
          <a:p>
            <a:r>
              <a:rPr lang="en-US" dirty="0" smtClean="0"/>
              <a:t>Is measured if anemia is suspected in the patient(usually along with </a:t>
            </a:r>
            <a:r>
              <a:rPr lang="en-US" dirty="0" err="1" smtClean="0"/>
              <a:t>hematocrit</a:t>
            </a:r>
            <a:r>
              <a:rPr lang="en-US" dirty="0" smtClean="0"/>
              <a:t>)</a:t>
            </a:r>
          </a:p>
          <a:p>
            <a:r>
              <a:rPr lang="en-US" dirty="0" smtClean="0"/>
              <a:t>Females:12 to 16 g/dl,  males: 14 to 18 g/dl</a:t>
            </a:r>
          </a:p>
          <a:p>
            <a:r>
              <a:rPr lang="en-US" dirty="0" err="1" smtClean="0"/>
              <a:t>Hematocrit</a:t>
            </a:r>
            <a:r>
              <a:rPr lang="en-US" dirty="0" smtClean="0"/>
              <a:t> range</a:t>
            </a:r>
          </a:p>
          <a:p>
            <a:r>
              <a:rPr lang="en-US" dirty="0" smtClean="0"/>
              <a:t>Females: 37-47% males: 40-54%</a:t>
            </a:r>
          </a:p>
          <a:p>
            <a:r>
              <a:rPr lang="en-US" dirty="0" smtClean="0"/>
              <a:t>Range for fasting Glucose</a:t>
            </a:r>
          </a:p>
          <a:p>
            <a:r>
              <a:rPr lang="en-US" dirty="0"/>
              <a:t>8</a:t>
            </a:r>
            <a:r>
              <a:rPr lang="en-US" dirty="0" smtClean="0"/>
              <a:t>0 to 120 mg/dl</a:t>
            </a:r>
          </a:p>
          <a:p>
            <a:r>
              <a:rPr lang="en-US" dirty="0" smtClean="0"/>
              <a:t>RBC range:</a:t>
            </a:r>
          </a:p>
          <a:p>
            <a:r>
              <a:rPr lang="en-US" dirty="0" smtClean="0"/>
              <a:t>Men 4.6-6.0 million females 4.2-6 million</a:t>
            </a:r>
          </a:p>
          <a:p>
            <a:r>
              <a:rPr lang="en-US" dirty="0" smtClean="0"/>
              <a:t>WBC range:</a:t>
            </a:r>
          </a:p>
          <a:p>
            <a:r>
              <a:rPr lang="en-US" dirty="0" smtClean="0"/>
              <a:t>5,000-10,000</a:t>
            </a:r>
          </a:p>
          <a:p>
            <a:r>
              <a:rPr lang="en-US" dirty="0" smtClean="0"/>
              <a:t>Platelet range:</a:t>
            </a:r>
          </a:p>
          <a:p>
            <a:r>
              <a:rPr lang="en-US" dirty="0" smtClean="0"/>
              <a:t>150,000-350,000</a:t>
            </a:r>
          </a:p>
          <a:p>
            <a:r>
              <a:rPr lang="en-US" dirty="0" smtClean="0"/>
              <a:t>Total Cholesterol</a:t>
            </a:r>
          </a:p>
          <a:p>
            <a:r>
              <a:rPr lang="en-US" dirty="0" smtClean="0"/>
              <a:t>&lt;200</a:t>
            </a:r>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down)">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down)">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wipe(down)">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wipe(down)">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wipe(down)">
                                      <p:cBhvr>
                                        <p:cTn id="72" dur="5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wipe(down)">
                                      <p:cBhvr>
                                        <p:cTn id="77" dur="500"/>
                                        <p:tgtEl>
                                          <p:spTgt spid="3">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animEffect transition="in" filter="wipe(down)">
                                      <p:cBhvr>
                                        <p:cTn id="82" dur="500"/>
                                        <p:tgtEl>
                                          <p:spTgt spid="3">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3">
                                            <p:txEl>
                                              <p:pRg st="16" end="16"/>
                                            </p:txEl>
                                          </p:spTgt>
                                        </p:tgtEl>
                                        <p:attrNameLst>
                                          <p:attrName>style.visibility</p:attrName>
                                        </p:attrNameLst>
                                      </p:cBhvr>
                                      <p:to>
                                        <p:strVal val="visible"/>
                                      </p:to>
                                    </p:set>
                                    <p:animEffect transition="in" filter="wipe(down)">
                                      <p:cBhvr>
                                        <p:cTn id="87"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normAutofit lnSpcReduction="10000"/>
          </a:bodyPr>
          <a:lstStyle/>
          <a:p>
            <a:r>
              <a:rPr lang="en-US" dirty="0" smtClean="0"/>
              <a:t>Skin puncture:</a:t>
            </a:r>
          </a:p>
          <a:p>
            <a:r>
              <a:rPr lang="en-US" dirty="0" smtClean="0"/>
              <a:t>Lancets are designed to control the depth of the dermal puncture(wipe the first drop of blood away, use middle or ring finger, never use a finger on an infant)</a:t>
            </a:r>
          </a:p>
          <a:p>
            <a:pPr>
              <a:defRPr/>
            </a:pPr>
            <a:r>
              <a:rPr lang="en-US" dirty="0" smtClean="0"/>
              <a:t>The vein(s) used most often use for a </a:t>
            </a:r>
            <a:r>
              <a:rPr lang="en-US" dirty="0" err="1" smtClean="0"/>
              <a:t>venipuncture</a:t>
            </a:r>
            <a:r>
              <a:rPr lang="en-US" dirty="0" smtClean="0"/>
              <a:t>? </a:t>
            </a:r>
          </a:p>
          <a:p>
            <a:pPr>
              <a:defRPr/>
            </a:pPr>
            <a:r>
              <a:rPr lang="en-US" dirty="0" err="1" smtClean="0"/>
              <a:t>Antecubital</a:t>
            </a:r>
            <a:r>
              <a:rPr lang="en-US" dirty="0" smtClean="0"/>
              <a:t> area, Median </a:t>
            </a:r>
            <a:r>
              <a:rPr lang="en-US" dirty="0" err="1" smtClean="0"/>
              <a:t>cubital</a:t>
            </a:r>
            <a:r>
              <a:rPr lang="en-US" dirty="0" smtClean="0"/>
              <a:t> vein, Cephalic vein, </a:t>
            </a:r>
            <a:r>
              <a:rPr lang="en-US" dirty="0" err="1" smtClean="0"/>
              <a:t>Basilic</a:t>
            </a:r>
            <a:r>
              <a:rPr lang="en-US" dirty="0" smtClean="0"/>
              <a:t> vein</a:t>
            </a:r>
          </a:p>
          <a:p>
            <a:endParaRPr lang="en-US"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a:xfrm>
            <a:off x="457200" y="1295400"/>
            <a:ext cx="7467600" cy="5334000"/>
          </a:xfrm>
        </p:spPr>
        <p:txBody>
          <a:bodyPr>
            <a:normAutofit fontScale="55000" lnSpcReduction="20000"/>
          </a:bodyPr>
          <a:lstStyle/>
          <a:p>
            <a:r>
              <a:rPr lang="en-US" dirty="0" smtClean="0"/>
              <a:t>HCT: </a:t>
            </a:r>
          </a:p>
          <a:p>
            <a:r>
              <a:rPr lang="en-US" sz="3200" dirty="0" smtClean="0"/>
              <a:t>The </a:t>
            </a:r>
            <a:r>
              <a:rPr lang="en-US" sz="3200" dirty="0" err="1" smtClean="0"/>
              <a:t>hematocrit</a:t>
            </a:r>
            <a:r>
              <a:rPr lang="en-US" sz="3200" dirty="0" smtClean="0"/>
              <a:t> is a simple yet reliable test to measure the percent volume of red blood cells per volume of whole blood </a:t>
            </a:r>
          </a:p>
          <a:p>
            <a:r>
              <a:rPr lang="en-US" sz="3200" dirty="0" smtClean="0"/>
              <a:t>CBC:</a:t>
            </a:r>
          </a:p>
          <a:p>
            <a:r>
              <a:rPr lang="en-US" sz="3200" dirty="0" smtClean="0"/>
              <a:t>Complete blood count(RC,WBC, HCT, HGB)</a:t>
            </a:r>
          </a:p>
          <a:p>
            <a:r>
              <a:rPr lang="en-US" sz="3200" dirty="0" smtClean="0"/>
              <a:t>PKU:</a:t>
            </a:r>
          </a:p>
          <a:p>
            <a:r>
              <a:rPr lang="en-US" sz="3200" b="1" dirty="0" err="1" smtClean="0"/>
              <a:t>Phenylketonuria</a:t>
            </a:r>
            <a:r>
              <a:rPr lang="en-US" sz="3200" b="1" dirty="0" smtClean="0"/>
              <a:t>(</a:t>
            </a:r>
            <a:r>
              <a:rPr lang="en-US" sz="3200" dirty="0" smtClean="0"/>
              <a:t>a condition in which your body can't break down an amino acid and protein)</a:t>
            </a:r>
          </a:p>
          <a:p>
            <a:r>
              <a:rPr lang="en-US" sz="3200" dirty="0" smtClean="0"/>
              <a:t>FBS:</a:t>
            </a:r>
          </a:p>
          <a:p>
            <a:r>
              <a:rPr lang="en-US" sz="3200" dirty="0" smtClean="0"/>
              <a:t>Fasting blood sugar</a:t>
            </a:r>
          </a:p>
          <a:p>
            <a:r>
              <a:rPr lang="en-US" sz="3200" dirty="0" smtClean="0"/>
              <a:t>GTT:</a:t>
            </a:r>
          </a:p>
          <a:p>
            <a:r>
              <a:rPr lang="en-US" sz="3200" dirty="0" smtClean="0"/>
              <a:t>Glucose tolerance test</a:t>
            </a:r>
          </a:p>
          <a:p>
            <a:r>
              <a:rPr lang="en-US" sz="3200" dirty="0" err="1" smtClean="0"/>
              <a:t>Hemoccult</a:t>
            </a:r>
            <a:r>
              <a:rPr lang="en-US" sz="3200" dirty="0" smtClean="0"/>
              <a:t>:</a:t>
            </a:r>
          </a:p>
          <a:p>
            <a:r>
              <a:rPr lang="en-US" sz="3200" dirty="0" smtClean="0"/>
              <a:t>Blood in stool</a:t>
            </a:r>
          </a:p>
          <a:p>
            <a:r>
              <a:rPr lang="en-US" sz="3200" dirty="0" smtClean="0"/>
              <a:t>Gram positive: </a:t>
            </a:r>
          </a:p>
          <a:p>
            <a:r>
              <a:rPr lang="en-US" sz="3200" dirty="0" smtClean="0"/>
              <a:t>Will stay purple</a:t>
            </a:r>
          </a:p>
          <a:p>
            <a:r>
              <a:rPr lang="en-US" sz="3200" dirty="0" smtClean="0"/>
              <a:t>Gram negative:</a:t>
            </a:r>
          </a:p>
          <a:p>
            <a:r>
              <a:rPr lang="en-US" sz="3200" dirty="0" smtClean="0"/>
              <a:t>Will not take the stain and turn pink</a:t>
            </a:r>
          </a:p>
          <a:p>
            <a:endParaRPr lang="en-US" sz="3200" dirty="0" smtClean="0"/>
          </a:p>
          <a:p>
            <a:endParaRPr lang="en-US" sz="3200" dirty="0" smtClean="0"/>
          </a:p>
          <a:p>
            <a:endParaRPr lang="en-US" sz="3200" dirty="0" smtClean="0"/>
          </a:p>
          <a:p>
            <a:endParaRPr lang="en-US" sz="3200" dirty="0" smtClean="0"/>
          </a:p>
          <a:p>
            <a:endParaRPr lang="en-US" sz="3200"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down)">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down)">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wipe(down)">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wipe(down)">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wipe(down)">
                                      <p:cBhvr>
                                        <p:cTn id="72" dur="5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wipe(down)">
                                      <p:cBhvr>
                                        <p:cTn id="77" dur="500"/>
                                        <p:tgtEl>
                                          <p:spTgt spid="3">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animEffect transition="in" filter="wipe(down)">
                                      <p:cBhvr>
                                        <p:cTn id="82"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r>
              <a:rPr lang="en-US" dirty="0" smtClean="0"/>
              <a:t>Prepare a culture</a:t>
            </a:r>
            <a:endParaRPr lang="en-US" dirty="0"/>
          </a:p>
        </p:txBody>
      </p:sp>
      <p:pic>
        <p:nvPicPr>
          <p:cNvPr id="59394" name="Picture 2" descr="http://www.addgene.org/static/cms/images/RecoveringPlasmids_StreakPlate.jpg"/>
          <p:cNvPicPr>
            <a:picLocks noChangeAspect="1" noChangeArrowheads="1"/>
          </p:cNvPicPr>
          <p:nvPr/>
        </p:nvPicPr>
        <p:blipFill>
          <a:blip r:embed="rId2" cstate="print"/>
          <a:srcRect/>
          <a:stretch>
            <a:fillRect/>
          </a:stretch>
        </p:blipFill>
        <p:spPr bwMode="auto">
          <a:xfrm>
            <a:off x="762000" y="2514600"/>
            <a:ext cx="3095625" cy="2705100"/>
          </a:xfrm>
          <a:prstGeom prst="rect">
            <a:avLst/>
          </a:prstGeom>
          <a:noFill/>
        </p:spPr>
      </p:pic>
      <p:pic>
        <p:nvPicPr>
          <p:cNvPr id="59396" name="Picture 4" descr="http://www.sciencecompany.com/Assets/Bacteria-Growth-Agar-TSA.jpg"/>
          <p:cNvPicPr>
            <a:picLocks noChangeAspect="1" noChangeArrowheads="1"/>
          </p:cNvPicPr>
          <p:nvPr/>
        </p:nvPicPr>
        <p:blipFill>
          <a:blip r:embed="rId3" cstate="print"/>
          <a:srcRect/>
          <a:stretch>
            <a:fillRect/>
          </a:stretch>
        </p:blipFill>
        <p:spPr bwMode="auto">
          <a:xfrm>
            <a:off x="4724400" y="2514600"/>
            <a:ext cx="3048000" cy="2714626"/>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r>
              <a:rPr lang="en-US" dirty="0" smtClean="0"/>
              <a:t>Obtain a throat swab specimen:</a:t>
            </a:r>
          </a:p>
          <a:p>
            <a:r>
              <a:rPr lang="en-US" dirty="0" smtClean="0"/>
              <a:t>First the throat is swabbed with a </a:t>
            </a:r>
          </a:p>
          <a:p>
            <a:pPr>
              <a:buFontTx/>
              <a:buNone/>
            </a:pPr>
            <a:r>
              <a:rPr lang="en-US" dirty="0" smtClean="0"/>
              <a:t>   sterile, nonabsorbent rayon-fiber swab</a:t>
            </a:r>
          </a:p>
          <a:p>
            <a:r>
              <a:rPr lang="en-US" dirty="0" smtClean="0"/>
              <a:t>The swab is inserted into with the reagents to extract the Strep A antigen(If there is a strep A antigen the test will be positive)</a:t>
            </a:r>
          </a:p>
          <a:p>
            <a:endParaRPr lang="en-US" dirty="0"/>
          </a:p>
        </p:txBody>
      </p:sp>
      <p:pic>
        <p:nvPicPr>
          <p:cNvPr id="4" name="Picture 2" descr="http://findmeacure.com/wp-content/uploads/2009/01/throat-swabs.jpg"/>
          <p:cNvPicPr>
            <a:picLocks noChangeAspect="1" noChangeArrowheads="1"/>
          </p:cNvPicPr>
          <p:nvPr/>
        </p:nvPicPr>
        <p:blipFill>
          <a:blip r:embed="rId2" cstate="print"/>
          <a:srcRect/>
          <a:stretch>
            <a:fillRect/>
          </a:stretch>
        </p:blipFill>
        <p:spPr bwMode="auto">
          <a:xfrm>
            <a:off x="6400800" y="4648200"/>
            <a:ext cx="2286000" cy="2209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020762"/>
          </a:xfrm>
        </p:spPr>
        <p:txBody>
          <a:bodyPr/>
          <a:lstStyle/>
          <a:p>
            <a:r>
              <a:rPr lang="en-US" dirty="0" smtClean="0"/>
              <a:t>Parts of The Microscope</a:t>
            </a:r>
            <a:endParaRPr lang="en-US" dirty="0"/>
          </a:p>
        </p:txBody>
      </p:sp>
      <p:sp>
        <p:nvSpPr>
          <p:cNvPr id="3" name="Content Placeholder 2"/>
          <p:cNvSpPr>
            <a:spLocks noGrp="1"/>
          </p:cNvSpPr>
          <p:nvPr>
            <p:ph idx="1"/>
          </p:nvPr>
        </p:nvSpPr>
        <p:spPr/>
        <p:txBody>
          <a:bodyPr/>
          <a:lstStyle/>
          <a:p>
            <a:endParaRPr lang="en-US"/>
          </a:p>
        </p:txBody>
      </p:sp>
      <p:pic>
        <p:nvPicPr>
          <p:cNvPr id="63490" name="Picture 2" descr="http://www.biologycorner.com/resources/MICRO-labeled.gif"/>
          <p:cNvPicPr>
            <a:picLocks noChangeAspect="1" noChangeArrowheads="1"/>
          </p:cNvPicPr>
          <p:nvPr/>
        </p:nvPicPr>
        <p:blipFill>
          <a:blip r:embed="rId2" cstate="print"/>
          <a:srcRect/>
          <a:stretch>
            <a:fillRect/>
          </a:stretch>
        </p:blipFill>
        <p:spPr bwMode="auto">
          <a:xfrm>
            <a:off x="609600" y="1600200"/>
            <a:ext cx="6858000" cy="47244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Procedures</a:t>
            </a:r>
            <a:endParaRPr lang="en-US" dirty="0"/>
          </a:p>
        </p:txBody>
      </p:sp>
      <p:sp>
        <p:nvSpPr>
          <p:cNvPr id="3" name="Content Placeholder 2"/>
          <p:cNvSpPr>
            <a:spLocks noGrp="1"/>
          </p:cNvSpPr>
          <p:nvPr>
            <p:ph idx="1"/>
          </p:nvPr>
        </p:nvSpPr>
        <p:spPr/>
        <p:txBody>
          <a:bodyPr>
            <a:normAutofit lnSpcReduction="10000"/>
          </a:bodyPr>
          <a:lstStyle/>
          <a:p>
            <a:r>
              <a:rPr lang="en-US" dirty="0"/>
              <a:t>What is OSHA? </a:t>
            </a:r>
            <a:r>
              <a:rPr lang="en-US" sz="3200" dirty="0"/>
              <a:t>Occupation Safety and Health Administration</a:t>
            </a:r>
          </a:p>
          <a:p>
            <a:r>
              <a:rPr lang="en-US" sz="3200" dirty="0"/>
              <a:t>A federal agency of the United States that regulates workplace safety and health.</a:t>
            </a:r>
          </a:p>
          <a:p>
            <a:r>
              <a:rPr lang="en-US" dirty="0"/>
              <a:t>What is CDC? </a:t>
            </a:r>
            <a:r>
              <a:rPr lang="en-US" sz="3200" dirty="0"/>
              <a:t>Center for disease control</a:t>
            </a:r>
          </a:p>
          <a:p>
            <a:r>
              <a:rPr lang="en-US" sz="3200" dirty="0"/>
              <a:t>Where you report all communicable diseases.</a:t>
            </a:r>
          </a:p>
          <a:p>
            <a:endParaRPr lang="en-US" dirty="0"/>
          </a:p>
        </p:txBody>
      </p:sp>
    </p:spTree>
    <p:extLst>
      <p:ext uri="{BB962C8B-B14F-4D97-AF65-F5344CB8AC3E}">
        <p14:creationId xmlns:p14="http://schemas.microsoft.com/office/powerpoint/2010/main" val="1154549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Borne Pathogen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Hepatitis B:</a:t>
            </a:r>
          </a:p>
          <a:p>
            <a:r>
              <a:rPr lang="en-US" dirty="0" smtClean="0"/>
              <a:t>Acute infection of the liver transmitted through blood or body fluids</a:t>
            </a:r>
          </a:p>
          <a:p>
            <a:r>
              <a:rPr lang="en-US" dirty="0" smtClean="0"/>
              <a:t>Hepatitis C:</a:t>
            </a:r>
            <a:r>
              <a:rPr lang="en-US" dirty="0">
                <a:solidFill>
                  <a:srgbClr val="545454"/>
                </a:solidFill>
                <a:latin typeface="arial" panose="020B0604020202020204" pitchFamily="34" charset="0"/>
              </a:rPr>
              <a:t> </a:t>
            </a:r>
            <a:endParaRPr lang="en-US" dirty="0" smtClean="0">
              <a:solidFill>
                <a:srgbClr val="545454"/>
              </a:solidFill>
              <a:latin typeface="arial" panose="020B0604020202020204" pitchFamily="34" charset="0"/>
            </a:endParaRPr>
          </a:p>
          <a:p>
            <a:r>
              <a:rPr lang="en-US" dirty="0">
                <a:latin typeface="arial" panose="020B0604020202020204" pitchFamily="34" charset="0"/>
              </a:rPr>
              <a:t>A</a:t>
            </a:r>
            <a:r>
              <a:rPr lang="en-US" dirty="0" smtClean="0">
                <a:latin typeface="arial" panose="020B0604020202020204" pitchFamily="34" charset="0"/>
              </a:rPr>
              <a:t> </a:t>
            </a:r>
            <a:r>
              <a:rPr lang="en-US" dirty="0">
                <a:latin typeface="arial" panose="020B0604020202020204" pitchFamily="34" charset="0"/>
              </a:rPr>
              <a:t>liver disease caused by the hepatitis C virus: the virus can cause both acute and chronic hepatitis infection, ranging in severity from a mild illness </a:t>
            </a:r>
          </a:p>
          <a:p>
            <a:r>
              <a:rPr lang="en-US" dirty="0" smtClean="0">
                <a:latin typeface="arial" panose="020B0604020202020204" pitchFamily="34" charset="0"/>
              </a:rPr>
              <a:t>HIV</a:t>
            </a:r>
            <a:r>
              <a:rPr lang="en-US" b="1" dirty="0" smtClean="0">
                <a:latin typeface="arial" panose="020B0604020202020204" pitchFamily="34" charset="0"/>
              </a:rPr>
              <a:t>:</a:t>
            </a:r>
            <a:r>
              <a:rPr lang="en-US" dirty="0">
                <a:solidFill>
                  <a:srgbClr val="545454"/>
                </a:solidFill>
                <a:latin typeface="arial" panose="020B0604020202020204" pitchFamily="34" charset="0"/>
              </a:rPr>
              <a:t> </a:t>
            </a:r>
            <a:endParaRPr lang="en-US" dirty="0" smtClean="0">
              <a:solidFill>
                <a:srgbClr val="545454"/>
              </a:solidFill>
              <a:latin typeface="arial" panose="020B0604020202020204" pitchFamily="34" charset="0"/>
            </a:endParaRPr>
          </a:p>
          <a:p>
            <a:r>
              <a:rPr lang="en-US" dirty="0">
                <a:latin typeface="arial" panose="020B0604020202020204" pitchFamily="34" charset="0"/>
              </a:rPr>
              <a:t>I</a:t>
            </a:r>
            <a:r>
              <a:rPr lang="en-US" dirty="0" smtClean="0">
                <a:latin typeface="arial" panose="020B0604020202020204" pitchFamily="34" charset="0"/>
              </a:rPr>
              <a:t>s </a:t>
            </a:r>
            <a:r>
              <a:rPr lang="en-US" dirty="0">
                <a:latin typeface="arial" panose="020B0604020202020204" pitchFamily="34" charset="0"/>
              </a:rPr>
              <a:t>a lentivirus (a subgroup of retrovirus) that causes the acquired immunodeficiency syndrome </a:t>
            </a:r>
            <a:endParaRPr lang="en-US" b="1" dirty="0" smtClean="0">
              <a:latin typeface="arial" panose="020B0604020202020204" pitchFamily="34" charset="0"/>
            </a:endParaRPr>
          </a:p>
          <a:p>
            <a:endParaRPr lang="en-US" b="1" dirty="0" smtClean="0">
              <a:latin typeface="arial" panose="020B0604020202020204" pitchFamily="34" charset="0"/>
            </a:endParaRPr>
          </a:p>
          <a:p>
            <a:endParaRPr lang="en-US" b="1" dirty="0" smtClean="0"/>
          </a:p>
          <a:p>
            <a:endParaRPr lang="en-US" dirty="0" smtClean="0"/>
          </a:p>
        </p:txBody>
      </p:sp>
    </p:spTree>
    <p:extLst>
      <p:ext uri="{BB962C8B-B14F-4D97-AF65-F5344CB8AC3E}">
        <p14:creationId xmlns:p14="http://schemas.microsoft.com/office/powerpoint/2010/main" val="1925615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Techniques for Preventing Pathogen Transmission</a:t>
            </a:r>
            <a:endParaRPr lang="en-US" dirty="0"/>
          </a:p>
        </p:txBody>
      </p:sp>
      <p:sp>
        <p:nvSpPr>
          <p:cNvPr id="3" name="Content Placeholder 2"/>
          <p:cNvSpPr>
            <a:spLocks noGrp="1"/>
          </p:cNvSpPr>
          <p:nvPr>
            <p:ph idx="1"/>
          </p:nvPr>
        </p:nvSpPr>
        <p:spPr/>
        <p:txBody>
          <a:bodyPr>
            <a:normAutofit fontScale="92500" lnSpcReduction="20000"/>
          </a:bodyPr>
          <a:lstStyle/>
          <a:p>
            <a:r>
              <a:rPr lang="en-US" dirty="0"/>
              <a:t>What is biohazard? </a:t>
            </a:r>
            <a:endParaRPr lang="en-US" dirty="0" smtClean="0"/>
          </a:p>
          <a:p>
            <a:r>
              <a:rPr lang="en-US" sz="3200" dirty="0" smtClean="0"/>
              <a:t>Organism</a:t>
            </a:r>
            <a:r>
              <a:rPr lang="en-US" sz="3200" dirty="0"/>
              <a:t>, or substance derived from an organism, that poses a threat to human health.</a:t>
            </a:r>
            <a:endParaRPr lang="en-US" dirty="0"/>
          </a:p>
          <a:p>
            <a:r>
              <a:rPr lang="en-US" dirty="0"/>
              <a:t>What are MSDS Sheets? </a:t>
            </a:r>
            <a:endParaRPr lang="en-US" dirty="0" smtClean="0"/>
          </a:p>
          <a:p>
            <a:r>
              <a:rPr lang="en-US" sz="3200" dirty="0" smtClean="0"/>
              <a:t>Material </a:t>
            </a:r>
            <a:r>
              <a:rPr lang="en-US" sz="3200" dirty="0"/>
              <a:t>Safety Data </a:t>
            </a:r>
            <a:r>
              <a:rPr lang="en-US" sz="3200" dirty="0" smtClean="0"/>
              <a:t>Sheets(list of all chemicals in the office and info)</a:t>
            </a:r>
            <a:endParaRPr lang="en-US" dirty="0" smtClean="0"/>
          </a:p>
          <a:p>
            <a:r>
              <a:rPr lang="en-US" dirty="0" smtClean="0"/>
              <a:t> What </a:t>
            </a:r>
            <a:r>
              <a:rPr lang="en-US" dirty="0"/>
              <a:t>is an incident report? </a:t>
            </a:r>
            <a:endParaRPr lang="en-US" dirty="0" smtClean="0"/>
          </a:p>
          <a:p>
            <a:r>
              <a:rPr lang="en-US" sz="3200" dirty="0" smtClean="0"/>
              <a:t>A </a:t>
            </a:r>
            <a:r>
              <a:rPr lang="en-US" sz="3200" dirty="0"/>
              <a:t>recording of detailed information regarding an emergency situation and it handling</a:t>
            </a:r>
            <a:r>
              <a:rPr lang="en-US" sz="3200" dirty="0" smtClean="0"/>
              <a:t>.</a:t>
            </a:r>
          </a:p>
          <a:p>
            <a:endParaRPr lang="en-US" dirty="0"/>
          </a:p>
          <a:p>
            <a:endParaRPr lang="en-US" dirty="0"/>
          </a:p>
        </p:txBody>
      </p:sp>
    </p:spTree>
    <p:extLst>
      <p:ext uri="{BB962C8B-B14F-4D97-AF65-F5344CB8AC3E}">
        <p14:creationId xmlns:p14="http://schemas.microsoft.com/office/powerpoint/2010/main" val="2598651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Body Measurements And Vital                       			Signs 14 questions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Vital signs(cardinal signs) are used by health care personnel to identify the measurement of body functions that are essential to life</a:t>
            </a:r>
          </a:p>
          <a:p>
            <a:pPr>
              <a:buNone/>
            </a:pPr>
            <a:r>
              <a:rPr lang="en-US" dirty="0" smtClean="0"/>
              <a:t>The four vital indicators are:</a:t>
            </a:r>
          </a:p>
          <a:p>
            <a:pPr marL="550926" indent="-514350">
              <a:buAutoNum type="arabicPeriod"/>
            </a:pPr>
            <a:r>
              <a:rPr lang="en-US" dirty="0" smtClean="0"/>
              <a:t>Temperature</a:t>
            </a:r>
          </a:p>
          <a:p>
            <a:pPr marL="550926" indent="-514350">
              <a:buAutoNum type="arabicPeriod"/>
            </a:pPr>
            <a:r>
              <a:rPr lang="en-US" dirty="0" smtClean="0"/>
              <a:t>Pulse</a:t>
            </a:r>
          </a:p>
          <a:p>
            <a:pPr marL="550926" indent="-514350">
              <a:buAutoNum type="arabicPeriod"/>
            </a:pPr>
            <a:r>
              <a:rPr lang="en-US" dirty="0" smtClean="0"/>
              <a:t>Respiration</a:t>
            </a:r>
          </a:p>
          <a:p>
            <a:pPr marL="550926" indent="-514350">
              <a:buAutoNum type="arabicPeriod"/>
            </a:pPr>
            <a:r>
              <a:rPr lang="en-US" dirty="0" smtClean="0"/>
              <a:t>Blood Pressure</a:t>
            </a:r>
          </a:p>
          <a:p>
            <a:pPr marL="550926" indent="-514350">
              <a:buNone/>
            </a:pPr>
            <a:r>
              <a:rPr lang="en-US" dirty="0" smtClean="0"/>
              <a:t> The correct measurement of vital signs is extremely important</a:t>
            </a:r>
          </a:p>
          <a:p>
            <a:pPr marL="550926" indent="-514350">
              <a:buNone/>
            </a:pPr>
            <a:r>
              <a:rPr lang="en-US" dirty="0" smtClean="0"/>
              <a:t>Never-ever estimate the measurement</a:t>
            </a:r>
          </a:p>
          <a:p>
            <a:pPr marL="550926" indent="-514350">
              <a:buAutoNum type="arabicPeriod"/>
            </a:pPr>
            <a:endParaRPr lang="en-US" dirty="0" smtClean="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Temperature</a:t>
            </a:r>
            <a:endParaRPr lang="en-US" dirty="0"/>
          </a:p>
        </p:txBody>
      </p:sp>
      <p:sp>
        <p:nvSpPr>
          <p:cNvPr id="3" name="Content Placeholder 2"/>
          <p:cNvSpPr>
            <a:spLocks noGrp="1"/>
          </p:cNvSpPr>
          <p:nvPr>
            <p:ph idx="1"/>
          </p:nvPr>
        </p:nvSpPr>
        <p:spPr>
          <a:xfrm>
            <a:off x="457200" y="1219200"/>
            <a:ext cx="7467600" cy="5410200"/>
          </a:xfrm>
        </p:spPr>
        <p:txBody>
          <a:bodyPr>
            <a:normAutofit fontScale="70000" lnSpcReduction="20000"/>
          </a:bodyPr>
          <a:lstStyle/>
          <a:p>
            <a:r>
              <a:rPr lang="en-US" dirty="0" smtClean="0"/>
              <a:t>Demonstrate ability to measure and read temperature</a:t>
            </a:r>
          </a:p>
          <a:p>
            <a:r>
              <a:rPr lang="en-US" dirty="0" smtClean="0"/>
              <a:t>The accurate measurement of temperature can help the physician make a diagnosis</a:t>
            </a:r>
          </a:p>
          <a:p>
            <a:endParaRPr lang="en-US" dirty="0" smtClean="0"/>
          </a:p>
          <a:p>
            <a:pPr>
              <a:buNone/>
            </a:pPr>
            <a:r>
              <a:rPr lang="en-US" dirty="0" smtClean="0"/>
              <a:t>Average    Oral       </a:t>
            </a:r>
            <a:r>
              <a:rPr lang="en-US" dirty="0" err="1" smtClean="0"/>
              <a:t>Axillary</a:t>
            </a:r>
            <a:r>
              <a:rPr lang="en-US" dirty="0" smtClean="0"/>
              <a:t>     Rectal </a:t>
            </a:r>
          </a:p>
          <a:p>
            <a:pPr>
              <a:buNone/>
            </a:pPr>
            <a:r>
              <a:rPr lang="en-US" dirty="0" smtClean="0"/>
              <a:t>normal      98.6        97.6         99.6</a:t>
            </a:r>
          </a:p>
          <a:p>
            <a:pPr>
              <a:buNone/>
            </a:pPr>
            <a:r>
              <a:rPr lang="en-US" dirty="0" smtClean="0"/>
              <a:t>temperature:</a:t>
            </a:r>
          </a:p>
          <a:p>
            <a:pPr>
              <a:buNone/>
            </a:pPr>
            <a:r>
              <a:rPr lang="en-US" dirty="0" smtClean="0"/>
              <a:t>Range:  97.6- 99.6   96.6-98.6   98.6-100.6</a:t>
            </a:r>
          </a:p>
          <a:p>
            <a:r>
              <a:rPr lang="en-US" dirty="0" smtClean="0"/>
              <a:t>Page 645</a:t>
            </a:r>
          </a:p>
          <a:p>
            <a:r>
              <a:rPr lang="en-US" dirty="0" smtClean="0"/>
              <a:t>Slight fever       99.6-101.0</a:t>
            </a:r>
          </a:p>
          <a:p>
            <a:r>
              <a:rPr lang="en-US" dirty="0" smtClean="0"/>
              <a:t>Moderate         101.0-102.0</a:t>
            </a:r>
          </a:p>
          <a:p>
            <a:r>
              <a:rPr lang="en-US" dirty="0" smtClean="0"/>
              <a:t>Severe             102-0-104.0</a:t>
            </a:r>
          </a:p>
          <a:p>
            <a:r>
              <a:rPr lang="en-US" dirty="0" smtClean="0"/>
              <a:t>Dangerous       104.0-105.0</a:t>
            </a:r>
          </a:p>
          <a:p>
            <a:r>
              <a:rPr lang="en-US" dirty="0" smtClean="0"/>
              <a:t>Fatal                 over 106.0</a:t>
            </a:r>
          </a:p>
          <a:p>
            <a:endParaRPr lang="en-US" dirty="0" smtClean="0"/>
          </a:p>
          <a:p>
            <a:r>
              <a:rPr lang="en-US" dirty="0" smtClean="0"/>
              <a:t>Page 646</a:t>
            </a:r>
          </a:p>
          <a:p>
            <a:pPr>
              <a:buNone/>
            </a:pP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down)">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down)">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wipe(down)">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wipe(down)">
                                      <p:cBhvr>
                                        <p:cTn id="57" dur="500"/>
                                        <p:tgtEl>
                                          <p:spTgt spid="3">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wipe(down)">
                                      <p:cBhvr>
                                        <p:cTn id="62" dur="500"/>
                                        <p:tgtEl>
                                          <p:spTgt spid="3">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
                                            <p:txEl>
                                              <p:pRg st="14" end="14"/>
                                            </p:txEl>
                                          </p:spTgt>
                                        </p:tgtEl>
                                        <p:attrNameLst>
                                          <p:attrName>style.visibility</p:attrName>
                                        </p:attrNameLst>
                                      </p:cBhvr>
                                      <p:to>
                                        <p:strVal val="visible"/>
                                      </p:to>
                                    </p:set>
                                    <p:animEffect transition="in" filter="wipe(down)">
                                      <p:cBhvr>
                                        <p:cTn id="67"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2242</TotalTime>
  <Words>2314</Words>
  <Application>Microsoft Office PowerPoint</Application>
  <PresentationFormat>On-screen Show (4:3)</PresentationFormat>
  <Paragraphs>455</Paragraphs>
  <Slides>49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Arial</vt:lpstr>
      <vt:lpstr>Franklin Gothic Book</vt:lpstr>
      <vt:lpstr>Wingdings 2</vt:lpstr>
      <vt:lpstr>Technic</vt:lpstr>
      <vt:lpstr>Benchmark Review # 4 Clinic and Laboratory procedures </vt:lpstr>
      <vt:lpstr>Five Types of Microorganisms</vt:lpstr>
      <vt:lpstr>Disease Prevention </vt:lpstr>
      <vt:lpstr>Infection Cycle</vt:lpstr>
      <vt:lpstr>Safety Procedures</vt:lpstr>
      <vt:lpstr>Blood Borne Pathogen</vt:lpstr>
      <vt:lpstr>Techniques for Preventing Pathogen Transmission</vt:lpstr>
      <vt:lpstr>Body Measurements And Vital                          Signs 14 questions</vt:lpstr>
      <vt:lpstr>            Temperature</vt:lpstr>
      <vt:lpstr>                    Pulse</vt:lpstr>
      <vt:lpstr>           Respirations</vt:lpstr>
      <vt:lpstr>          Blood Pressure</vt:lpstr>
      <vt:lpstr>   Body Measurements And Vital                          Signs</vt:lpstr>
      <vt:lpstr>      Review Physical Exams 10 Questions </vt:lpstr>
      <vt:lpstr>Obtain an accurate patient history</vt:lpstr>
      <vt:lpstr>     Examination Positions</vt:lpstr>
      <vt:lpstr>Review</vt:lpstr>
      <vt:lpstr>    Eye and ear examination</vt:lpstr>
      <vt:lpstr>          Ear examinations</vt:lpstr>
      <vt:lpstr>           Eye examination</vt:lpstr>
      <vt:lpstr>Cane, Crutches, Walker, and     Wheelchair</vt:lpstr>
      <vt:lpstr>Review</vt:lpstr>
      <vt:lpstr>Controlled Substances Schedule</vt:lpstr>
      <vt:lpstr>          Pharmacology</vt:lpstr>
      <vt:lpstr>Pharmacology and Administration of Medications 18 questions</vt:lpstr>
      <vt:lpstr>Review</vt:lpstr>
      <vt:lpstr>   Medication Administration</vt:lpstr>
      <vt:lpstr>  Medication Administration</vt:lpstr>
      <vt:lpstr>  Medication Administration</vt:lpstr>
      <vt:lpstr>Review Basic Concepts of Asepsis and Sterilization</vt:lpstr>
      <vt:lpstr>   Review Assist with Basic Minor Surgery 4 questions</vt:lpstr>
      <vt:lpstr>Review</vt:lpstr>
      <vt:lpstr>Review</vt:lpstr>
      <vt:lpstr>Review</vt:lpstr>
      <vt:lpstr>                      ECG 4 Questions</vt:lpstr>
      <vt:lpstr>EKG Colors of Leads</vt:lpstr>
      <vt:lpstr>               Stress Test and                       Holter monitoring</vt:lpstr>
      <vt:lpstr>    Assist with Minor Surgery</vt:lpstr>
      <vt:lpstr> Physicians office laboratory 10 Questions</vt:lpstr>
      <vt:lpstr>Physicians office laboratory</vt:lpstr>
      <vt:lpstr>Review</vt:lpstr>
      <vt:lpstr>Review</vt:lpstr>
      <vt:lpstr>Review </vt:lpstr>
      <vt:lpstr>Review</vt:lpstr>
      <vt:lpstr>Review</vt:lpstr>
      <vt:lpstr>Review</vt:lpstr>
      <vt:lpstr>Review</vt:lpstr>
      <vt:lpstr>Review</vt:lpstr>
      <vt:lpstr>Parts of The Microscope</vt:lpstr>
    </vt:vector>
  </TitlesOfParts>
  <Company>Salt Lake Community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Benchmark Review </dc:title>
  <dc:creator>ahastin2</dc:creator>
  <cp:lastModifiedBy>Receptionist</cp:lastModifiedBy>
  <cp:revision>155</cp:revision>
  <dcterms:created xsi:type="dcterms:W3CDTF">2011-05-28T01:37:05Z</dcterms:created>
  <dcterms:modified xsi:type="dcterms:W3CDTF">2015-05-14T20:40:17Z</dcterms:modified>
</cp:coreProperties>
</file>