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91" r:id="rId15"/>
    <p:sldId id="292" r:id="rId16"/>
    <p:sldId id="269" r:id="rId17"/>
    <p:sldId id="29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5" r:id="rId33"/>
    <p:sldId id="284" r:id="rId34"/>
    <p:sldId id="286" r:id="rId35"/>
    <p:sldId id="287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5/21/14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82" y="256319"/>
            <a:ext cx="8424480" cy="274960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  <a:t>BENCHMARK I</a:t>
            </a:r>
            <a:b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  <a:t>REVIEW</a:t>
            </a:r>
            <a:b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  <a:t>MEDICAL TERMINOLOGY </a:t>
            </a:r>
            <a:b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  <a:t>&amp; </a:t>
            </a:r>
            <a:b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chemeClr val="tx1"/>
                </a:solidFill>
                <a:latin typeface="Comic Sans MS"/>
                <a:cs typeface="Comic Sans MS"/>
              </a:rPr>
              <a:t>MEDICAL ABBREVIATIONS</a:t>
            </a:r>
            <a:endParaRPr lang="en-US" sz="3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47" y="3578420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363" y="3578420"/>
            <a:ext cx="2757709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6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Skeletal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ankyl/o: crooked, bent, stiff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rthr/o: joint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hrondr/o: cartilage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ost/o: ribs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crani/o: skull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-desis: surgical fixation of a bone or joint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yph/o: bent, hump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ord/o: curve, swayback bent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pedia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: pertaining to the foot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1355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Skeletal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-lysis: break down, separation, setting free, destruction or loosening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yel/o: spinal cord or bone marrow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ss/e, oss/i, ost/o, oste/o: bones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scoli/o: curved, bent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pondyl/o: vertebrae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ynovi/o/ synov/o: synovial fluid or membrane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-um: ending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6516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Muscular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bi- twice, double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-cele: hernia, tumor, swelling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dys: bad, difficult or painful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asci/o: fascia, fibrous band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ibr/o: fiber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-ia: abnormal condition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-ic: pertaining to 		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7688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Muscular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kines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/o/kinesi/o: movement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my/o: muscle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-plegia: paralysis, stroke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ax/o: coordination, order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ten/o, tend/o, tendin/o: tendon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on/o: tension, tone, stretching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tri- three</a:t>
            </a:r>
          </a:p>
        </p:txBody>
      </p:sp>
    </p:spTree>
    <p:extLst>
      <p:ext uri="{BB962C8B-B14F-4D97-AF65-F5344CB8AC3E}">
        <p14:creationId xmlns:p14="http://schemas.microsoft.com/office/powerpoint/2010/main" val="387043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2467"/>
            <a:ext cx="7583487" cy="116292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Circulatory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ngi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blood or lymph vessel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ort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aorta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rteri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artery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ther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plaque, fatty substance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b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rady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slow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ardi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heart 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crasia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: a mixture of blending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emia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: blood, blood condition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3858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4000"/>
            <a:ext cx="7583487" cy="117138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Circulatory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em/o,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hemat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blood, relating to blood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hleb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vein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achy- fast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hromb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clot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v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en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vein</a:t>
            </a:r>
          </a:p>
        </p:txBody>
      </p:sp>
    </p:spTree>
    <p:extLst>
      <p:ext uri="{BB962C8B-B14F-4D97-AF65-F5344CB8AC3E}">
        <p14:creationId xmlns:p14="http://schemas.microsoft.com/office/powerpoint/2010/main" val="148310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Immune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anti- against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arcin/o: cancerous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immun/o: immune, protection, safe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ymph/o: lymph, lymphatic tissue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ymphaden/o: lymph gland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ymphangi/o: lymph vessel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neo/o, ne/o: new, strange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-oma: tumor, neoplasm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hag/o: eat, swallow</a:t>
            </a:r>
          </a:p>
          <a:p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9407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Immune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hag/o: eat, swallow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plasm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: formative material of cells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arc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flesh, connective tissue	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plen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spleen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-tic: pertaining to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ox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/o: poison, poisonous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4053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6319"/>
            <a:ext cx="7583487" cy="116906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Respiratory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ronch/o, bronchi/o: bronchial tube, bronchus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aryng/o: larynx, throat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x/i, ox/o, ox/y: oxygen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haryng/o: throat, pharynx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hon/o: sound, voice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leur/o: pleura, side of body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-pnea: breathing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neum/o, pneumon/o, pneu- lung, air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1246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Respiratory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ulm/o, pulmon/o: lungs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omn/o: sleep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pir/o: to breathe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achy- fast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horac/o, -thorax: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rache/o: trachea, windpipe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836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"/>
                <a:cs typeface="Comic Sans MS"/>
              </a:rPr>
              <a:t>WORD PARTS</a:t>
            </a:r>
            <a:endParaRPr lang="en-US" sz="36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Algia: pain, painful condition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dys- bad , difficult or painful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-ectomy: surgical removal, cutting out, excision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Hyper- excessive, increased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Hypo- deficient, decreased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-itis: Inflammation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-osis: abnormal condition, disease</a:t>
            </a:r>
          </a:p>
        </p:txBody>
      </p:sp>
    </p:spTree>
    <p:extLst>
      <p:ext uri="{BB962C8B-B14F-4D97-AF65-F5344CB8AC3E}">
        <p14:creationId xmlns:p14="http://schemas.microsoft.com/office/powerpoint/2010/main" val="319945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Digestive System Medical Terms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an/o: anus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hol/e: bile, gall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holescyst/o: gallbladder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ol/o, colon/o: colon, large intestine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-emesis: vomiting 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nter/o: small intestine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sphag/o: esophagus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astr/o: stomach, belly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0207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Digestive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epat/o: liver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-lithiasis: presence of stones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-pepsia: digest, digestion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-phagia: speak or speech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roct/o: anus, rectum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ect/o: rectum, straight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igmoid/o: sigmoid colon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r/o, stomat/o:  mouth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ancreat/o: pancreas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7620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Urinary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-cele: hernia, tumor, swelling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cyst/o: urinary bladder, cyst, sac of fluid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dia- through, between, apart, complete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-ectasis: stretching dilation, enlargement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lomerul/o: glomerulus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ith/o: stone, calculus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ephphr/o: kidney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7984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Urinary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-pexy: surgical fixation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yel/o: renal pelvis, bowl of kidney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-tripsy: to crush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r/o: urine, urinary tract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ureter/o: ureter	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rethr/o: urethra 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-uria: urine, urination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rostat/o: prostate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3830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Nervous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aus/o: burn, burning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oncuss/o: shaken together, violently aggitated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ontus/o: bruise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ncephal/o: brain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-esthesia: sensation, feeling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sthet/o: feeling, nervous sensation, sense of perception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-graphy: process of producing a picture or record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lept/o: to steal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8120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Nervous System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-mania: obsessive occupation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ening/o: meninges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yel/o: spinal cord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eur/i, neur/o: nerves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-phobia: abnormal fear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sych/o: mind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-tropic: having an affinity for 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6862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Special Senses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lephar/o: eyelid	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-cusis: hearing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rid/o: iris,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colored part of the eye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erat/o: horny, hard, cornea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yring/o: tympanic membrane, ear drum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pthalm/o: eye, vision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-opia: vision condition</a:t>
            </a:r>
          </a:p>
        </p:txBody>
      </p:sp>
    </p:spTree>
    <p:extLst>
      <p:ext uri="{BB962C8B-B14F-4D97-AF65-F5344CB8AC3E}">
        <p14:creationId xmlns:p14="http://schemas.microsoft.com/office/powerpoint/2010/main" val="238197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Special Sense 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pt/o: eye, vision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t/o: ear, hearing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hak/o: lens of eye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resby/o: old age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retin/o: retina, net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cler/o: sclera, white of the eye, hard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rop/o: turn, change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ymapn/o: tympanic membrane, ear drum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88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Integumentary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i/o: life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erm/o, dermat/o: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skin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hidr/o: sweat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irsut/o: hairy, rough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erat/o: horny, hard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ip/o: fat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melan/o: black, dark</a:t>
            </a:r>
          </a:p>
          <a:p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3610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7970"/>
            <a:ext cx="7583487" cy="115741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Integumentary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yc/o: fungus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onych/o: fingernail or toenail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edicul/o: louse, lice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hytid/o: wrinkle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eb/o: sebum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rtic/o: rash, hives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er/o: dry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0589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Parts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ostomy</a:t>
            </a:r>
            <a:r>
              <a:rPr lang="en-US">
                <a:solidFill>
                  <a:srgbClr val="000000"/>
                </a:solidFill>
                <a:latin typeface="Comic Sans MS"/>
                <a:cs typeface="Comic Sans MS"/>
              </a:rPr>
              <a:t>: </a:t>
            </a:r>
            <a:r>
              <a:rPr lang="en-US" smtClean="0">
                <a:solidFill>
                  <a:srgbClr val="000000"/>
                </a:solidFill>
                <a:latin typeface="Comic Sans MS"/>
                <a:cs typeface="Comic Sans MS"/>
              </a:rPr>
              <a:t>surgically 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creating an opening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-plasty: development, growth, formation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rrhage/rrhagia: bleeding, abnormal excessive fluid discharge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-rrhaphy: surgical suturing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-rrhea: flow or discharge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-rrhexis: rupture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-sclerosis: abnormal hardening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448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09716"/>
            <a:ext cx="7583487" cy="1215672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Endocrine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cr/o: extermities (hands &amp; feet)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dren/o: adrenal glands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rin/o: secrete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-dipsia: thrist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lyc/o: glucose, sugar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onad/o: sex glands, gonad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-ism: condition, state of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3867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63112"/>
            <a:ext cx="7583487" cy="126227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Endocrine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ancreat/o: pancreas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arathyroid/o: parathyroid glands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pineal/o: pineal gland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pituitar/o: pituitary gland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poly- many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omat/o: body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hym/o: thymus gland, soul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hyr/o, thyroid/o: thyroid gland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3424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09716"/>
            <a:ext cx="7583487" cy="1215672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Reproductive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ervic/o: cervix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olp/o: vagina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-gravida: pregnant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gynec/o: woman, female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yster/o: uterus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ast/o: breast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en/o: menses, menstruation,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ulli- none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891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1367"/>
            <a:ext cx="7583487" cy="120402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Reproductive System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Terms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v/o: egg, ovum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vari/o, oophor/o: ovary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-para: to give birth 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-pexy: surgical fixation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alping/o: fallopian tube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est/i, test/o: testis, testicle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v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agin/o: vagina 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5137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Abbreviations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BP- Blood pressure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DM- diabetes mellitus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CHF- congestive heart failure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CNS- central nervous system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CC- chief complaint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DNR- do not resuscitate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DVT- deep vein thrombosis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FBS- fasting blood sugar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f/u- follow up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GTT- glucose tolerance test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4333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Abbreviations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NKDA- no known drug allergies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x- history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NPO: nothing by mouth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ROM: range of motion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x: symptoms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SOB: shortness of breath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UA: urinalysis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URI: upper respiratory infection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OD- right eye &amp; OS- left eye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OU- Both eyes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864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61679"/>
            <a:ext cx="7583487" cy="104438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Abbreviations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EKG/ECG- electrocardiogram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COPD- chronic obstructive pulmonary disease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IUD- intra uterine device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a.c.- before meals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id- twice a day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id- three times a day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id- four times a day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ig- directions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ns- quantity not sufficent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424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Abbreviations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 &amp; C- dilation &amp; curettage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PKU- phenylketonuria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KUB- kidneys, ureters, bladder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o- by  mouth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q- every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.c.- after meals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rn- as needed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EEG- electroencephalogram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 &amp; D- incision &amp; drainage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9572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Medical Abbreviations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Rx- take thou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TPR- temperature, pulse, respirations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ROS- review of systems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hs- at bedtime, hour of sleep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ROM- range of motion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od- every other day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LMP- last menstrual period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 lib- as desired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1706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Parts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-malacia: abnormal softening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-megaly: enlargement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-stenosis: abnormal narrowing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-gram: picture or record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-scopy: visual examination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-centesis: surgical removal of excess fluid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989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Words Parts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-al: pertaining to 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y/o: muscle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nat: birth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ost: after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ab- away from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dys: bad, difficult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inter: between or among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sub: under, less, or below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1168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Parts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ad: toward or in the direction of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intra: within or inside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super/supra: above or excessive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Macro- large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Micro- small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299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Roots/Combining Forms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Cyan/o: Blue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Erythr/o: Red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Leuk/o: White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Poli/o: Gray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2123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Roots in Health &amp; Disease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den/o: gland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adip/o: fat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anter/o: before, front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caud/o: lower part of body, tail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cyt/o: cell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endo: in, within, inside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exo: out of, outside, away from</a:t>
            </a:r>
          </a:p>
        </p:txBody>
      </p:sp>
    </p:spTree>
    <p:extLst>
      <p:ext uri="{BB962C8B-B14F-4D97-AF65-F5344CB8AC3E}">
        <p14:creationId xmlns:p14="http://schemas.microsoft.com/office/powerpoint/2010/main" val="345180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Word Parts in Health &amp; Disease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hist/o: tissue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-ologist: specialist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-ology: the science or study of 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path/o: disease, suffering, feeling, emotion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-plasia: development, growth, formation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poster/o: behind toward back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-stasis: control, maintenance of a constant leve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l</a:t>
            </a: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7803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236</TotalTime>
  <Words>1546</Words>
  <Application>Microsoft Macintosh PowerPoint</Application>
  <PresentationFormat>On-screen Show (4:3)</PresentationFormat>
  <Paragraphs>313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Revolution</vt:lpstr>
      <vt:lpstr>BENCHMARK I REVIEW MEDICAL TERMINOLOGY  &amp;  MEDICAL ABBREVIATIONS</vt:lpstr>
      <vt:lpstr>WORD PARTS</vt:lpstr>
      <vt:lpstr>Word Parts</vt:lpstr>
      <vt:lpstr>Word Parts</vt:lpstr>
      <vt:lpstr>Words Parts</vt:lpstr>
      <vt:lpstr>Word Parts</vt:lpstr>
      <vt:lpstr>Word Roots/Combining Forms</vt:lpstr>
      <vt:lpstr>Word Roots in Health &amp; Disease</vt:lpstr>
      <vt:lpstr>Word Parts in Health &amp; Disease</vt:lpstr>
      <vt:lpstr>Skeletal System Medical Terms</vt:lpstr>
      <vt:lpstr>Skeletal System Medical Terms</vt:lpstr>
      <vt:lpstr>Muscular System Medical Terms</vt:lpstr>
      <vt:lpstr>Muscular System Medical Terms</vt:lpstr>
      <vt:lpstr>Circulatory System  Medical Terms</vt:lpstr>
      <vt:lpstr>Circulatory System  Medical Terms</vt:lpstr>
      <vt:lpstr>Immune System Medical Terms</vt:lpstr>
      <vt:lpstr>Immune System Medical Terms</vt:lpstr>
      <vt:lpstr>Respiratory System  Medical Terms</vt:lpstr>
      <vt:lpstr>Respiratory System  Medical Terms</vt:lpstr>
      <vt:lpstr>Digestive System Medical Terms</vt:lpstr>
      <vt:lpstr>Digestive System Medical Terms</vt:lpstr>
      <vt:lpstr>Urinary System Medical Terms</vt:lpstr>
      <vt:lpstr>Urinary System Medical Terms</vt:lpstr>
      <vt:lpstr>Nervous System Medical Terms</vt:lpstr>
      <vt:lpstr>Nervous System Medical Terms</vt:lpstr>
      <vt:lpstr>Special Senses Medical Terms</vt:lpstr>
      <vt:lpstr>Special Sense Medical Terms</vt:lpstr>
      <vt:lpstr>Integumentary System  Medical Terms</vt:lpstr>
      <vt:lpstr>Integumentary System  Medical Terms</vt:lpstr>
      <vt:lpstr>Endocrine System  Medical Terms</vt:lpstr>
      <vt:lpstr>Endocrine System  Medical Terms</vt:lpstr>
      <vt:lpstr>Reproductive System  Medical Terms</vt:lpstr>
      <vt:lpstr>Reproductive System  Medical Terms</vt:lpstr>
      <vt:lpstr>Medical Abbreviations</vt:lpstr>
      <vt:lpstr>Medical Abbreviations</vt:lpstr>
      <vt:lpstr>Medical Abbreviations</vt:lpstr>
      <vt:lpstr>Medical Abbreviations</vt:lpstr>
      <vt:lpstr>Medical Abbreviations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I REVIEW MEDICAL TERMINOLOGY  &amp;  MEDICAL ABBREVIATIONS</dc:title>
  <dc:creator>1</dc:creator>
  <cp:lastModifiedBy>1</cp:lastModifiedBy>
  <cp:revision>25</cp:revision>
  <dcterms:created xsi:type="dcterms:W3CDTF">2014-05-19T19:42:02Z</dcterms:created>
  <dcterms:modified xsi:type="dcterms:W3CDTF">2014-05-21T20:23:54Z</dcterms:modified>
</cp:coreProperties>
</file>