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9" r:id="rId4"/>
    <p:sldId id="258" r:id="rId5"/>
    <p:sldId id="292" r:id="rId6"/>
    <p:sldId id="289" r:id="rId7"/>
    <p:sldId id="293" r:id="rId8"/>
    <p:sldId id="262" r:id="rId9"/>
    <p:sldId id="265" r:id="rId10"/>
    <p:sldId id="294" r:id="rId11"/>
    <p:sldId id="295" r:id="rId12"/>
    <p:sldId id="268" r:id="rId13"/>
    <p:sldId id="296" r:id="rId14"/>
    <p:sldId id="298" r:id="rId15"/>
    <p:sldId id="297" r:id="rId16"/>
    <p:sldId id="299" r:id="rId17"/>
    <p:sldId id="266" r:id="rId18"/>
    <p:sldId id="264" r:id="rId19"/>
    <p:sldId id="308" r:id="rId20"/>
    <p:sldId id="276" r:id="rId21"/>
    <p:sldId id="275" r:id="rId22"/>
    <p:sldId id="301" r:id="rId23"/>
    <p:sldId id="300" r:id="rId24"/>
    <p:sldId id="302" r:id="rId25"/>
    <p:sldId id="283" r:id="rId26"/>
    <p:sldId id="284" r:id="rId27"/>
    <p:sldId id="281" r:id="rId28"/>
    <p:sldId id="282" r:id="rId29"/>
    <p:sldId id="303" r:id="rId30"/>
    <p:sldId id="304" r:id="rId31"/>
    <p:sldId id="270" r:id="rId32"/>
    <p:sldId id="285" r:id="rId33"/>
    <p:sldId id="272" r:id="rId34"/>
    <p:sldId id="286" r:id="rId35"/>
    <p:sldId id="287" r:id="rId36"/>
    <p:sldId id="305" r:id="rId37"/>
    <p:sldId id="306" r:id="rId38"/>
    <p:sldId id="307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D2C3A1-D954-4523-A3A9-D9FC171D8968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DFFB18-3D57-4AA5-8643-997B74886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BENCHMARK REVIEW # 2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5409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7848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HIPAA</a:t>
            </a:r>
            <a:r>
              <a:rPr lang="en-US" dirty="0"/>
              <a:t>:</a:t>
            </a:r>
          </a:p>
          <a:p>
            <a:r>
              <a:rPr lang="en-US" dirty="0"/>
              <a:t>-The Health Insurance Portability and Accountability Act of </a:t>
            </a:r>
            <a:r>
              <a:rPr lang="en-US" dirty="0" smtClean="0"/>
              <a:t>1996 (</a:t>
            </a:r>
            <a:r>
              <a:rPr lang="en-US" dirty="0"/>
              <a:t>privacy</a:t>
            </a:r>
            <a:r>
              <a:rPr lang="en-US" dirty="0" smtClean="0"/>
              <a:t>) page 15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Self-Determination </a:t>
            </a:r>
            <a:r>
              <a:rPr lang="en-US" dirty="0" smtClean="0"/>
              <a:t>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of Attorney:</a:t>
            </a:r>
          </a:p>
          <a:p>
            <a:r>
              <a:rPr lang="en-US" dirty="0" smtClean="0"/>
              <a:t>Known as your agent or proxy, to make     health care decisions for you at any time</a:t>
            </a:r>
          </a:p>
          <a:p>
            <a:r>
              <a:rPr lang="en-US" dirty="0" smtClean="0"/>
              <a:t> A </a:t>
            </a:r>
            <a:r>
              <a:rPr lang="en-US" dirty="0"/>
              <a:t>L</a:t>
            </a:r>
            <a:r>
              <a:rPr lang="en-US" dirty="0" smtClean="0"/>
              <a:t>iving will:</a:t>
            </a:r>
            <a:endParaRPr lang="en-US" dirty="0"/>
          </a:p>
          <a:p>
            <a:r>
              <a:rPr lang="en-US" dirty="0" smtClean="0"/>
              <a:t>Written </a:t>
            </a:r>
            <a:r>
              <a:rPr lang="en-US" dirty="0"/>
              <a:t>in advance, it states the patients wishes regarding end-of-life care</a:t>
            </a:r>
          </a:p>
          <a:p>
            <a:r>
              <a:rPr lang="en-US" dirty="0"/>
              <a:t>The Uniform Anatomical Gift Act </a:t>
            </a:r>
            <a:r>
              <a:rPr lang="en-US" dirty="0" smtClean="0"/>
              <a:t>1978:</a:t>
            </a:r>
          </a:p>
          <a:p>
            <a:r>
              <a:rPr lang="en-US" dirty="0" smtClean="0"/>
              <a:t>Organ </a:t>
            </a:r>
            <a:r>
              <a:rPr lang="en-US" dirty="0"/>
              <a:t>and tissue </a:t>
            </a:r>
            <a:r>
              <a:rPr lang="en-US" dirty="0" smtClean="0"/>
              <a:t>donation</a:t>
            </a:r>
            <a:endParaRPr lang="en-US" dirty="0"/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Classifications of </a:t>
            </a:r>
            <a:r>
              <a:rPr lang="en-US" sz="3200" dirty="0" smtClean="0"/>
              <a:t>Law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 -</a:t>
            </a:r>
            <a:r>
              <a:rPr lang="en-US" b="1" dirty="0" smtClean="0"/>
              <a:t>Criminal law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      deals with offenses against all citizens(theft, robbery)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b="1" dirty="0" smtClean="0"/>
              <a:t>Civil law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    Disputes between individuals or organization(medical malpractice, divorce, child custody)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b="1" dirty="0" smtClean="0"/>
              <a:t>Tort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is defined as any  number of actions done by one person, or a group of persons that causes injury to another (intentional acts or  accidents)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b="1" dirty="0" smtClean="0"/>
              <a:t>Negligence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is an act or failure to act as a reasonably prudent physician under the same or similar circumstances that directly causes injury to a patient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b="1" dirty="0" smtClean="0"/>
              <a:t>Liability:</a:t>
            </a:r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dirty="0" smtClean="0"/>
              <a:t>written statements; anything to which a person is liable or responsible for(ex: A nursing home has a duty to exercise reasonable care to prevent injury to its patients)falls or </a:t>
            </a:r>
            <a:r>
              <a:rPr lang="en-US" dirty="0" err="1" smtClean="0"/>
              <a:t>decubitus</a:t>
            </a:r>
            <a:r>
              <a:rPr lang="en-US" dirty="0" smtClean="0"/>
              <a:t> ulcers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Classifications of </a:t>
            </a:r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 -</a:t>
            </a:r>
            <a:r>
              <a:rPr lang="en-US" b="1" dirty="0"/>
              <a:t>Slander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        refers to oral remarks;  the saying of false and malicious words about another, resulting in injury to his or her reputation.</a:t>
            </a:r>
          </a:p>
          <a:p>
            <a:pPr>
              <a:buNone/>
            </a:pPr>
            <a:r>
              <a:rPr lang="en-US" dirty="0"/>
              <a:t>     - </a:t>
            </a:r>
            <a:r>
              <a:rPr lang="en-US" b="1" dirty="0"/>
              <a:t>Assault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       a deliberate attempt or threat to touch without consent</a:t>
            </a:r>
          </a:p>
          <a:p>
            <a:pPr>
              <a:buNone/>
            </a:pPr>
            <a:r>
              <a:rPr lang="en-US" dirty="0"/>
              <a:t>     - </a:t>
            </a:r>
            <a:r>
              <a:rPr lang="en-US" b="1" dirty="0"/>
              <a:t>Battery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       unauthorized </a:t>
            </a:r>
            <a:r>
              <a:rPr lang="en-US" dirty="0" smtClean="0"/>
              <a:t>touching</a:t>
            </a:r>
          </a:p>
          <a:p>
            <a:pPr>
              <a:buFontTx/>
              <a:buChar char="-"/>
            </a:pPr>
            <a:r>
              <a:rPr lang="en-US" b="1" dirty="0" smtClean="0"/>
              <a:t>False imprisonment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-</a:t>
            </a:r>
            <a:r>
              <a:rPr lang="en-US" dirty="0"/>
              <a:t>restraint of a person in a bounded area without </a:t>
            </a:r>
            <a:r>
              <a:rPr lang="en-US" dirty="0" smtClean="0"/>
              <a:t>justification</a:t>
            </a:r>
          </a:p>
          <a:p>
            <a:pPr>
              <a:buFontTx/>
              <a:buChar char="-"/>
            </a:pPr>
            <a:r>
              <a:rPr lang="en-US" b="1" dirty="0" smtClean="0"/>
              <a:t>- Defamation:</a:t>
            </a:r>
          </a:p>
          <a:p>
            <a:pPr>
              <a:buFontTx/>
              <a:buChar char="-"/>
            </a:pPr>
            <a:r>
              <a:rPr lang="en-US" dirty="0" smtClean="0"/>
              <a:t>- false statements</a:t>
            </a:r>
          </a:p>
          <a:p>
            <a:pPr>
              <a:buFontTx/>
              <a:buChar char="-"/>
            </a:pPr>
            <a:r>
              <a:rPr lang="en-US" b="1" dirty="0" smtClean="0"/>
              <a:t>Invasion of Privacy:</a:t>
            </a:r>
            <a:r>
              <a:rPr lang="en-US" dirty="0"/>
              <a:t>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intrusion into the personal life of another, without just </a:t>
            </a:r>
            <a:r>
              <a:rPr lang="en-US" dirty="0" smtClean="0"/>
              <a:t>cause</a:t>
            </a:r>
            <a:endParaRPr lang="en-US" b="1" dirty="0" smtClean="0"/>
          </a:p>
          <a:p>
            <a:pPr>
              <a:buFontTx/>
              <a:buChar char="-"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Patient-Physician contracts:</a:t>
            </a:r>
          </a:p>
          <a:p>
            <a:r>
              <a:rPr lang="en-US" dirty="0" smtClean="0"/>
              <a:t>They have three parts:</a:t>
            </a:r>
          </a:p>
          <a:p>
            <a:r>
              <a:rPr lang="en-US" dirty="0" smtClean="0"/>
              <a:t>1:  The offer</a:t>
            </a:r>
          </a:p>
          <a:p>
            <a:r>
              <a:rPr lang="en-US" dirty="0" smtClean="0"/>
              <a:t>2:  The acceptance</a:t>
            </a:r>
          </a:p>
          <a:p>
            <a:r>
              <a:rPr lang="en-US" dirty="0" smtClean="0"/>
              <a:t>3:  The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4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Malpractice and </a:t>
            </a:r>
            <a:r>
              <a:rPr lang="en-US" dirty="0" smtClean="0"/>
              <a:t>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negligence:</a:t>
            </a:r>
          </a:p>
          <a:p>
            <a:r>
              <a:rPr lang="en-US" dirty="0" smtClean="0"/>
              <a:t>Primary cause of malpractice, lacking in due care or concern</a:t>
            </a:r>
          </a:p>
          <a:p>
            <a:r>
              <a:rPr lang="en-US" dirty="0" smtClean="0"/>
              <a:t>Define malpractice: </a:t>
            </a:r>
          </a:p>
          <a:p>
            <a:r>
              <a:rPr lang="en-US" dirty="0" smtClean="0"/>
              <a:t>Is a professional’s negligence</a:t>
            </a:r>
          </a:p>
          <a:p>
            <a:pPr marL="6400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Malpractice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Informed Consent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Implied consent: verbal and expressed: In writing</a:t>
            </a:r>
          </a:p>
          <a:p>
            <a:r>
              <a:rPr lang="en-US" b="1" dirty="0" smtClean="0"/>
              <a:t>Patient rights: </a:t>
            </a:r>
          </a:p>
          <a:p>
            <a:r>
              <a:rPr lang="en-US" dirty="0" smtClean="0"/>
              <a:t>Patient have the right to receive care equal to the standards of care in the community as a whole</a:t>
            </a:r>
          </a:p>
          <a:p>
            <a:r>
              <a:rPr lang="en-US" b="1" dirty="0" smtClean="0"/>
              <a:t>Good Samaritan Law:</a:t>
            </a:r>
          </a:p>
          <a:p>
            <a:r>
              <a:rPr lang="en-US" dirty="0" smtClean="0"/>
              <a:t>1959 to protect the physician who gives emergency care from liability for any civil damages </a:t>
            </a:r>
          </a:p>
          <a:p>
            <a:r>
              <a:rPr lang="en-US" b="1" dirty="0" smtClean="0"/>
              <a:t>Statute of Limitations:</a:t>
            </a:r>
          </a:p>
          <a:p>
            <a:r>
              <a:rPr lang="en-US" dirty="0" smtClean="0"/>
              <a:t>Law that designates a specific limit of time during which a claim may be filed in malpractice suits or in the collection of bills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1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Medical Ethics and </a:t>
            </a:r>
            <a:r>
              <a:rPr lang="en-US" dirty="0" smtClean="0"/>
              <a:t>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Differentiate between ethics and etiquette:</a:t>
            </a:r>
          </a:p>
          <a:p>
            <a:r>
              <a:rPr lang="en-US" dirty="0" smtClean="0"/>
              <a:t>Ethics: standards of conduct and moral judgment(right and wrong)</a:t>
            </a:r>
          </a:p>
          <a:p>
            <a:r>
              <a:rPr lang="en-US" dirty="0" smtClean="0"/>
              <a:t>Etiquette: Conventional rules for correct behavior(making someone feel comfortable) 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Offering a person food</a:t>
            </a:r>
            <a:br>
              <a:rPr lang="en-US" dirty="0" smtClean="0"/>
            </a:br>
            <a:r>
              <a:rPr lang="en-US" dirty="0" smtClean="0"/>
              <a:t>Saying thank you</a:t>
            </a:r>
            <a:br>
              <a:rPr lang="en-US" dirty="0" smtClean="0"/>
            </a:br>
            <a:r>
              <a:rPr lang="en-US" dirty="0" smtClean="0"/>
              <a:t>Moving out of the way for a person</a:t>
            </a:r>
            <a:br>
              <a:rPr lang="en-US" dirty="0" smtClean="0"/>
            </a:br>
            <a:r>
              <a:rPr lang="en-US" dirty="0" smtClean="0"/>
              <a:t>Opening a door for a person</a:t>
            </a:r>
            <a:br>
              <a:rPr lang="en-US" dirty="0" smtClean="0"/>
            </a:br>
            <a:r>
              <a:rPr lang="en-US" dirty="0" smtClean="0"/>
              <a:t>Saying hello</a:t>
            </a:r>
            <a:br>
              <a:rPr lang="en-US" dirty="0" smtClean="0"/>
            </a:br>
            <a:r>
              <a:rPr lang="en-US" dirty="0" smtClean="0"/>
              <a:t>Smiling at someone</a:t>
            </a:r>
            <a:br>
              <a:rPr lang="en-US" dirty="0" smtClean="0"/>
            </a:br>
            <a:r>
              <a:rPr lang="en-US" dirty="0" smtClean="0"/>
              <a:t>Asking about someone's 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</a:t>
            </a:r>
            <a:r>
              <a:rPr lang="en-US" dirty="0" smtClean="0"/>
              <a:t>Medical </a:t>
            </a:r>
            <a:r>
              <a:rPr lang="en-US" dirty="0"/>
              <a:t>Ethics and Related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medical ethics and related issues:</a:t>
            </a:r>
          </a:p>
          <a:p>
            <a:r>
              <a:rPr lang="en-US" dirty="0" smtClean="0"/>
              <a:t>A system of moral principles that apply values and judgments to the practice of medicine</a:t>
            </a:r>
          </a:p>
          <a:p>
            <a:r>
              <a:rPr lang="en-US" dirty="0" smtClean="0"/>
              <a:t>Sometimes it is difficult to distinguish between legal and ethical issues</a:t>
            </a:r>
          </a:p>
          <a:p>
            <a:r>
              <a:rPr lang="en-US" dirty="0" smtClean="0"/>
              <a:t>Ex: artificial insemination, surrogate, abortion, AIDS(refusing insurance coverage)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Elements Important </a:t>
            </a:r>
            <a:br>
              <a:rPr lang="en-US" dirty="0"/>
            </a:br>
            <a:r>
              <a:rPr lang="en-US" dirty="0"/>
              <a:t>In the Medical </a:t>
            </a:r>
            <a:r>
              <a:rPr lang="en-US" dirty="0" smtClean="0"/>
              <a:t>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environment for patient comfort:</a:t>
            </a:r>
          </a:p>
          <a:p>
            <a:r>
              <a:rPr lang="en-US" dirty="0" smtClean="0"/>
              <a:t>Use soft colors and subdued light </a:t>
            </a:r>
          </a:p>
          <a:p>
            <a:r>
              <a:rPr lang="en-US" dirty="0" smtClean="0"/>
              <a:t>Soft music, plants, and attractive painting</a:t>
            </a:r>
          </a:p>
          <a:p>
            <a:r>
              <a:rPr lang="en-US" dirty="0" smtClean="0"/>
              <a:t>The room temperature should ensure the patient's comfort</a:t>
            </a:r>
          </a:p>
          <a:p>
            <a:r>
              <a:rPr lang="en-US" dirty="0" smtClean="0"/>
              <a:t>The room should pleasant and well maintained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3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for an </a:t>
            </a:r>
            <a:r>
              <a:rPr lang="en-US" dirty="0" smtClean="0"/>
              <a:t>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Certificate within 1 year</a:t>
            </a:r>
          </a:p>
          <a:p>
            <a:r>
              <a:rPr lang="en-US" dirty="0" smtClean="0"/>
              <a:t>What is AAMA: </a:t>
            </a:r>
          </a:p>
          <a:p>
            <a:r>
              <a:rPr lang="en-US" dirty="0" smtClean="0"/>
              <a:t>American Association of Medical Assistants- to raise the standards of the medical assistant to a professional standard(page 44)</a:t>
            </a:r>
          </a:p>
          <a:p>
            <a:r>
              <a:rPr lang="en-US" dirty="0" smtClean="0"/>
              <a:t>Becoming  a certified medical assistant(CMA): you can be certified after taking an accredited MA program, this is from the AAMA(page 47)</a:t>
            </a:r>
          </a:p>
          <a:p>
            <a:r>
              <a:rPr lang="en-US" dirty="0" smtClean="0"/>
              <a:t>Becoming a resisted medical assistant(RMA): this exam is designed to evaluate the competence of the entry-level MA, this is from the AMT(American Medical Technologists)Page 48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600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Describe The Professional Way </a:t>
            </a:r>
            <a:r>
              <a:rPr lang="en-US" sz="3200" dirty="0"/>
              <a:t>O</a:t>
            </a:r>
            <a:r>
              <a:rPr lang="en-US" sz="3200" dirty="0" smtClean="0"/>
              <a:t>f Greeting And Responding To </a:t>
            </a:r>
            <a:r>
              <a:rPr lang="en-US" sz="3200" dirty="0" smtClean="0"/>
              <a:t>Patients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 patients: </a:t>
            </a:r>
          </a:p>
          <a:p>
            <a:r>
              <a:rPr lang="en-US" dirty="0" smtClean="0"/>
              <a:t>Schedule at the end of the day or after lunch</a:t>
            </a:r>
          </a:p>
          <a:p>
            <a:r>
              <a:rPr lang="en-US" dirty="0" smtClean="0"/>
              <a:t>Angry patients:</a:t>
            </a:r>
          </a:p>
          <a:p>
            <a:r>
              <a:rPr lang="en-US" dirty="0" smtClean="0"/>
              <a:t>Listen, keep door open, but in a back area, notified supervisor</a:t>
            </a:r>
          </a:p>
          <a:p>
            <a:r>
              <a:rPr lang="en-US" dirty="0" smtClean="0"/>
              <a:t>Missed appointments: </a:t>
            </a:r>
          </a:p>
          <a:p>
            <a:r>
              <a:rPr lang="en-US" dirty="0" smtClean="0"/>
              <a:t>Document in the patient’s chart. The physician will advise you about further actions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Duties Of Opening and Closing The </a:t>
            </a:r>
            <a:r>
              <a:rPr lang="en-US" dirty="0" smtClean="0"/>
              <a:t>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the office:</a:t>
            </a:r>
          </a:p>
          <a:p>
            <a:r>
              <a:rPr lang="en-US" dirty="0" smtClean="0"/>
              <a:t>Unlock doors, observe the office, perform a safety check, pull charts, inspect exam rooms, check the temperature, cleanliness</a:t>
            </a:r>
          </a:p>
          <a:p>
            <a:r>
              <a:rPr lang="en-US" dirty="0" smtClean="0"/>
              <a:t>Closing the office:</a:t>
            </a:r>
          </a:p>
          <a:p>
            <a:r>
              <a:rPr lang="en-US" dirty="0" smtClean="0"/>
              <a:t>Restock and clean, check for completed charts, dictate notes, turn off lights ect, set alarm, lock doors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Office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Define triage:</a:t>
            </a:r>
          </a:p>
          <a:p>
            <a:r>
              <a:rPr lang="en-US" dirty="0" smtClean="0"/>
              <a:t>A system od sorting and identifying the severity</a:t>
            </a:r>
          </a:p>
          <a:p>
            <a:r>
              <a:rPr lang="en-US" dirty="0" smtClean="0"/>
              <a:t>Why is it important to document a phone call conversation?</a:t>
            </a:r>
          </a:p>
          <a:p>
            <a:r>
              <a:rPr lang="en-US" dirty="0" smtClean="0"/>
              <a:t>Liability/ follow HIPAA regulations</a:t>
            </a:r>
          </a:p>
          <a:p>
            <a:r>
              <a:rPr lang="en-US" dirty="0" smtClean="0"/>
              <a:t>How would you answer a telephone call?</a:t>
            </a:r>
          </a:p>
          <a:p>
            <a:r>
              <a:rPr lang="en-US" dirty="0" smtClean="0"/>
              <a:t>Professional attitude is critical to the success of the business. Be courteous, articulate, and an active listener</a:t>
            </a:r>
          </a:p>
          <a:p>
            <a:r>
              <a:rPr lang="en-US" dirty="0"/>
              <a:t>Referrals:</a:t>
            </a:r>
          </a:p>
          <a:p>
            <a:r>
              <a:rPr lang="en-US" dirty="0"/>
              <a:t>Give the patient two choices, have a list of </a:t>
            </a:r>
            <a:r>
              <a:rPr lang="en-US" dirty="0" smtClean="0"/>
              <a:t>specialties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Scheduling </a:t>
            </a:r>
            <a:r>
              <a:rPr lang="en-US" dirty="0" smtClean="0"/>
              <a:t>Techniques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Matrix</a:t>
            </a:r>
            <a:r>
              <a:rPr lang="en-US" dirty="0"/>
              <a:t>:</a:t>
            </a:r>
          </a:p>
          <a:p>
            <a:r>
              <a:rPr lang="en-US" dirty="0"/>
              <a:t>A format for scheduling a patient, blocking times with an x (3 Dr. schedules at once) </a:t>
            </a:r>
            <a:endParaRPr lang="en-US" dirty="0" smtClean="0"/>
          </a:p>
          <a:p>
            <a:r>
              <a:rPr lang="en-US" dirty="0" smtClean="0"/>
              <a:t>Double booking:</a:t>
            </a:r>
          </a:p>
          <a:p>
            <a:r>
              <a:rPr lang="en-US" dirty="0" smtClean="0"/>
              <a:t>The same appointment time is given to two or more patients</a:t>
            </a:r>
          </a:p>
          <a:p>
            <a:r>
              <a:rPr lang="en-US" dirty="0" smtClean="0"/>
              <a:t>Group/Cluster booking: </a:t>
            </a:r>
          </a:p>
          <a:p>
            <a:r>
              <a:rPr lang="en-US" dirty="0" smtClean="0"/>
              <a:t>Patients with similar complaints or diagnoses are scheduled every 10 min throughout a particular segment of the day</a:t>
            </a:r>
          </a:p>
          <a:p>
            <a:r>
              <a:rPr lang="en-US" dirty="0" smtClean="0"/>
              <a:t>Open office hours:</a:t>
            </a:r>
          </a:p>
          <a:p>
            <a:r>
              <a:rPr lang="en-US" dirty="0" smtClean="0"/>
              <a:t>No scheduled appointments, Patients sign in upon arrival and seen b the physician in that order</a:t>
            </a:r>
          </a:p>
          <a:p>
            <a:r>
              <a:rPr lang="en-US" dirty="0" smtClean="0"/>
              <a:t>Always document a no show or cancelation in the patients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and Non-verbal </a:t>
            </a:r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nonverbal communication:</a:t>
            </a:r>
          </a:p>
          <a:p>
            <a:r>
              <a:rPr lang="en-US" dirty="0"/>
              <a:t>Perception, body language, facial expressions, </a:t>
            </a:r>
            <a:r>
              <a:rPr lang="en-US" dirty="0" smtClean="0"/>
              <a:t>gestures</a:t>
            </a:r>
          </a:p>
          <a:p>
            <a:r>
              <a:rPr lang="en-US" dirty="0" smtClean="0"/>
              <a:t>Active Listening </a:t>
            </a:r>
            <a:r>
              <a:rPr lang="en-US" dirty="0"/>
              <a:t>skills:</a:t>
            </a:r>
          </a:p>
          <a:p>
            <a:r>
              <a:rPr lang="en-US" dirty="0"/>
              <a:t>The participation in a conversation with another by means of repeating words and phrases or giving approving or disapproving  </a:t>
            </a:r>
            <a:r>
              <a:rPr lang="en-US" dirty="0" smtClean="0"/>
              <a:t>nods</a:t>
            </a:r>
          </a:p>
          <a:p>
            <a:r>
              <a:rPr lang="en-US" dirty="0" smtClean="0"/>
              <a:t>Open ended questions: 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question format that limits respondents with a list of answer choices from which they must choose to answer the </a:t>
            </a:r>
            <a:r>
              <a:rPr lang="en-US" dirty="0" smtClean="0"/>
              <a:t>question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Defense mechanisms: </a:t>
            </a:r>
          </a:p>
          <a:p>
            <a:r>
              <a:rPr lang="en-US" dirty="0" smtClean="0"/>
              <a:t>Repression- is the forcing of unacceptable, or painful ideas, feelings, and impulses into the unconscious mind without being aware of it</a:t>
            </a:r>
          </a:p>
          <a:p>
            <a:r>
              <a:rPr lang="en-US" dirty="0" smtClean="0"/>
              <a:t>Suppression- a condition in which the person becomes purposely involved in a project, hobby, or work so that a painful situation can be avoided</a:t>
            </a:r>
          </a:p>
          <a:p>
            <a:r>
              <a:rPr lang="en-US" dirty="0" smtClean="0"/>
              <a:t>Displacement- is the transfer of emotions about one person or situation to another </a:t>
            </a:r>
          </a:p>
          <a:p>
            <a:r>
              <a:rPr lang="en-US" dirty="0" smtClean="0"/>
              <a:t>Projection -you might unconsciously blame another person for your own inadequacies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Defense </a:t>
            </a:r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Rationalization-you justify behavior with socially acceptable reasons and tend to ignore the real reasons underlying the behavior</a:t>
            </a:r>
          </a:p>
          <a:p>
            <a:r>
              <a:rPr lang="en-US" dirty="0" smtClean="0"/>
              <a:t>Denial- is the refusal to admit or acknowledge something so that you do not have to deal with a problem or situation</a:t>
            </a:r>
          </a:p>
          <a:p>
            <a:r>
              <a:rPr lang="en-US" dirty="0" smtClean="0"/>
              <a:t>Procrastination- is defined as “always putting off until tomorrow what you could do today(few  more on page 74)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 Sympathy And </a:t>
            </a:r>
            <a:r>
              <a:rPr lang="en-US" dirty="0" smtClean="0"/>
              <a:t>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Sympathy: </a:t>
            </a:r>
          </a:p>
          <a:p>
            <a:r>
              <a:rPr lang="en-US" dirty="0" smtClean="0"/>
              <a:t>Feelings of pity and sorrow for someone else's misfortune</a:t>
            </a:r>
          </a:p>
          <a:p>
            <a:r>
              <a:rPr lang="en-US" dirty="0" smtClean="0"/>
              <a:t>Empathy:</a:t>
            </a:r>
          </a:p>
          <a:p>
            <a:r>
              <a:rPr lang="en-US" dirty="0" smtClean="0"/>
              <a:t>The ability to put yourself in another persons place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Of </a:t>
            </a:r>
            <a:r>
              <a:rPr lang="en-US" dirty="0"/>
              <a:t>T</a:t>
            </a:r>
            <a:r>
              <a:rPr lang="en-US" dirty="0" smtClean="0"/>
              <a:t>he Grieving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the 5 steps of the grieving process:</a:t>
            </a:r>
          </a:p>
          <a:p>
            <a:r>
              <a:rPr lang="en-US" dirty="0" smtClean="0"/>
              <a:t>Denial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Bargaining</a:t>
            </a:r>
            <a:endParaRPr lang="en-US" dirty="0"/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Acceptance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The </a:t>
            </a:r>
            <a:r>
              <a:rPr lang="en-US" sz="3600" dirty="0"/>
              <a:t>C</a:t>
            </a:r>
            <a:r>
              <a:rPr lang="en-US" sz="3600" dirty="0" smtClean="0"/>
              <a:t>ontents </a:t>
            </a:r>
            <a:r>
              <a:rPr lang="en-US" sz="3600" dirty="0"/>
              <a:t>O</a:t>
            </a:r>
            <a:r>
              <a:rPr lang="en-US" sz="3600" dirty="0" smtClean="0"/>
              <a:t>f </a:t>
            </a:r>
            <a:r>
              <a:rPr lang="en-US" sz="3600" dirty="0"/>
              <a:t>A</a:t>
            </a:r>
            <a:r>
              <a:rPr lang="en-US" sz="3600" dirty="0" smtClean="0"/>
              <a:t> Medical </a:t>
            </a:r>
            <a:r>
              <a:rPr lang="en-US" sz="3600" dirty="0" smtClean="0"/>
              <a:t>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Patient’s past records</a:t>
            </a:r>
          </a:p>
          <a:p>
            <a:r>
              <a:rPr lang="en-US" dirty="0" smtClean="0"/>
              <a:t>History and physical: from the hospital</a:t>
            </a:r>
          </a:p>
          <a:p>
            <a:r>
              <a:rPr lang="en-US" dirty="0" smtClean="0"/>
              <a:t>Insurance card</a:t>
            </a:r>
          </a:p>
          <a:p>
            <a:r>
              <a:rPr lang="en-US" dirty="0" smtClean="0"/>
              <a:t>Office notes</a:t>
            </a:r>
          </a:p>
          <a:p>
            <a:r>
              <a:rPr lang="en-US" dirty="0" smtClean="0"/>
              <a:t>Progress notes</a:t>
            </a:r>
          </a:p>
          <a:p>
            <a:r>
              <a:rPr lang="en-US" dirty="0" smtClean="0"/>
              <a:t>Nursing notes</a:t>
            </a:r>
          </a:p>
          <a:p>
            <a:r>
              <a:rPr lang="en-US" dirty="0" smtClean="0"/>
              <a:t>Medication list</a:t>
            </a:r>
          </a:p>
          <a:p>
            <a:r>
              <a:rPr lang="en-US" dirty="0" smtClean="0"/>
              <a:t>Physicians orders</a:t>
            </a:r>
          </a:p>
          <a:p>
            <a:r>
              <a:rPr lang="en-US" dirty="0" smtClean="0"/>
              <a:t>X-ray reports</a:t>
            </a:r>
          </a:p>
          <a:p>
            <a:r>
              <a:rPr lang="en-US" dirty="0" smtClean="0"/>
              <a:t>Laboratory reports</a:t>
            </a:r>
          </a:p>
          <a:p>
            <a:r>
              <a:rPr lang="en-US" dirty="0" smtClean="0"/>
              <a:t>Operative reports</a:t>
            </a:r>
          </a:p>
          <a:p>
            <a:r>
              <a:rPr lang="en-US" dirty="0" smtClean="0"/>
              <a:t>Consultation reports</a:t>
            </a:r>
          </a:p>
          <a:p>
            <a:r>
              <a:rPr lang="en-US" dirty="0" smtClean="0"/>
              <a:t>EKG’s</a:t>
            </a:r>
          </a:p>
          <a:p>
            <a:r>
              <a:rPr lang="en-US" dirty="0" smtClean="0"/>
              <a:t>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and </a:t>
            </a:r>
            <a:r>
              <a:rPr lang="en-US" dirty="0"/>
              <a:t>C</a:t>
            </a:r>
            <a:r>
              <a:rPr lang="en-US" dirty="0" smtClean="0"/>
              <a:t>linical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Administrative and clinical skills(page 32)</a:t>
            </a:r>
          </a:p>
          <a:p>
            <a:r>
              <a:rPr lang="en-US" dirty="0" smtClean="0"/>
              <a:t>Differentiate between administrative skills and clinical skills?</a:t>
            </a:r>
          </a:p>
          <a:p>
            <a:pPr>
              <a:buNone/>
            </a:pPr>
            <a:r>
              <a:rPr lang="en-US" sz="3200" b="1" u="sng" dirty="0" smtClean="0"/>
              <a:t>Administrative</a:t>
            </a:r>
            <a:r>
              <a:rPr lang="en-US" sz="3200" dirty="0" smtClean="0"/>
              <a:t>:  </a:t>
            </a:r>
          </a:p>
          <a:p>
            <a:pPr>
              <a:buNone/>
            </a:pPr>
            <a:r>
              <a:rPr lang="en-US" sz="3200" dirty="0" smtClean="0"/>
              <a:t>    - schedule appointments</a:t>
            </a:r>
          </a:p>
          <a:p>
            <a:pPr>
              <a:buNone/>
            </a:pPr>
            <a:r>
              <a:rPr lang="en-US" sz="3200" dirty="0" smtClean="0"/>
              <a:t>    - handle phone calls</a:t>
            </a:r>
          </a:p>
          <a:p>
            <a:pPr>
              <a:buNone/>
            </a:pPr>
            <a:r>
              <a:rPr lang="en-US" sz="3200" dirty="0" smtClean="0"/>
              <a:t>    - complete insurance forms</a:t>
            </a:r>
          </a:p>
          <a:p>
            <a:pPr>
              <a:buNone/>
            </a:pPr>
            <a:r>
              <a:rPr lang="en-US" sz="3200" dirty="0" smtClean="0"/>
              <a:t>    - obtain patient data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u="sng" dirty="0" smtClean="0"/>
              <a:t>Clinical</a:t>
            </a:r>
            <a:r>
              <a:rPr lang="en-US" sz="3200" dirty="0" smtClean="0"/>
              <a:t>: </a:t>
            </a:r>
          </a:p>
          <a:p>
            <a:pPr>
              <a:buNone/>
            </a:pPr>
            <a:r>
              <a:rPr lang="en-US" sz="3200" dirty="0" smtClean="0"/>
              <a:t>     - take medical histories</a:t>
            </a:r>
          </a:p>
          <a:p>
            <a:pPr>
              <a:buNone/>
            </a:pPr>
            <a:r>
              <a:rPr lang="en-US" sz="3200" dirty="0" smtClean="0"/>
              <a:t>     - take vital signs</a:t>
            </a:r>
          </a:p>
          <a:p>
            <a:pPr>
              <a:buNone/>
            </a:pPr>
            <a:r>
              <a:rPr lang="en-US" sz="3200" dirty="0" smtClean="0"/>
              <a:t>     - assist with medical procedures</a:t>
            </a:r>
          </a:p>
          <a:p>
            <a:pPr>
              <a:buNone/>
            </a:pPr>
            <a:r>
              <a:rPr lang="en-US" sz="3200" dirty="0" smtClean="0"/>
              <a:t>     - prepare patients for exams</a:t>
            </a:r>
          </a:p>
          <a:p>
            <a:pPr>
              <a:buNone/>
            </a:pPr>
            <a:r>
              <a:rPr lang="en-US" sz="3200" dirty="0" smtClean="0"/>
              <a:t>     - prepare medications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SOAP Notes And </a:t>
            </a:r>
            <a:r>
              <a:rPr lang="en-US" dirty="0" smtClean="0"/>
              <a:t>POMR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Define SOAP Notes:</a:t>
            </a:r>
          </a:p>
          <a:p>
            <a:r>
              <a:rPr lang="en-US" dirty="0" smtClean="0"/>
              <a:t>Subjective</a:t>
            </a:r>
          </a:p>
          <a:p>
            <a:r>
              <a:rPr lang="en-US" dirty="0" smtClean="0"/>
              <a:t>Objective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Define POMR:</a:t>
            </a:r>
          </a:p>
          <a:p>
            <a:r>
              <a:rPr lang="en-US" dirty="0" smtClean="0"/>
              <a:t>The problem-oriented medical records</a:t>
            </a:r>
          </a:p>
          <a:p>
            <a:r>
              <a:rPr lang="en-US" dirty="0" smtClean="0"/>
              <a:t>Subjective is:</a:t>
            </a:r>
          </a:p>
          <a:p>
            <a:r>
              <a:rPr lang="en-US" dirty="0" smtClean="0"/>
              <a:t>What a patient is thinking or saying/impressions</a:t>
            </a:r>
          </a:p>
          <a:p>
            <a:r>
              <a:rPr lang="en-US" dirty="0" smtClean="0"/>
              <a:t>Objective is: </a:t>
            </a:r>
          </a:p>
          <a:p>
            <a:r>
              <a:rPr lang="en-US" dirty="0" smtClean="0"/>
              <a:t>What you can see/clinical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Initiate A New Patient Medical </a:t>
            </a:r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Generate a new patient record:</a:t>
            </a:r>
          </a:p>
          <a:p>
            <a:r>
              <a:rPr lang="en-US" dirty="0" smtClean="0"/>
              <a:t>Charge slips:</a:t>
            </a:r>
          </a:p>
          <a:p>
            <a:r>
              <a:rPr lang="en-US" dirty="0" smtClean="0"/>
              <a:t>-This has a list of procedures and codes for billing</a:t>
            </a:r>
          </a:p>
          <a:p>
            <a:r>
              <a:rPr lang="en-US" dirty="0" smtClean="0"/>
              <a:t>-New patient form</a:t>
            </a:r>
          </a:p>
          <a:p>
            <a:r>
              <a:rPr lang="en-US" dirty="0" smtClean="0"/>
              <a:t>-Copy of patient's insurance card</a:t>
            </a:r>
          </a:p>
          <a:p>
            <a:r>
              <a:rPr lang="en-US" dirty="0" smtClean="0"/>
              <a:t>-Sign HIPPA Consent:</a:t>
            </a:r>
          </a:p>
          <a:p>
            <a:r>
              <a:rPr lang="en-US" dirty="0" smtClean="0"/>
              <a:t>The Health Insurance Portability and Accountability Act of 1996(privacy)</a:t>
            </a:r>
          </a:p>
          <a:p>
            <a:r>
              <a:rPr lang="en-US" dirty="0" smtClean="0"/>
              <a:t>The medical record has an important purpose why:</a:t>
            </a:r>
          </a:p>
          <a:p>
            <a:r>
              <a:rPr lang="en-US" dirty="0" smtClean="0"/>
              <a:t>-It serves as a basis for planning care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Records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Alphabetical filing:</a:t>
            </a:r>
          </a:p>
          <a:p>
            <a:r>
              <a:rPr lang="en-US" dirty="0" smtClean="0"/>
              <a:t>Last name, first name(page 206)</a:t>
            </a:r>
          </a:p>
          <a:p>
            <a:r>
              <a:rPr lang="en-US" dirty="0" smtClean="0"/>
              <a:t>Numerical filing:</a:t>
            </a:r>
          </a:p>
          <a:p>
            <a:r>
              <a:rPr lang="en-US" dirty="0" smtClean="0"/>
              <a:t>Numbers are read from the right to the left</a:t>
            </a:r>
          </a:p>
          <a:p>
            <a:r>
              <a:rPr lang="en-US" dirty="0" smtClean="0"/>
              <a:t>Medical dictation: </a:t>
            </a:r>
          </a:p>
          <a:p>
            <a:r>
              <a:rPr lang="en-US" dirty="0" smtClean="0"/>
              <a:t>physician use a desktop machine and use this to dictated medical notes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Prepare a billing statement:</a:t>
            </a:r>
          </a:p>
          <a:p>
            <a:r>
              <a:rPr lang="en-US" b="1" dirty="0" smtClean="0"/>
              <a:t>Daily journal</a:t>
            </a:r>
            <a:r>
              <a:rPr lang="en-US" dirty="0" smtClean="0"/>
              <a:t>: Patient charges and receipts are recorded here each day</a:t>
            </a:r>
          </a:p>
          <a:p>
            <a:r>
              <a:rPr lang="en-US" b="1" dirty="0" smtClean="0"/>
              <a:t>Account</a:t>
            </a:r>
            <a:r>
              <a:rPr lang="en-US" dirty="0" smtClean="0"/>
              <a:t>: Will show charges, payments, and balance due for a patient</a:t>
            </a:r>
          </a:p>
          <a:p>
            <a:r>
              <a:rPr lang="en-US" b="1" dirty="0" smtClean="0"/>
              <a:t>Account receivable</a:t>
            </a:r>
            <a:r>
              <a:rPr lang="en-US" dirty="0" smtClean="0"/>
              <a:t>: All outstanding accounts</a:t>
            </a:r>
          </a:p>
          <a:p>
            <a:r>
              <a:rPr lang="en-US" b="1" dirty="0" smtClean="0"/>
              <a:t>Posting</a:t>
            </a:r>
            <a:r>
              <a:rPr lang="en-US" dirty="0" smtClean="0"/>
              <a:t>: Transfer from one record to another</a:t>
            </a:r>
          </a:p>
          <a:p>
            <a:r>
              <a:rPr lang="en-US" b="1" dirty="0" smtClean="0"/>
              <a:t>Debit</a:t>
            </a:r>
            <a:r>
              <a:rPr lang="en-US" dirty="0" smtClean="0"/>
              <a:t>: A charge, added to an existing balance</a:t>
            </a:r>
          </a:p>
          <a:p>
            <a:r>
              <a:rPr lang="en-US" b="1" dirty="0" smtClean="0"/>
              <a:t>Credit</a:t>
            </a:r>
            <a:r>
              <a:rPr lang="en-US" dirty="0" smtClean="0"/>
              <a:t>: A payment, subtracted from existing balance</a:t>
            </a:r>
          </a:p>
          <a:p>
            <a:r>
              <a:rPr lang="en-US" b="1" dirty="0" smtClean="0"/>
              <a:t>Balance</a:t>
            </a:r>
            <a:r>
              <a:rPr lang="en-US" dirty="0" smtClean="0"/>
              <a:t>: Difference between debit and credit</a:t>
            </a:r>
          </a:p>
          <a:p>
            <a:r>
              <a:rPr lang="en-US" b="1" dirty="0" smtClean="0"/>
              <a:t>Adjustment</a:t>
            </a:r>
            <a:r>
              <a:rPr lang="en-US" dirty="0" smtClean="0"/>
              <a:t>: Professional courtesy discount(write-offs)</a:t>
            </a:r>
          </a:p>
          <a:p>
            <a:r>
              <a:rPr lang="en-US" b="1" dirty="0" smtClean="0"/>
              <a:t>Debit balance</a:t>
            </a:r>
            <a:r>
              <a:rPr lang="en-US" dirty="0" smtClean="0"/>
              <a:t>: Amount paid is less than the total due</a:t>
            </a:r>
          </a:p>
          <a:p>
            <a:r>
              <a:rPr lang="en-US" b="1" dirty="0" smtClean="0"/>
              <a:t>Credit balance</a:t>
            </a:r>
            <a:r>
              <a:rPr lang="en-US" dirty="0" smtClean="0"/>
              <a:t>: Amount paid is greater than was due, or account is being paid in advance of service</a:t>
            </a:r>
          </a:p>
          <a:p>
            <a:r>
              <a:rPr lang="en-US" b="1" dirty="0" smtClean="0"/>
              <a:t>Ledger</a:t>
            </a:r>
            <a:r>
              <a:rPr lang="en-US" dirty="0" smtClean="0"/>
              <a:t>: is a record of all charges or services render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ffice </a:t>
            </a:r>
            <a:r>
              <a:rPr lang="en-US" dirty="0" smtClean="0"/>
              <a:t>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Deposit slip</a:t>
            </a:r>
          </a:p>
          <a:p>
            <a:r>
              <a:rPr lang="en-US" dirty="0" smtClean="0"/>
              <a:t>Separate currency, checks(enter check #), coins</a:t>
            </a:r>
          </a:p>
          <a:p>
            <a:r>
              <a:rPr lang="en-US" dirty="0" smtClean="0"/>
              <a:t>Put bills in the same denomination, face same direction, highest to lowest, total amount at the bottom of bank </a:t>
            </a:r>
          </a:p>
          <a:p>
            <a:r>
              <a:rPr lang="en-US" dirty="0" smtClean="0"/>
              <a:t>Prepare a bank statement:</a:t>
            </a:r>
          </a:p>
          <a:p>
            <a:r>
              <a:rPr lang="en-US" dirty="0" smtClean="0"/>
              <a:t>Done with all transactions(checks) balance your account </a:t>
            </a:r>
          </a:p>
          <a:p>
            <a:r>
              <a:rPr lang="en-US" dirty="0" smtClean="0"/>
              <a:t>Day sheets: </a:t>
            </a:r>
          </a:p>
          <a:p>
            <a:r>
              <a:rPr lang="en-US" dirty="0" smtClean="0"/>
              <a:t>a record of keeping  track of treatments of patients and of monies received and spent</a:t>
            </a:r>
          </a:p>
          <a:p>
            <a:r>
              <a:rPr lang="en-US" dirty="0" smtClean="0"/>
              <a:t>Know the feature of a check page 281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Accounts receivable:</a:t>
            </a:r>
          </a:p>
          <a:p>
            <a:r>
              <a:rPr lang="en-US" dirty="0" smtClean="0"/>
              <a:t>All outstanding accounts(amounts due)</a:t>
            </a:r>
          </a:p>
          <a:p>
            <a:r>
              <a:rPr lang="en-US" dirty="0" smtClean="0"/>
              <a:t>Write a check:</a:t>
            </a:r>
          </a:p>
          <a:p>
            <a:r>
              <a:rPr lang="en-US" dirty="0" smtClean="0"/>
              <a:t>Date, the payee(check is written to), the amount, the payer signature</a:t>
            </a:r>
          </a:p>
          <a:p>
            <a:r>
              <a:rPr lang="en-US" dirty="0" smtClean="0"/>
              <a:t>Petty cash: </a:t>
            </a:r>
          </a:p>
          <a:p>
            <a:r>
              <a:rPr lang="en-US" dirty="0" smtClean="0"/>
              <a:t>Money kept in a separate place for small items for a the office, a check is written to replace monies spent in petty cash</a:t>
            </a:r>
          </a:p>
          <a:p>
            <a:r>
              <a:rPr lang="en-US" dirty="0" smtClean="0"/>
              <a:t>Payee:</a:t>
            </a:r>
          </a:p>
          <a:p>
            <a:r>
              <a:rPr lang="en-US" dirty="0" smtClean="0"/>
              <a:t>The person to whom the check is written</a:t>
            </a:r>
          </a:p>
          <a:p>
            <a:r>
              <a:rPr lang="en-US" dirty="0" smtClean="0"/>
              <a:t>Payer:</a:t>
            </a:r>
          </a:p>
          <a:p>
            <a:r>
              <a:rPr lang="en-US" dirty="0" smtClean="0"/>
              <a:t>The person who signs the check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Insurance, Coding, and Billing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Birthday rule: </a:t>
            </a:r>
          </a:p>
          <a:p>
            <a:r>
              <a:rPr lang="en-US" dirty="0" smtClean="0"/>
              <a:t>The plan of the parent whose birthday occurs first in the calendar year is primary </a:t>
            </a:r>
          </a:p>
          <a:p>
            <a:r>
              <a:rPr lang="en-US" dirty="0" smtClean="0"/>
              <a:t>Preauthorization: </a:t>
            </a:r>
          </a:p>
          <a:p>
            <a:r>
              <a:rPr lang="en-US" dirty="0" smtClean="0"/>
              <a:t>Relates not only to whether the services are covered, but also whether the proposed treatment is medically necessary</a:t>
            </a:r>
            <a:endParaRPr lang="en-US" dirty="0"/>
          </a:p>
          <a:p>
            <a:r>
              <a:rPr lang="en-US" dirty="0" smtClean="0"/>
              <a:t>Premium: </a:t>
            </a:r>
          </a:p>
          <a:p>
            <a:r>
              <a:rPr lang="en-US" dirty="0" smtClean="0"/>
              <a:t>The amount paid or payable</a:t>
            </a:r>
          </a:p>
          <a:p>
            <a:r>
              <a:rPr lang="en-US" dirty="0" smtClean="0"/>
              <a:t>Copayment or coinsurance: </a:t>
            </a:r>
            <a:endParaRPr lang="en-US" dirty="0"/>
          </a:p>
          <a:p>
            <a:r>
              <a:rPr lang="en-US" dirty="0" smtClean="0"/>
              <a:t>A specific amount that the insured must pay toward the charge for services</a:t>
            </a:r>
          </a:p>
          <a:p>
            <a:r>
              <a:rPr lang="en-US" dirty="0" smtClean="0"/>
              <a:t>Deductible:</a:t>
            </a:r>
          </a:p>
          <a:p>
            <a:r>
              <a:rPr lang="en-US" dirty="0" smtClean="0"/>
              <a:t>A predetermined amount that the insured must pay each year before the insurance will pay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5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Insurance, Coding, and Billing </a:t>
            </a: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Explanation of Benefits(EOB):</a:t>
            </a:r>
          </a:p>
          <a:p>
            <a:r>
              <a:rPr lang="en-US" dirty="0" smtClean="0"/>
              <a:t>A printed description of the benefits provided by the insurer</a:t>
            </a:r>
          </a:p>
          <a:p>
            <a:r>
              <a:rPr lang="en-US" dirty="0" smtClean="0"/>
              <a:t>Fee schedule:</a:t>
            </a:r>
          </a:p>
          <a:p>
            <a:r>
              <a:rPr lang="en-US" dirty="0" smtClean="0"/>
              <a:t>A list of approved professional services for which the insurance company will pay with the maximum fee paid for each service</a:t>
            </a:r>
          </a:p>
          <a:p>
            <a:r>
              <a:rPr lang="en-US" dirty="0" smtClean="0"/>
              <a:t>Gatekeeper: </a:t>
            </a:r>
          </a:p>
          <a:p>
            <a:r>
              <a:rPr lang="en-US" dirty="0" smtClean="0"/>
              <a:t>A term given to a primary care physician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</a:t>
            </a:r>
            <a:r>
              <a:rPr lang="en-US" dirty="0" smtClean="0"/>
              <a:t>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Health Maintenance Organizations(HMO):</a:t>
            </a:r>
          </a:p>
          <a:p>
            <a:r>
              <a:rPr lang="en-US" dirty="0" smtClean="0"/>
              <a:t>A prepaid group practice, promoting good health, thus containing the cost of health care  </a:t>
            </a:r>
          </a:p>
          <a:p>
            <a:r>
              <a:rPr lang="en-US" dirty="0" smtClean="0"/>
              <a:t>Preferred provider organization(PPO)</a:t>
            </a:r>
          </a:p>
          <a:p>
            <a:r>
              <a:rPr lang="en-US" dirty="0" smtClean="0"/>
              <a:t>This plan offers different insurance coverage depending on weather the patient receives services(need referral)</a:t>
            </a:r>
          </a:p>
          <a:p>
            <a:r>
              <a:rPr lang="en-US" dirty="0" smtClean="0"/>
              <a:t>Medicare:</a:t>
            </a:r>
          </a:p>
          <a:p>
            <a:r>
              <a:rPr lang="en-US" dirty="0" smtClean="0"/>
              <a:t>Federal health program for paying certain medical expenses of the aged</a:t>
            </a:r>
          </a:p>
          <a:p>
            <a:r>
              <a:rPr lang="en-US" dirty="0" smtClean="0"/>
              <a:t>Medicaid:</a:t>
            </a:r>
          </a:p>
          <a:p>
            <a:r>
              <a:rPr lang="en-US" dirty="0" smtClean="0"/>
              <a:t>Funding program for low income patients</a:t>
            </a:r>
          </a:p>
          <a:p>
            <a:r>
              <a:rPr lang="en-US" dirty="0" smtClean="0"/>
              <a:t>Tricare:</a:t>
            </a:r>
          </a:p>
          <a:p>
            <a:r>
              <a:rPr lang="en-US" dirty="0" smtClean="0"/>
              <a:t>Insurance for the active service(military) personnel and families</a:t>
            </a:r>
          </a:p>
          <a:p>
            <a:r>
              <a:rPr lang="en-US" dirty="0" smtClean="0"/>
              <a:t>Workers compensation:</a:t>
            </a:r>
          </a:p>
          <a:p>
            <a:r>
              <a:rPr lang="en-US" dirty="0" smtClean="0"/>
              <a:t>Insurance for those injured on the job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9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Insurance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Insurance claims:</a:t>
            </a:r>
          </a:p>
          <a:p>
            <a:r>
              <a:rPr lang="en-US" dirty="0" smtClean="0"/>
              <a:t>The preparation of claims for the purpose of receiving payment for medical services </a:t>
            </a:r>
          </a:p>
          <a:p>
            <a:r>
              <a:rPr lang="en-US" dirty="0" smtClean="0"/>
              <a:t>ICD-9 codes:</a:t>
            </a:r>
          </a:p>
          <a:p>
            <a:r>
              <a:rPr lang="en-US" dirty="0" smtClean="0"/>
              <a:t>International Classification of Diseases 9</a:t>
            </a:r>
            <a:r>
              <a:rPr lang="en-US" baseline="30000" dirty="0" smtClean="0"/>
              <a:t>th</a:t>
            </a:r>
            <a:r>
              <a:rPr lang="en-US" dirty="0" smtClean="0"/>
              <a:t> revision</a:t>
            </a:r>
          </a:p>
          <a:p>
            <a:r>
              <a:rPr lang="en-US" dirty="0" smtClean="0"/>
              <a:t>E codes: </a:t>
            </a:r>
          </a:p>
          <a:p>
            <a:r>
              <a:rPr lang="en-US" dirty="0" smtClean="0"/>
              <a:t>External causes of injury and poisoning</a:t>
            </a:r>
          </a:p>
          <a:p>
            <a:r>
              <a:rPr lang="en-US" dirty="0" smtClean="0"/>
              <a:t>V codes: </a:t>
            </a:r>
          </a:p>
          <a:p>
            <a:r>
              <a:rPr lang="en-US" dirty="0" smtClean="0"/>
              <a:t>Factors influencing health status and contact with health service</a:t>
            </a:r>
          </a:p>
          <a:p>
            <a:r>
              <a:rPr lang="en-US" dirty="0" smtClean="0"/>
              <a:t>CPT codes</a:t>
            </a:r>
          </a:p>
          <a:p>
            <a:r>
              <a:rPr lang="en-US" dirty="0" smtClean="0"/>
              <a:t>Current Procedural Terminology </a:t>
            </a:r>
          </a:p>
          <a:p>
            <a:r>
              <a:rPr lang="en-US" dirty="0" smtClean="0"/>
              <a:t>HCFA or CM 1500 form</a:t>
            </a:r>
          </a:p>
          <a:p>
            <a:r>
              <a:rPr lang="en-US" dirty="0" smtClean="0"/>
              <a:t>The official standard form used by physicians and other providers when submitting bills/claims for reimbursement to Medicare, Medicaid, or private insurance for health services</a:t>
            </a:r>
          </a:p>
          <a:p>
            <a:r>
              <a:rPr lang="en-US" dirty="0" smtClean="0"/>
              <a:t>Terms associated with insurance:</a:t>
            </a:r>
          </a:p>
          <a:p>
            <a:pPr marL="6400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r>
              <a:rPr lang="en-US" sz="3200" dirty="0"/>
              <a:t>Characteristics </a:t>
            </a:r>
            <a:r>
              <a:rPr lang="en-US" sz="3200" dirty="0" smtClean="0"/>
              <a:t>Needed For </a:t>
            </a:r>
            <a:r>
              <a:rPr lang="en-US" sz="3200" dirty="0"/>
              <a:t>a </a:t>
            </a:r>
            <a:r>
              <a:rPr lang="en-US" sz="3200" dirty="0" smtClean="0"/>
              <a:t>Quality </a:t>
            </a:r>
            <a:r>
              <a:rPr lang="en-US" sz="3200" dirty="0" smtClean="0"/>
              <a:t>MA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Accurate(detailed)</a:t>
            </a:r>
          </a:p>
          <a:p>
            <a:r>
              <a:rPr lang="en-US" dirty="0" smtClean="0"/>
              <a:t>Adaptable(the ability to adjust)</a:t>
            </a:r>
          </a:p>
          <a:p>
            <a:r>
              <a:rPr lang="en-US" dirty="0" smtClean="0"/>
              <a:t>Conservative(be cautious, handle with care)</a:t>
            </a:r>
          </a:p>
          <a:p>
            <a:r>
              <a:rPr lang="en-US" dirty="0" smtClean="0"/>
              <a:t>Courteous(kind)</a:t>
            </a:r>
          </a:p>
          <a:p>
            <a:r>
              <a:rPr lang="en-US" dirty="0" smtClean="0"/>
              <a:t>Dependable(responsible)</a:t>
            </a:r>
          </a:p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Empathetic</a:t>
            </a:r>
          </a:p>
          <a:p>
            <a:r>
              <a:rPr lang="en-US" dirty="0" smtClean="0"/>
              <a:t>Enthusiastic</a:t>
            </a:r>
          </a:p>
          <a:p>
            <a:r>
              <a:rPr lang="en-US" dirty="0" smtClean="0"/>
              <a:t>Honest</a:t>
            </a:r>
          </a:p>
          <a:p>
            <a:r>
              <a:rPr lang="en-US" dirty="0" smtClean="0"/>
              <a:t>Initiative</a:t>
            </a:r>
          </a:p>
          <a:p>
            <a:r>
              <a:rPr lang="en-US" dirty="0" smtClean="0"/>
              <a:t>Patient</a:t>
            </a:r>
          </a:p>
          <a:p>
            <a:r>
              <a:rPr lang="en-US" dirty="0" smtClean="0"/>
              <a:t>Perseverance(persistent)</a:t>
            </a:r>
          </a:p>
          <a:p>
            <a:r>
              <a:rPr lang="en-US" dirty="0" smtClean="0"/>
              <a:t>Punctual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Self-control</a:t>
            </a:r>
          </a:p>
          <a:p>
            <a:r>
              <a:rPr lang="en-US" dirty="0" smtClean="0"/>
              <a:t>Tact(saying the right thing at the right time)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professionalism?</a:t>
            </a:r>
          </a:p>
          <a:p>
            <a:r>
              <a:rPr lang="en-US" dirty="0" smtClean="0"/>
              <a:t>As “a state of mind”</a:t>
            </a:r>
          </a:p>
          <a:p>
            <a:r>
              <a:rPr lang="en-US" dirty="0" smtClean="0"/>
              <a:t>Professionalism includes:</a:t>
            </a:r>
          </a:p>
          <a:p>
            <a:r>
              <a:rPr lang="en-US" dirty="0" smtClean="0"/>
              <a:t>Good health</a:t>
            </a:r>
          </a:p>
          <a:p>
            <a:r>
              <a:rPr lang="en-US" dirty="0" smtClean="0"/>
              <a:t>Personal appearance</a:t>
            </a:r>
          </a:p>
          <a:p>
            <a:r>
              <a:rPr lang="en-US" dirty="0" smtClean="0"/>
              <a:t>Good self-esteem</a:t>
            </a:r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Enjoyment of life</a:t>
            </a:r>
          </a:p>
          <a:p>
            <a:r>
              <a:rPr lang="en-US" dirty="0" smtClean="0"/>
              <a:t>Respectful of others    page 45-46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Employment-Seeking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Resume’:</a:t>
            </a:r>
          </a:p>
          <a:p>
            <a:r>
              <a:rPr lang="en-US" dirty="0" smtClean="0"/>
              <a:t>An outlined summary of your abilities and experiences  page 1057</a:t>
            </a:r>
          </a:p>
          <a:p>
            <a:r>
              <a:rPr lang="en-US" dirty="0" smtClean="0"/>
              <a:t>Cover letter:</a:t>
            </a:r>
          </a:p>
          <a:p>
            <a:r>
              <a:rPr lang="en-US" dirty="0" smtClean="0"/>
              <a:t>Why you should be hired for the desired position  page 1060</a:t>
            </a:r>
          </a:p>
          <a:p>
            <a:r>
              <a:rPr lang="en-US" dirty="0" smtClean="0"/>
              <a:t>Follow up letter: </a:t>
            </a:r>
          </a:p>
          <a:p>
            <a:r>
              <a:rPr lang="en-US" dirty="0" smtClean="0"/>
              <a:t>Shows appreciation for the employer's interest in you and  your interest in the position and in the organization   page 1075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Opportunities for </a:t>
            </a:r>
            <a:r>
              <a:rPr lang="en-US" dirty="0" smtClean="0"/>
              <a:t>MA’s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Inpatient setting:</a:t>
            </a:r>
          </a:p>
          <a:p>
            <a:r>
              <a:rPr lang="en-US" dirty="0" smtClean="0"/>
              <a:t>Hospital’s</a:t>
            </a:r>
          </a:p>
          <a:p>
            <a:r>
              <a:rPr lang="en-US" dirty="0" smtClean="0"/>
              <a:t>Ambulatory setting:</a:t>
            </a:r>
          </a:p>
          <a:p>
            <a:r>
              <a:rPr lang="en-US" dirty="0" smtClean="0"/>
              <a:t>Out patient services</a:t>
            </a:r>
          </a:p>
          <a:p>
            <a:r>
              <a:rPr lang="en-US" dirty="0" smtClean="0"/>
              <a:t>Healthcare departments and specialties</a:t>
            </a:r>
          </a:p>
          <a:p>
            <a:r>
              <a:rPr lang="en-US" dirty="0" smtClean="0"/>
              <a:t>Dr. offices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Medical Practice </a:t>
            </a:r>
            <a:r>
              <a:rPr lang="en-US" sz="2800" dirty="0" smtClean="0"/>
              <a:t>Specialties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Identify theses Medical Practice Specialties:</a:t>
            </a:r>
          </a:p>
          <a:p>
            <a:r>
              <a:rPr lang="en-US" dirty="0" smtClean="0"/>
              <a:t>Allergy</a:t>
            </a:r>
          </a:p>
          <a:p>
            <a:r>
              <a:rPr lang="en-US" dirty="0" smtClean="0"/>
              <a:t>Treating allergic reactions</a:t>
            </a:r>
          </a:p>
          <a:p>
            <a:r>
              <a:rPr lang="en-US" dirty="0" smtClean="0"/>
              <a:t>Cardiology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Dermatology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Gastroenterology</a:t>
            </a:r>
          </a:p>
          <a:p>
            <a:r>
              <a:rPr lang="en-US" dirty="0" smtClean="0"/>
              <a:t>Stomach</a:t>
            </a:r>
          </a:p>
          <a:p>
            <a:r>
              <a:rPr lang="en-US" dirty="0" smtClean="0"/>
              <a:t>Gynecology</a:t>
            </a:r>
          </a:p>
          <a:p>
            <a:r>
              <a:rPr lang="en-US" dirty="0" smtClean="0"/>
              <a:t>Female reproductive system</a:t>
            </a:r>
          </a:p>
          <a:p>
            <a:r>
              <a:rPr lang="en-US" dirty="0" smtClean="0"/>
              <a:t>Nephrology</a:t>
            </a:r>
          </a:p>
          <a:p>
            <a:r>
              <a:rPr lang="en-US" dirty="0" smtClean="0"/>
              <a:t>Kidneys</a:t>
            </a:r>
          </a:p>
          <a:p>
            <a:r>
              <a:rPr lang="en-US" dirty="0" smtClean="0"/>
              <a:t>Neurology</a:t>
            </a:r>
          </a:p>
          <a:p>
            <a:r>
              <a:rPr lang="en-US" dirty="0"/>
              <a:t>B</a:t>
            </a:r>
            <a:r>
              <a:rPr lang="en-US" dirty="0" smtClean="0"/>
              <a:t>rain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Urology</a:t>
            </a:r>
          </a:p>
          <a:p>
            <a:r>
              <a:rPr lang="en-US" dirty="0" smtClean="0"/>
              <a:t>Urinary system</a:t>
            </a:r>
          </a:p>
          <a:p>
            <a:r>
              <a:rPr lang="en-US" dirty="0" smtClean="0"/>
              <a:t>Page 22-23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37506"/>
          </a:xfrm>
        </p:spPr>
        <p:txBody>
          <a:bodyPr>
            <a:normAutofit/>
          </a:bodyPr>
          <a:lstStyle/>
          <a:p>
            <a:r>
              <a:rPr lang="en-US" dirty="0" smtClean="0"/>
              <a:t>Apply Risk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risk management processes:</a:t>
            </a:r>
          </a:p>
          <a:p>
            <a:r>
              <a:rPr lang="en-US" dirty="0" smtClean="0"/>
              <a:t>Missed appointments, fired patients, medication management, scope of practice,  documentation, dealing with a disruptive patient, non compliant patient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25994</TotalTime>
  <Words>2181</Words>
  <Application>Microsoft Office PowerPoint</Application>
  <PresentationFormat>On-screen Show (4:3)</PresentationFormat>
  <Paragraphs>367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Century Gothic</vt:lpstr>
      <vt:lpstr>Verdana</vt:lpstr>
      <vt:lpstr>Wingdings 2</vt:lpstr>
      <vt:lpstr>Verve</vt:lpstr>
      <vt:lpstr>BENCHMARK REVIEW # 2</vt:lpstr>
      <vt:lpstr>Training for an MA</vt:lpstr>
      <vt:lpstr>Administrative and Clinical Skills</vt:lpstr>
      <vt:lpstr>Characteristics Needed For a Quality MA </vt:lpstr>
      <vt:lpstr>Professionalism</vt:lpstr>
      <vt:lpstr>Employment-Seeking Skills</vt:lpstr>
      <vt:lpstr>Job Opportunities for MA’s</vt:lpstr>
      <vt:lpstr>Medical Practice Specialties</vt:lpstr>
      <vt:lpstr>Apply Risk Management</vt:lpstr>
      <vt:lpstr>HIPAA</vt:lpstr>
      <vt:lpstr>Patient Self-Determination Acts</vt:lpstr>
      <vt:lpstr>Classifications of Law</vt:lpstr>
      <vt:lpstr>Classifications of Laws</vt:lpstr>
      <vt:lpstr>Contracts</vt:lpstr>
      <vt:lpstr>Malpractice and Litigation</vt:lpstr>
      <vt:lpstr>Identify Malpractice Terms</vt:lpstr>
      <vt:lpstr>Evaluate Medical Ethics and Related</vt:lpstr>
      <vt:lpstr>Evaluate Medical Ethics and Related Issues</vt:lpstr>
      <vt:lpstr>Identify The Elements Important  In the Medical Office</vt:lpstr>
      <vt:lpstr>Describe The Professional Way Of Greeting And Responding To Patients</vt:lpstr>
      <vt:lpstr>Identify The Duties Of Opening and Closing The Office</vt:lpstr>
      <vt:lpstr>Medical Office Communication</vt:lpstr>
      <vt:lpstr>Describe Scheduling Techniques  </vt:lpstr>
      <vt:lpstr>Verbal and Non-verbal Communication </vt:lpstr>
      <vt:lpstr>Defense Mechanisms</vt:lpstr>
      <vt:lpstr>Defense Mechanisms</vt:lpstr>
      <vt:lpstr>Contrast Sympathy And Empathy</vt:lpstr>
      <vt:lpstr>Steps Of The Grieving Process</vt:lpstr>
      <vt:lpstr>Identify The Contents Of A Medical Record</vt:lpstr>
      <vt:lpstr>SOAP Notes And POMR</vt:lpstr>
      <vt:lpstr>How To Initiate A New Patient Medical Record</vt:lpstr>
      <vt:lpstr>Medical Records Management</vt:lpstr>
      <vt:lpstr>Bookkeeping</vt:lpstr>
      <vt:lpstr>Office Finances</vt:lpstr>
      <vt:lpstr> Checks</vt:lpstr>
      <vt:lpstr>Insurance, Coding, and Billing Procedure</vt:lpstr>
      <vt:lpstr>Insurance, Coding, and Billing Procedures</vt:lpstr>
      <vt:lpstr>Insurance Carriers</vt:lpstr>
      <vt:lpstr>Insurance And Coding</vt:lpstr>
    </vt:vector>
  </TitlesOfParts>
  <Company>Salt Lake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REVIEW # 2 MEDCIAL OFFICE MANAGEMENT</dc:title>
  <dc:creator>ahastin2</dc:creator>
  <cp:lastModifiedBy>Receptionist</cp:lastModifiedBy>
  <cp:revision>741</cp:revision>
  <cp:lastPrinted>2014-05-20T21:58:09Z</cp:lastPrinted>
  <dcterms:created xsi:type="dcterms:W3CDTF">2013-05-01T22:43:03Z</dcterms:created>
  <dcterms:modified xsi:type="dcterms:W3CDTF">2015-05-14T20:56:46Z</dcterms:modified>
</cp:coreProperties>
</file>