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90" r:id="rId11"/>
    <p:sldId id="291" r:id="rId12"/>
    <p:sldId id="292" r:id="rId13"/>
    <p:sldId id="275" r:id="rId14"/>
    <p:sldId id="279" r:id="rId15"/>
    <p:sldId id="280" r:id="rId16"/>
    <p:sldId id="281" r:id="rId17"/>
    <p:sldId id="293" r:id="rId18"/>
    <p:sldId id="284" r:id="rId19"/>
    <p:sldId id="285" r:id="rId20"/>
    <p:sldId id="286" r:id="rId21"/>
    <p:sldId id="294" r:id="rId22"/>
    <p:sldId id="287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6C0B-A15C-4ABF-B3E8-29268A49C43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629E-B3F7-4447-B20F-1435675C2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47850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447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Medical Office Management</a:t>
            </a:r>
            <a:endParaRPr lang="en-US" sz="4400" dirty="0"/>
          </a:p>
        </p:txBody>
      </p:sp>
      <p:pic>
        <p:nvPicPr>
          <p:cNvPr id="29698" name="Picture 2" descr="http://media.ecacolleges.com/dbmedia/Header_Img/virginia-college-medical-office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"/>
            <a:ext cx="3429000" cy="1752600"/>
          </a:xfrm>
          <a:prstGeom prst="rect">
            <a:avLst/>
          </a:prstGeom>
          <a:noFill/>
        </p:spPr>
      </p:pic>
      <p:pic>
        <p:nvPicPr>
          <p:cNvPr id="29700" name="Picture 4" descr="http://wsorthodocs.com/images/StaffBann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6067425" cy="2647951"/>
          </a:xfrm>
          <a:prstGeom prst="rect">
            <a:avLst/>
          </a:prstGeom>
          <a:noFill/>
        </p:spPr>
      </p:pic>
      <p:pic>
        <p:nvPicPr>
          <p:cNvPr id="29702" name="Picture 6" descr="http://www.allalliedhealthschools.com/asd-images/ahs/medical-office-manager-ch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8575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Terms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medical assistant who works in the front office must have a good working knowledge of banking and basic accounting procedures</a:t>
            </a:r>
          </a:p>
          <a:p>
            <a:r>
              <a:rPr lang="en-US" dirty="0" smtClean="0"/>
              <a:t>Banking Terms:</a:t>
            </a:r>
          </a:p>
          <a:p>
            <a:r>
              <a:rPr lang="en-US" b="1" dirty="0" smtClean="0"/>
              <a:t>Agent</a:t>
            </a:r>
            <a:r>
              <a:rPr lang="en-US" dirty="0" smtClean="0"/>
              <a:t>: a person authorized to act for another person</a:t>
            </a:r>
          </a:p>
          <a:p>
            <a:r>
              <a:rPr lang="en-US" b="1" dirty="0" smtClean="0"/>
              <a:t>ATM</a:t>
            </a:r>
            <a:r>
              <a:rPr lang="en-US" dirty="0" smtClean="0"/>
              <a:t>: an automatic teller machine</a:t>
            </a:r>
          </a:p>
          <a:p>
            <a:r>
              <a:rPr lang="en-US" b="1" dirty="0" smtClean="0"/>
              <a:t>Bank statement</a:t>
            </a:r>
            <a:r>
              <a:rPr lang="en-US" dirty="0" smtClean="0"/>
              <a:t>: a record of a checking account sent to the customer</a:t>
            </a:r>
          </a:p>
          <a:p>
            <a:r>
              <a:rPr lang="en-US" b="1" dirty="0" smtClean="0"/>
              <a:t>Cashiers check</a:t>
            </a:r>
            <a:r>
              <a:rPr lang="en-US" dirty="0" smtClean="0"/>
              <a:t>: the purchaser pays the bank the full amount of the check</a:t>
            </a:r>
          </a:p>
          <a:p>
            <a:r>
              <a:rPr lang="en-US" b="1" dirty="0" smtClean="0"/>
              <a:t>Certified check</a:t>
            </a:r>
            <a:r>
              <a:rPr lang="en-US" dirty="0" smtClean="0"/>
              <a:t>:  is a form of check for which the bank verifies that sufficient funds exist in the account to cover the check, and so certifies, at the time the check is written.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Debit card</a:t>
            </a:r>
            <a:r>
              <a:rPr lang="en-US" dirty="0" smtClean="0"/>
              <a:t>: is a plastic card that provides the cardholder electronic access to his or her bank account(s) at a financial institution</a:t>
            </a:r>
          </a:p>
          <a:p>
            <a:r>
              <a:rPr lang="en-US" b="1" dirty="0" smtClean="0"/>
              <a:t>Deposit</a:t>
            </a:r>
            <a:r>
              <a:rPr lang="en-US" dirty="0" smtClean="0"/>
              <a:t>: an amount of money placed in a bank account</a:t>
            </a:r>
          </a:p>
          <a:p>
            <a:r>
              <a:rPr lang="en-US" b="1" dirty="0" smtClean="0"/>
              <a:t>Deposit slip</a:t>
            </a:r>
            <a:r>
              <a:rPr lang="en-US" dirty="0" smtClean="0"/>
              <a:t>: an itemized list of cash and checks deposited in a checking account</a:t>
            </a:r>
          </a:p>
          <a:p>
            <a:r>
              <a:rPr lang="en-US" b="1" dirty="0" smtClean="0"/>
              <a:t>Direct deposit</a:t>
            </a:r>
            <a:r>
              <a:rPr lang="en-US" dirty="0" smtClean="0"/>
              <a:t>: when an amount is sent electronically by the payer directly into a saving or checking account</a:t>
            </a:r>
          </a:p>
          <a:p>
            <a:r>
              <a:rPr lang="en-US" b="1" dirty="0" smtClean="0"/>
              <a:t>Electronic check</a:t>
            </a:r>
            <a:r>
              <a:rPr lang="en-US" dirty="0" smtClean="0"/>
              <a:t>: a check paid directly from a checking account via the internet</a:t>
            </a:r>
          </a:p>
          <a:p>
            <a:r>
              <a:rPr lang="en-US" b="1" dirty="0" smtClean="0"/>
              <a:t>Endorsement</a:t>
            </a:r>
            <a:r>
              <a:rPr lang="en-US" dirty="0" smtClean="0"/>
              <a:t>: the payee’s signature on the back of a check</a:t>
            </a:r>
          </a:p>
          <a:p>
            <a:r>
              <a:rPr lang="en-US" b="1" dirty="0" smtClean="0"/>
              <a:t>Insufficient funds</a:t>
            </a:r>
            <a:r>
              <a:rPr lang="en-US" dirty="0" smtClean="0"/>
              <a:t>: a bank term used to indicate that the writer of the check did not have enough money in the account to cover the written check</a:t>
            </a:r>
          </a:p>
          <a:p>
            <a:r>
              <a:rPr lang="en-US" b="1" dirty="0" smtClean="0"/>
              <a:t>Money order</a:t>
            </a:r>
            <a:r>
              <a:rPr lang="en-US" dirty="0" smtClean="0"/>
              <a:t>:  is purchased for the amount desired, in this way it is similar to a certified check, used mostly by an individual who does not have a checking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Online banking</a:t>
            </a:r>
            <a:r>
              <a:rPr lang="en-US" dirty="0" smtClean="0"/>
              <a:t>: banking on the bank’s internet web site is called online banking</a:t>
            </a:r>
          </a:p>
          <a:p>
            <a:r>
              <a:rPr lang="en-US" b="1" dirty="0" smtClean="0"/>
              <a:t>Overdraft checking accounts</a:t>
            </a:r>
            <a:r>
              <a:rPr lang="en-US" dirty="0" smtClean="0"/>
              <a:t>: accounts that allow checks to be written for a larger amount than is currently in the account</a:t>
            </a:r>
          </a:p>
          <a:p>
            <a:r>
              <a:rPr lang="en-US" b="1" dirty="0" smtClean="0"/>
              <a:t>Payee</a:t>
            </a:r>
            <a:r>
              <a:rPr lang="en-US" dirty="0" smtClean="0"/>
              <a:t>: the person to whom the check is written</a:t>
            </a:r>
          </a:p>
          <a:p>
            <a:r>
              <a:rPr lang="en-US" b="1" dirty="0" smtClean="0"/>
              <a:t>Payer</a:t>
            </a:r>
            <a:r>
              <a:rPr lang="en-US" dirty="0" smtClean="0"/>
              <a:t>: the person who signs the check</a:t>
            </a:r>
          </a:p>
          <a:p>
            <a:r>
              <a:rPr lang="en-US" b="1" dirty="0" smtClean="0"/>
              <a:t>Postdated check</a:t>
            </a:r>
            <a:r>
              <a:rPr lang="en-US" dirty="0" smtClean="0"/>
              <a:t>: a check made out with a future date</a:t>
            </a:r>
          </a:p>
          <a:p>
            <a:r>
              <a:rPr lang="en-US" b="1" dirty="0" smtClean="0"/>
              <a:t>Stop payment</a:t>
            </a:r>
            <a:r>
              <a:rPr lang="en-US" dirty="0" smtClean="0"/>
              <a:t>: a method by which the maker of a check may stop payment, the bank charges a sizable amount for this service</a:t>
            </a:r>
          </a:p>
          <a:p>
            <a:r>
              <a:rPr lang="en-US" b="1" dirty="0" smtClean="0"/>
              <a:t>Traveler’s check</a:t>
            </a:r>
            <a:r>
              <a:rPr lang="en-US" dirty="0" smtClean="0"/>
              <a:t>: a special check used by individuals who are traveling and do not wish to carry a large amount of cash</a:t>
            </a:r>
          </a:p>
          <a:p>
            <a:r>
              <a:rPr lang="en-US" b="1" dirty="0" smtClean="0"/>
              <a:t>Withdrawal</a:t>
            </a:r>
            <a:r>
              <a:rPr lang="en-US" dirty="0" smtClean="0"/>
              <a:t>: removal of funds from a depositor’s account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Currency, Checks, And Petty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Currency is the name given to the cash money we use in our society</a:t>
            </a:r>
          </a:p>
          <a:p>
            <a:r>
              <a:rPr lang="en-US" dirty="0" smtClean="0"/>
              <a:t>Features of a check:</a:t>
            </a:r>
          </a:p>
          <a:p>
            <a:r>
              <a:rPr lang="en-US" dirty="0" smtClean="0"/>
              <a:t>Payee   Date             Name and address  Numeric amount                   Payer signature</a:t>
            </a:r>
          </a:p>
          <a:p>
            <a:endParaRPr lang="en-US" dirty="0" smtClean="0"/>
          </a:p>
          <a:p>
            <a:r>
              <a:rPr lang="en-US" dirty="0" smtClean="0"/>
              <a:t>Financial </a:t>
            </a:r>
          </a:p>
          <a:p>
            <a:pPr>
              <a:buNone/>
            </a:pPr>
            <a:r>
              <a:rPr lang="en-US" dirty="0" smtClean="0"/>
              <a:t>    Institute</a:t>
            </a:r>
            <a:endParaRPr lang="en-US" dirty="0"/>
          </a:p>
        </p:txBody>
      </p:sp>
      <p:pic>
        <p:nvPicPr>
          <p:cNvPr id="15362" name="Picture 2" descr="http://www.supercheck.net/graphics/spc_img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43400"/>
            <a:ext cx="6400800" cy="2514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752600" y="3733800"/>
            <a:ext cx="2133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3733800"/>
            <a:ext cx="3657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67200" y="36576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52800" y="4267200"/>
            <a:ext cx="4648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0" y="4267200"/>
            <a:ext cx="152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09800" y="5410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Certain precautions need to be observed when accepting checks from patients:</a:t>
            </a:r>
          </a:p>
          <a:p>
            <a:r>
              <a:rPr lang="en-US" dirty="0" smtClean="0"/>
              <a:t>Do not accept a third party check(this is a check made out to the patient by someone unknown)</a:t>
            </a:r>
          </a:p>
          <a:p>
            <a:r>
              <a:rPr lang="en-US" dirty="0" smtClean="0"/>
              <a:t>Only accept a check for the amount due(no cash back)</a:t>
            </a:r>
          </a:p>
          <a:p>
            <a:r>
              <a:rPr lang="en-US" dirty="0" smtClean="0"/>
              <a:t>Only accept a money order with one signature(two or more is invalid)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endorsement of a check transfers all rights in the check to another party</a:t>
            </a:r>
          </a:p>
          <a:p>
            <a:r>
              <a:rPr lang="en-US" dirty="0" smtClean="0"/>
              <a:t>Endorsement should always be made in ink and may be made with a pen or rubber stamp</a:t>
            </a:r>
          </a:p>
          <a:p>
            <a:r>
              <a:rPr lang="en-US" dirty="0" smtClean="0"/>
              <a:t>All checks received in the office, whether in person or through the mail should be protected by endorsement at the time received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10242" name="Picture 2" descr="http://lite.foolproofonline.info/common/junk_in_the_trunk/images/check_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19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medical assistant is also expected to deposit cash and checks received in the office</a:t>
            </a:r>
          </a:p>
          <a:p>
            <a:r>
              <a:rPr lang="en-US" dirty="0" smtClean="0"/>
              <a:t>Deposits should be prepared in a secure place out of people’s view</a:t>
            </a:r>
          </a:p>
          <a:p>
            <a:r>
              <a:rPr lang="en-US" dirty="0" smtClean="0"/>
              <a:t>Currency should be sorted as following:</a:t>
            </a:r>
          </a:p>
          <a:p>
            <a:r>
              <a:rPr lang="en-US" dirty="0" smtClean="0"/>
              <a:t>Put all bills of the same denomination together</a:t>
            </a:r>
          </a:p>
          <a:p>
            <a:r>
              <a:rPr lang="en-US" dirty="0" smtClean="0"/>
              <a:t>Face bills the same direction, portrait side up</a:t>
            </a:r>
          </a:p>
          <a:p>
            <a:r>
              <a:rPr lang="en-US" dirty="0" smtClean="0"/>
              <a:t>Stack in order from highest to lower denomination(ex: $50, $20, $10, $5, $1)</a:t>
            </a:r>
          </a:p>
          <a:p>
            <a:r>
              <a:rPr lang="en-US" dirty="0" smtClean="0"/>
              <a:t>Make sure all checks are endorsed, arrange all of them face 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Prepare a deposit slip</a:t>
            </a:r>
          </a:p>
          <a:p>
            <a:r>
              <a:rPr lang="en-US" smtClean="0"/>
              <a:t>Use </a:t>
            </a:r>
            <a:r>
              <a:rPr lang="en-US" smtClean="0"/>
              <a:t>black </a:t>
            </a:r>
            <a:r>
              <a:rPr lang="en-US" dirty="0" smtClean="0"/>
              <a:t>or blue pen</a:t>
            </a:r>
          </a:p>
          <a:p>
            <a:r>
              <a:rPr lang="en-US" dirty="0" smtClean="0"/>
              <a:t>Separate currency</a:t>
            </a:r>
          </a:p>
          <a:p>
            <a:r>
              <a:rPr lang="en-US" dirty="0" smtClean="0"/>
              <a:t>Total the currency and record</a:t>
            </a:r>
          </a:p>
          <a:p>
            <a:r>
              <a:rPr lang="en-US" dirty="0" smtClean="0"/>
              <a:t>Enter amount of coins</a:t>
            </a:r>
          </a:p>
          <a:p>
            <a:r>
              <a:rPr lang="en-US" dirty="0" smtClean="0"/>
              <a:t>Enter checks by number and enter amounts</a:t>
            </a:r>
          </a:p>
          <a:p>
            <a:r>
              <a:rPr lang="en-US" dirty="0" smtClean="0"/>
              <a:t>Total all the currency, coins and checks and enter on the slip</a:t>
            </a:r>
          </a:p>
          <a:p>
            <a:r>
              <a:rPr lang="en-US" dirty="0" smtClean="0"/>
              <a:t>Make of copy of the slip</a:t>
            </a:r>
          </a:p>
          <a:p>
            <a:r>
              <a:rPr lang="en-US" dirty="0" smtClean="0"/>
              <a:t>Enter the deposit total in the checkbook</a:t>
            </a:r>
          </a:p>
          <a:p>
            <a:r>
              <a:rPr lang="en-US" dirty="0" smtClean="0"/>
              <a:t>Deposit in the bank</a:t>
            </a:r>
          </a:p>
          <a:p>
            <a:r>
              <a:rPr lang="en-US" dirty="0" smtClean="0"/>
              <a:t>File and record the deposit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6082" name="Picture 2" descr="http://cuforms.org/cart/images/deposit-s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Petty Cash And Other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Since it is reasonable to write checks for small office transactions, most physicians have a petty cash fund</a:t>
            </a:r>
          </a:p>
          <a:p>
            <a:r>
              <a:rPr lang="en-US" dirty="0" smtClean="0"/>
              <a:t>The office will determine the amount of the fund and for what it will be used for</a:t>
            </a:r>
          </a:p>
          <a:p>
            <a:r>
              <a:rPr lang="en-US" dirty="0" smtClean="0"/>
              <a:t>The fund is established by writing a check payable to ‘cash” or “petty cash.”</a:t>
            </a:r>
          </a:p>
          <a:p>
            <a:r>
              <a:rPr lang="en-US" dirty="0" smtClean="0"/>
              <a:t>The money is kept in a locked box and is often used for postage, office supplies, and charitable donations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6146" name="Picture 2" descr="http://www.govgroup.com/images_products/216749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Employee, Salary, Benefits, And Tax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employees in a physician’s office must have a Social Security number</a:t>
            </a:r>
          </a:p>
          <a:p>
            <a:r>
              <a:rPr lang="en-US" dirty="0" smtClean="0"/>
              <a:t>This is a nine-digit number obtained for the </a:t>
            </a:r>
            <a:r>
              <a:rPr lang="en-US" b="1" dirty="0" smtClean="0"/>
              <a:t>Internal Revenue Service</a:t>
            </a:r>
          </a:p>
          <a:p>
            <a:r>
              <a:rPr lang="en-US" dirty="0" smtClean="0"/>
              <a:t>Each employee must also complete an Employee’s Withholding Allowance Certificate called a W-4 form indicating the number of exemptions claims </a:t>
            </a:r>
          </a:p>
          <a:p>
            <a:r>
              <a:rPr lang="en-US" dirty="0" smtClean="0"/>
              <a:t>W-4 form will have withholding figured on the basis of being single, married, and with or without exemptions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122" name="Picture 2" descr="http://img.docstoccdn.com/thumb/orig/631355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41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Office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factors affect the overall operation of the medical office</a:t>
            </a:r>
          </a:p>
          <a:p>
            <a:r>
              <a:rPr lang="en-US" dirty="0" smtClean="0"/>
              <a:t>The office should be safe, secure, and friendly </a:t>
            </a:r>
          </a:p>
          <a:p>
            <a:r>
              <a:rPr lang="en-US" dirty="0" smtClean="0"/>
              <a:t>The office needs a day- to-day operation </a:t>
            </a:r>
          </a:p>
          <a:p>
            <a:r>
              <a:rPr lang="en-US" dirty="0" smtClean="0"/>
              <a:t>The fiscal operation of the office also requires someone to manage the daily receipts, expenditures, and other financial matters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Office Requirements And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physicians office must have a federal tax reporting number, which is obtained from the IRS</a:t>
            </a:r>
          </a:p>
          <a:p>
            <a:r>
              <a:rPr lang="en-US" dirty="0" smtClean="0"/>
              <a:t>Most states require employees to have an employee number </a:t>
            </a:r>
          </a:p>
          <a:p>
            <a:r>
              <a:rPr lang="en-US" dirty="0" smtClean="0"/>
              <a:t>Employees must be paid hourly or salary(a fixed amount)</a:t>
            </a:r>
          </a:p>
          <a:p>
            <a:r>
              <a:rPr lang="en-US" dirty="0" smtClean="0"/>
              <a:t>The Federal Fair Act regulates that employees must be paid overtime at a rate of 1 ½ times the regular rate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Office Requirements And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410200"/>
          </a:xfrm>
        </p:spPr>
        <p:txBody>
          <a:bodyPr/>
          <a:lstStyle/>
          <a:p>
            <a:r>
              <a:rPr lang="en-US" dirty="0" smtClean="0"/>
              <a:t>A W-2 is a summary of all earnings for the year and all deductions withheld for federal, state, and local taxes, and must be provided to each employee by January 31</a:t>
            </a:r>
            <a:r>
              <a:rPr lang="en-US" baseline="30000" dirty="0" smtClean="0"/>
              <a:t>st</a:t>
            </a:r>
            <a:r>
              <a:rPr lang="en-US" dirty="0" smtClean="0"/>
              <a:t> of each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houstonfinance.org/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800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Full time medical assistants can expect benefits in addition to their salary</a:t>
            </a:r>
          </a:p>
          <a:p>
            <a:r>
              <a:rPr lang="en-US" dirty="0" smtClean="0"/>
              <a:t>Benefits will vary according to the situation of the employment</a:t>
            </a:r>
          </a:p>
          <a:p>
            <a:r>
              <a:rPr lang="en-US" dirty="0" smtClean="0"/>
              <a:t>The following of the are examples of benefits:</a:t>
            </a:r>
          </a:p>
          <a:p>
            <a:r>
              <a:rPr lang="en-US" b="1" dirty="0" smtClean="0"/>
              <a:t>Vacation</a:t>
            </a:r>
            <a:r>
              <a:rPr lang="en-US" dirty="0" smtClean="0"/>
              <a:t>: usually two weeks pay after 1 year- full time employment</a:t>
            </a:r>
          </a:p>
          <a:p>
            <a:r>
              <a:rPr lang="en-US" b="1" dirty="0" smtClean="0"/>
              <a:t>Holiday pay</a:t>
            </a:r>
            <a:r>
              <a:rPr lang="en-US" dirty="0" smtClean="0"/>
              <a:t>: a minimum of six paid holidays per year</a:t>
            </a:r>
          </a:p>
          <a:p>
            <a:r>
              <a:rPr lang="en-US" b="1" dirty="0" smtClean="0"/>
              <a:t>Sick time</a:t>
            </a:r>
            <a:r>
              <a:rPr lang="en-US" dirty="0" smtClean="0"/>
              <a:t>: Most will pay 3 to 5 days per year</a:t>
            </a:r>
          </a:p>
          <a:p>
            <a:r>
              <a:rPr lang="en-US" b="1" dirty="0" smtClean="0"/>
              <a:t>Personal time</a:t>
            </a:r>
            <a:r>
              <a:rPr lang="en-US" dirty="0" smtClean="0"/>
              <a:t>: this is for personal matters without having to use vacation or sick time, usually 3 paid days per year</a:t>
            </a:r>
          </a:p>
          <a:p>
            <a:r>
              <a:rPr lang="en-US" b="1" dirty="0" smtClean="0"/>
              <a:t>Bereavement time</a:t>
            </a:r>
            <a:r>
              <a:rPr lang="en-US" dirty="0" smtClean="0"/>
              <a:t>: this is for a family or close friend’s death, the amount of time will depend</a:t>
            </a:r>
          </a:p>
          <a:p>
            <a:r>
              <a:rPr lang="en-US" b="1" dirty="0" smtClean="0"/>
              <a:t>Jury duty</a:t>
            </a:r>
            <a:r>
              <a:rPr lang="en-US" dirty="0" smtClean="0"/>
              <a:t>: some employers will pay for jury duty with a court order</a:t>
            </a:r>
          </a:p>
          <a:p>
            <a:r>
              <a:rPr lang="en-US" b="1" dirty="0" smtClean="0"/>
              <a:t>Paid time off(PTO)</a:t>
            </a:r>
            <a:r>
              <a:rPr lang="en-US" dirty="0" smtClean="0"/>
              <a:t>: this time will be based upon the date of hire, and percentage of time accrued each pay period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Health Insurance</a:t>
            </a:r>
            <a:r>
              <a:rPr lang="en-US" dirty="0" smtClean="0"/>
              <a:t>: may be available with a co-payment, some employers only pay medical insurance to full time employees</a:t>
            </a:r>
          </a:p>
          <a:p>
            <a:r>
              <a:rPr lang="en-US" b="1" dirty="0" smtClean="0"/>
              <a:t>Disability Insurance</a:t>
            </a:r>
            <a:r>
              <a:rPr lang="en-US" dirty="0" smtClean="0"/>
              <a:t>: will cover a percentage of the salary if the employee is unable to work because of a disability condition</a:t>
            </a:r>
          </a:p>
          <a:p>
            <a:r>
              <a:rPr lang="en-US" dirty="0" smtClean="0"/>
              <a:t>Another nice benefit some physicians may permit is complimentary lunches from drug companies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Safe, Healthy Environment Throughout The Medical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562600"/>
          </a:xfrm>
        </p:spPr>
        <p:txBody>
          <a:bodyPr/>
          <a:lstStyle/>
          <a:p>
            <a:r>
              <a:rPr lang="en-US" sz="3600" dirty="0" smtClean="0"/>
              <a:t>The medical assistant is a part of the team responsible for recognizing any safety, security, or operational hazards</a:t>
            </a:r>
          </a:p>
          <a:p>
            <a:r>
              <a:rPr lang="en-US" sz="3600" dirty="0" smtClean="0"/>
              <a:t>Physicians place a great deal of responsibility and confidence in their medical assistants ability to handle the administrative affairs of the office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In The Workplace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physicians office environment must ensure the health and safety of the staff and all patients</a:t>
            </a:r>
          </a:p>
          <a:p>
            <a:r>
              <a:rPr lang="en-US" dirty="0" smtClean="0"/>
              <a:t>The effort to reduce or eliminate exposure to harmful organisms is known as </a:t>
            </a:r>
            <a:r>
              <a:rPr lang="en-US" b="1" dirty="0" smtClean="0"/>
              <a:t>infection control</a:t>
            </a:r>
          </a:p>
          <a:p>
            <a:r>
              <a:rPr lang="en-US" dirty="0" smtClean="0"/>
              <a:t>Sick or infected patients may also expose other patients</a:t>
            </a:r>
          </a:p>
          <a:p>
            <a:r>
              <a:rPr lang="en-US" dirty="0" smtClean="0"/>
              <a:t>It is extremely important to take extra precautions with infection control</a:t>
            </a:r>
          </a:p>
          <a:p>
            <a:r>
              <a:rPr lang="en-US" dirty="0" smtClean="0"/>
              <a:t>For the protection of employees and patients, federal and state agencies have established legislation dealing with policies, procedures, and guidelines to reduce disease transmission</a:t>
            </a:r>
          </a:p>
          <a:p>
            <a:r>
              <a:rPr lang="en-US" b="1" dirty="0" smtClean="0"/>
              <a:t>Occupational Safety and Health Administration</a:t>
            </a:r>
            <a:r>
              <a:rPr lang="en-US" dirty="0" smtClean="0"/>
              <a:t>(OSHA), deals with requirements with safe working conditions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In The Workplace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United States Public Health Department has a </a:t>
            </a:r>
            <a:r>
              <a:rPr lang="en-US" b="1" dirty="0" smtClean="0"/>
              <a:t>Center for Disease Control and Prevention(CDC), </a:t>
            </a:r>
            <a:r>
              <a:rPr lang="en-US" dirty="0" smtClean="0"/>
              <a:t>that is responsible to collect data pathogens and diseases and establish guidelines to prevent their spread</a:t>
            </a:r>
          </a:p>
          <a:p>
            <a:r>
              <a:rPr lang="en-US" dirty="0" smtClean="0"/>
              <a:t>It was this agency that established guidelines concerning contact with blood and bodily fluids referred to as universal precautions, this was developed to control the spread of Hepatitis and AIDS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 The Laboratory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 in the laboratory must be labeled and stored properly</a:t>
            </a:r>
          </a:p>
          <a:p>
            <a:r>
              <a:rPr lang="en-US" dirty="0" smtClean="0"/>
              <a:t>The testing of patient’s urine, blood, and other specimens requires special procedures</a:t>
            </a:r>
          </a:p>
          <a:p>
            <a:r>
              <a:rPr lang="en-US" dirty="0" smtClean="0"/>
              <a:t>Containers for the disposal of used equipment and </a:t>
            </a:r>
            <a:r>
              <a:rPr lang="en-US" b="1" dirty="0" err="1" smtClean="0"/>
              <a:t>biohazardous</a:t>
            </a:r>
            <a:r>
              <a:rPr lang="en-US" dirty="0" smtClean="0"/>
              <a:t> waste must be readily accessible</a:t>
            </a:r>
          </a:p>
          <a:p>
            <a:endParaRPr lang="en-US" dirty="0"/>
          </a:p>
        </p:txBody>
      </p:sp>
      <p:pic>
        <p:nvPicPr>
          <p:cNvPr id="24578" name="Picture 2" descr="http://www.mybiohazardlabels.com/img/lg/D/Biohazard-Fluorescent-Paper-Label-D19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724400"/>
            <a:ext cx="3352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All health care workers must practice standards precautions to protect themselves against HIV, hepatitis, or other infectious diseases </a:t>
            </a:r>
          </a:p>
          <a:p>
            <a:r>
              <a:rPr lang="en-US" dirty="0" smtClean="0"/>
              <a:t>All patients should be considered infected</a:t>
            </a:r>
          </a:p>
          <a:p>
            <a:r>
              <a:rPr lang="en-US" dirty="0" smtClean="0"/>
              <a:t>Protection involves the use of appropriate barrier precautions to prevent any exposure</a:t>
            </a:r>
            <a:endParaRPr lang="en-US" dirty="0"/>
          </a:p>
        </p:txBody>
      </p:sp>
      <p:pic>
        <p:nvPicPr>
          <p:cNvPr id="23554" name="Picture 2" descr="http://upload.wikimedia.org/wikipedia/commons/8/8d/Disp-med-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00600"/>
            <a:ext cx="3146425" cy="2057400"/>
          </a:xfrm>
          <a:prstGeom prst="rect">
            <a:avLst/>
          </a:prstGeom>
          <a:noFill/>
        </p:spPr>
      </p:pic>
      <p:pic>
        <p:nvPicPr>
          <p:cNvPr id="23556" name="Picture 4" descr="http://krhstaff.com/Reorientation_Infection_Control_files/image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953000"/>
            <a:ext cx="24384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Spills And Dropped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It is important to clean up all bodily fluid spills immediately</a:t>
            </a:r>
          </a:p>
          <a:p>
            <a:r>
              <a:rPr lang="en-US" dirty="0" smtClean="0"/>
              <a:t>Universal precautions must be observed by using gloves, and placing materials in a biohazard waste container</a:t>
            </a:r>
          </a:p>
          <a:p>
            <a:r>
              <a:rPr lang="en-US" dirty="0" smtClean="0"/>
              <a:t>Use a 10% solution of bleach</a:t>
            </a:r>
          </a:p>
          <a:p>
            <a:r>
              <a:rPr lang="en-US" dirty="0" smtClean="0"/>
              <a:t>Glass fragments must be picked up using a brush or broom and discarded in a puncture free container(sharps)</a:t>
            </a:r>
          </a:p>
          <a:p>
            <a:endParaRPr lang="en-US" dirty="0"/>
          </a:p>
        </p:txBody>
      </p:sp>
      <p:pic>
        <p:nvPicPr>
          <p:cNvPr id="22530" name="Picture 2" descr="http://upload.wikimedia.org/wikipedia/commons/thumb/3/34/Sharps_Container.jpg/200px-Sharps_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Office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Fire prevention is very important to everyone’s safety</a:t>
            </a:r>
          </a:p>
          <a:p>
            <a:r>
              <a:rPr lang="en-US" dirty="0" smtClean="0"/>
              <a:t>The office should have an established policy regarding the procedure to follow in case of fire</a:t>
            </a:r>
          </a:p>
          <a:p>
            <a:r>
              <a:rPr lang="en-US" dirty="0" smtClean="0"/>
              <a:t>All patient must be evacuated from the building, and the fire department must be notified</a:t>
            </a:r>
          </a:p>
          <a:p>
            <a:r>
              <a:rPr lang="en-US" dirty="0" smtClean="0"/>
              <a:t>When appropriate, knowing the location of the fire extinguisher and using it properly could prevent a fire from spreading</a:t>
            </a:r>
          </a:p>
          <a:p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21506" name="Picture 2" descr="http://www.fit.edu/security/images/FireExtingui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191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1486</Words>
  <Application>Microsoft Macintosh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 10</vt:lpstr>
      <vt:lpstr>Medical Office Management</vt:lpstr>
      <vt:lpstr>A Safe, Healthy Environment Throughout The Medical Office</vt:lpstr>
      <vt:lpstr>Safety In The Workplace Environment</vt:lpstr>
      <vt:lpstr>Safety In The Workplace Environment</vt:lpstr>
      <vt:lpstr>Safety In The Laboratory Area</vt:lpstr>
      <vt:lpstr>Personal Safety</vt:lpstr>
      <vt:lpstr>Spills And Dropped Objects</vt:lpstr>
      <vt:lpstr>General Office Safety</vt:lpstr>
      <vt:lpstr>Banking Terms</vt:lpstr>
      <vt:lpstr>Banking Terms</vt:lpstr>
      <vt:lpstr>Banking Terms</vt:lpstr>
      <vt:lpstr>Currency, Checks, And Petty Cash</vt:lpstr>
      <vt:lpstr>Patients Checks</vt:lpstr>
      <vt:lpstr>Endorsement</vt:lpstr>
      <vt:lpstr>Making Deposits</vt:lpstr>
      <vt:lpstr>Making Deposits</vt:lpstr>
      <vt:lpstr>Petty Cash And Other Accounts</vt:lpstr>
      <vt:lpstr>Employee, Salary, Benefits, And Tax Records</vt:lpstr>
      <vt:lpstr>Medical Office Requirements And Records</vt:lpstr>
      <vt:lpstr>Medical Office Requirements And Records</vt:lpstr>
      <vt:lpstr>Benefits</vt:lpstr>
      <vt:lpstr>Benefits</vt:lpstr>
    </vt:vector>
  </TitlesOfParts>
  <Company>Salt Lake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ahastin2</dc:creator>
  <cp:lastModifiedBy>1</cp:lastModifiedBy>
  <cp:revision>35</cp:revision>
  <dcterms:created xsi:type="dcterms:W3CDTF">2012-01-11T22:50:19Z</dcterms:created>
  <dcterms:modified xsi:type="dcterms:W3CDTF">2013-11-20T21:27:54Z</dcterms:modified>
</cp:coreProperties>
</file>