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6BED9A-D2D8-4D91-8217-E98FE8C7C8CD}"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BED9A-D2D8-4D91-8217-E98FE8C7C8CD}"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BED9A-D2D8-4D91-8217-E98FE8C7C8CD}"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BED9A-D2D8-4D91-8217-E98FE8C7C8CD}"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BED9A-D2D8-4D91-8217-E98FE8C7C8CD}"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6BED9A-D2D8-4D91-8217-E98FE8C7C8CD}"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BED9A-D2D8-4D91-8217-E98FE8C7C8CD}"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BED9A-D2D8-4D91-8217-E98FE8C7C8CD}"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BED9A-D2D8-4D91-8217-E98FE8C7C8CD}"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BED9A-D2D8-4D91-8217-E98FE8C7C8CD}"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BED9A-D2D8-4D91-8217-E98FE8C7C8CD}"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D451-E3FC-44C9-BE43-97C563C985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BED9A-D2D8-4D91-8217-E98FE8C7C8CD}"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2D451-E3FC-44C9-BE43-97C563C98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Digestive System</a:t>
            </a:r>
            <a:endParaRPr lang="en-US" dirty="0"/>
          </a:p>
        </p:txBody>
      </p:sp>
      <p:sp>
        <p:nvSpPr>
          <p:cNvPr id="3" name="Subtitle 2"/>
          <p:cNvSpPr>
            <a:spLocks noGrp="1"/>
          </p:cNvSpPr>
          <p:nvPr>
            <p:ph type="subTitle" idx="1"/>
          </p:nvPr>
        </p:nvSpPr>
        <p:spPr>
          <a:xfrm>
            <a:off x="1371600" y="3200400"/>
            <a:ext cx="6400800" cy="1219200"/>
          </a:xfrm>
        </p:spPr>
        <p:txBody>
          <a:bodyPr>
            <a:normAutofit/>
          </a:bodyPr>
          <a:lstStyle/>
          <a:p>
            <a:r>
              <a:rPr lang="en-US" sz="4400" dirty="0" smtClean="0"/>
              <a:t>Chapter 11 Unit 10</a:t>
            </a:r>
            <a:endParaRPr lang="en-US" sz="4400" dirty="0"/>
          </a:p>
        </p:txBody>
      </p:sp>
      <p:pic>
        <p:nvPicPr>
          <p:cNvPr id="12290" name="Picture 2" descr="http://www.childrenscolorado.org/imgs/KidsHealth/kid/body/images_55926/1079619327186.GI_system275.gif"/>
          <p:cNvPicPr>
            <a:picLocks noChangeAspect="1" noChangeArrowheads="1"/>
          </p:cNvPicPr>
          <p:nvPr/>
        </p:nvPicPr>
        <p:blipFill>
          <a:blip r:embed="rId2" cstate="print"/>
          <a:srcRect/>
          <a:stretch>
            <a:fillRect/>
          </a:stretch>
        </p:blipFill>
        <p:spPr bwMode="auto">
          <a:xfrm>
            <a:off x="304800" y="0"/>
            <a:ext cx="3124200" cy="2543175"/>
          </a:xfrm>
          <a:prstGeom prst="rect">
            <a:avLst/>
          </a:prstGeom>
          <a:noFill/>
        </p:spPr>
      </p:pic>
      <p:pic>
        <p:nvPicPr>
          <p:cNvPr id="12292" name="Picture 4" descr="http://www.dmacc.edu/Instructors/rbwollaston/Digestive%20System/digestive_system.gif"/>
          <p:cNvPicPr>
            <a:picLocks noChangeAspect="1" noChangeArrowheads="1"/>
          </p:cNvPicPr>
          <p:nvPr/>
        </p:nvPicPr>
        <p:blipFill>
          <a:blip r:embed="rId3" cstate="print"/>
          <a:srcRect/>
          <a:stretch>
            <a:fillRect/>
          </a:stretch>
        </p:blipFill>
        <p:spPr bwMode="auto">
          <a:xfrm>
            <a:off x="5181600" y="3810000"/>
            <a:ext cx="3743325" cy="304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Intestine</a:t>
            </a:r>
            <a:endParaRPr lang="en-US" dirty="0"/>
          </a:p>
        </p:txBody>
      </p:sp>
      <p:sp>
        <p:nvSpPr>
          <p:cNvPr id="3" name="Content Placeholder 2"/>
          <p:cNvSpPr>
            <a:spLocks noGrp="1"/>
          </p:cNvSpPr>
          <p:nvPr>
            <p:ph sz="half" idx="1"/>
          </p:nvPr>
        </p:nvSpPr>
        <p:spPr>
          <a:xfrm>
            <a:off x="457200" y="1219200"/>
            <a:ext cx="4038600" cy="5410200"/>
          </a:xfrm>
        </p:spPr>
        <p:txBody>
          <a:bodyPr>
            <a:normAutofit fontScale="85000" lnSpcReduction="10000"/>
          </a:bodyPr>
          <a:lstStyle/>
          <a:p>
            <a:r>
              <a:rPr lang="en-US" dirty="0" smtClean="0"/>
              <a:t>The small intestine is a tube about 1 inch in diameter and about 20 feet in length</a:t>
            </a:r>
          </a:p>
          <a:p>
            <a:r>
              <a:rPr lang="en-US" dirty="0" smtClean="0"/>
              <a:t>It completes the digestive process and absorbs the nutrients from the </a:t>
            </a:r>
            <a:r>
              <a:rPr lang="en-US" dirty="0" err="1" smtClean="0"/>
              <a:t>chyme</a:t>
            </a:r>
            <a:endParaRPr lang="en-US" dirty="0" smtClean="0"/>
          </a:p>
          <a:p>
            <a:r>
              <a:rPr lang="en-US" dirty="0" smtClean="0"/>
              <a:t>The small intestine is divided into three sections</a:t>
            </a:r>
          </a:p>
          <a:p>
            <a:r>
              <a:rPr lang="en-US" dirty="0" smtClean="0"/>
              <a:t>The first is a C-shaped segment, about 9 inches long, called the duodenum</a:t>
            </a:r>
          </a:p>
          <a:p>
            <a:r>
              <a:rPr lang="en-US" dirty="0" smtClean="0"/>
              <a:t>The next is the jejunum, and is about 8 feet in length</a:t>
            </a:r>
          </a:p>
          <a:p>
            <a:r>
              <a:rPr lang="en-US" dirty="0" smtClean="0"/>
              <a:t>The last segment, about 12 feet long, is called the ileum</a:t>
            </a:r>
          </a:p>
          <a:p>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21506" name="Picture 2" descr="http://2.bp.blogspot.com/_qW0F6VNbvlM/TSjxPIb6iLI/AAAAAAAAABo/7_ElYdKemTo/s1600/smallIntestine.jpg"/>
          <p:cNvPicPr>
            <a:picLocks noChangeAspect="1" noChangeArrowheads="1"/>
          </p:cNvPicPr>
          <p:nvPr/>
        </p:nvPicPr>
        <p:blipFill>
          <a:blip r:embed="rId2" cstate="print"/>
          <a:srcRect/>
          <a:stretch>
            <a:fillRect/>
          </a:stretch>
        </p:blipFill>
        <p:spPr bwMode="auto">
          <a:xfrm>
            <a:off x="4495800" y="1295400"/>
            <a:ext cx="43434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Intestine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ileum is reduced to about half an inch in diameter by the time it joins the large intestine in the right lower quadrant of the abdomen</a:t>
            </a:r>
          </a:p>
          <a:p>
            <a:r>
              <a:rPr lang="en-US" dirty="0" smtClean="0"/>
              <a:t>The small intestine completes the digestive process with the aid of accessory organs and sections by the glands of the small intestine</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23554" name="Picture 2" descr="http://www.control-incontinencia-fecal.es/feacal_incontinence/ES/www.control-incontinencia-fecal.es/incontinence/EN/images/colon.gif"/>
          <p:cNvPicPr>
            <a:picLocks noChangeAspect="1" noChangeArrowheads="1"/>
          </p:cNvPicPr>
          <p:nvPr/>
        </p:nvPicPr>
        <p:blipFill>
          <a:blip r:embed="rId2" cstate="print"/>
          <a:srcRect/>
          <a:stretch>
            <a:fillRect/>
          </a:stretch>
        </p:blipFill>
        <p:spPr bwMode="auto">
          <a:xfrm>
            <a:off x="4343400" y="1219200"/>
            <a:ext cx="48006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Liver </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liver is the largest gland in the body</a:t>
            </a:r>
          </a:p>
          <a:p>
            <a:r>
              <a:rPr lang="en-US" dirty="0" smtClean="0"/>
              <a:t>Its lies below diaphragm in the upper right quadrant of the abdomen extending into the upper left quadrant</a:t>
            </a:r>
          </a:p>
          <a:p>
            <a:r>
              <a:rPr lang="en-US" dirty="0" smtClean="0"/>
              <a:t>The liver is a vital organ, that performs several functions</a:t>
            </a:r>
          </a:p>
          <a:p>
            <a:r>
              <a:rPr lang="en-US" dirty="0" smtClean="0"/>
              <a:t>The liver secretes bile(water and </a:t>
            </a:r>
            <a:r>
              <a:rPr lang="en-US" dirty="0" smtClean="0"/>
              <a:t>pigments of </a:t>
            </a:r>
            <a:r>
              <a:rPr lang="en-US" dirty="0" err="1" smtClean="0"/>
              <a:t>rbc’s</a:t>
            </a:r>
            <a:r>
              <a:rPr lang="en-US" dirty="0"/>
              <a:t>)</a:t>
            </a:r>
            <a:r>
              <a:rPr lang="en-US" dirty="0" smtClean="0"/>
              <a:t>, this gives fecal material its yellow-brown color</a:t>
            </a:r>
          </a:p>
          <a:p>
            <a:r>
              <a:rPr lang="en-US" dirty="0" smtClean="0"/>
              <a:t>The iron from destroyed cells in the liver are reabsorbed into the body</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24578" name="Picture 2" descr="http://images.medicinenet.com/images/illustrations/Liver.jpg"/>
          <p:cNvPicPr>
            <a:picLocks noChangeAspect="1" noChangeArrowheads="1"/>
          </p:cNvPicPr>
          <p:nvPr/>
        </p:nvPicPr>
        <p:blipFill>
          <a:blip r:embed="rId2" cstate="print"/>
          <a:srcRect/>
          <a:stretch>
            <a:fillRect/>
          </a:stretch>
        </p:blipFill>
        <p:spPr bwMode="auto">
          <a:xfrm>
            <a:off x="4572000" y="3981449"/>
            <a:ext cx="4572000" cy="2876551"/>
          </a:xfrm>
          <a:prstGeom prst="rect">
            <a:avLst/>
          </a:prstGeom>
          <a:noFill/>
        </p:spPr>
      </p:pic>
      <p:pic>
        <p:nvPicPr>
          <p:cNvPr id="24580" name="Picture 4" descr="http://medicalimages.allrefer.com/large/bile-produced-in-the-liver.jpg"/>
          <p:cNvPicPr>
            <a:picLocks noChangeAspect="1" noChangeArrowheads="1"/>
          </p:cNvPicPr>
          <p:nvPr/>
        </p:nvPicPr>
        <p:blipFill>
          <a:blip r:embed="rId3" cstate="print"/>
          <a:srcRect/>
          <a:stretch>
            <a:fillRect/>
          </a:stretch>
        </p:blipFill>
        <p:spPr bwMode="auto">
          <a:xfrm>
            <a:off x="4419600" y="1143000"/>
            <a:ext cx="44958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Liver</a:t>
            </a:r>
            <a:endParaRPr lang="en-US" dirty="0"/>
          </a:p>
        </p:txBody>
      </p:sp>
      <p:sp>
        <p:nvSpPr>
          <p:cNvPr id="3" name="Content Placeholder 2"/>
          <p:cNvSpPr>
            <a:spLocks noGrp="1"/>
          </p:cNvSpPr>
          <p:nvPr>
            <p:ph sz="half" idx="1"/>
          </p:nvPr>
        </p:nvSpPr>
        <p:spPr>
          <a:xfrm>
            <a:off x="457200" y="1295400"/>
            <a:ext cx="4038600" cy="5562600"/>
          </a:xfrm>
        </p:spPr>
        <p:txBody>
          <a:bodyPr>
            <a:normAutofit/>
          </a:bodyPr>
          <a:lstStyle/>
          <a:p>
            <a:r>
              <a:rPr lang="en-US" dirty="0" smtClean="0"/>
              <a:t>The liver also stores glycogen, needed for blood sugar</a:t>
            </a:r>
          </a:p>
          <a:p>
            <a:r>
              <a:rPr lang="en-US" b="1" dirty="0" smtClean="0"/>
              <a:t>Toxins </a:t>
            </a:r>
            <a:r>
              <a:rPr lang="en-US" dirty="0" smtClean="0"/>
              <a:t>(poisons) are </a:t>
            </a:r>
            <a:r>
              <a:rPr lang="en-US" dirty="0"/>
              <a:t>pulled from the blood by </a:t>
            </a:r>
            <a:r>
              <a:rPr lang="en-US" dirty="0" smtClean="0"/>
              <a:t>the liver where for the most part are rendered harmless</a:t>
            </a:r>
          </a:p>
          <a:p>
            <a:r>
              <a:rPr lang="en-US" dirty="0" smtClean="0"/>
              <a:t>The liver is a storage for area for blood and bodily fluids because of its large size</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25602" name="Picture 2" descr="http://www.the-hormonal-nightmare.com/images/Healthy_Liver_and_Toxins.gif"/>
          <p:cNvPicPr>
            <a:picLocks noChangeAspect="1" noChangeArrowheads="1"/>
          </p:cNvPicPr>
          <p:nvPr/>
        </p:nvPicPr>
        <p:blipFill>
          <a:blip r:embed="rId2" cstate="print"/>
          <a:srcRect/>
          <a:stretch>
            <a:fillRect/>
          </a:stretch>
        </p:blipFill>
        <p:spPr bwMode="auto">
          <a:xfrm>
            <a:off x="4419600" y="3810000"/>
            <a:ext cx="4286250" cy="2743200"/>
          </a:xfrm>
          <a:prstGeom prst="rect">
            <a:avLst/>
          </a:prstGeom>
          <a:noFill/>
        </p:spPr>
      </p:pic>
      <p:pic>
        <p:nvPicPr>
          <p:cNvPr id="25604" name="Picture 4" descr="http://www.colorado.edu/intphys/Class/IPHY3430-200/image/figure19h.jpg"/>
          <p:cNvPicPr>
            <a:picLocks noChangeAspect="1" noChangeArrowheads="1"/>
          </p:cNvPicPr>
          <p:nvPr/>
        </p:nvPicPr>
        <p:blipFill>
          <a:blip r:embed="rId3" cstate="print"/>
          <a:srcRect/>
          <a:stretch>
            <a:fillRect/>
          </a:stretch>
        </p:blipFill>
        <p:spPr bwMode="auto">
          <a:xfrm>
            <a:off x="4191000" y="1219200"/>
            <a:ext cx="4343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Gallbladder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gallbladder is a small sac attached to the underside of the </a:t>
            </a:r>
            <a:r>
              <a:rPr lang="en-US" dirty="0" smtClean="0"/>
              <a:t>liver(right side)</a:t>
            </a:r>
            <a:endParaRPr lang="en-US" dirty="0" smtClean="0"/>
          </a:p>
          <a:p>
            <a:r>
              <a:rPr lang="en-US" dirty="0" smtClean="0"/>
              <a:t>Its sole purpose is the concentration and </a:t>
            </a:r>
            <a:r>
              <a:rPr lang="en-US" b="1" dirty="0" smtClean="0"/>
              <a:t>storage of bile</a:t>
            </a:r>
          </a:p>
          <a:p>
            <a:r>
              <a:rPr lang="en-US" dirty="0" smtClean="0"/>
              <a:t>When the body needs bile to digest food, the gallbladder releases bile to supplement </a:t>
            </a:r>
            <a:r>
              <a:rPr lang="en-US" dirty="0" smtClean="0"/>
              <a:t>that </a:t>
            </a:r>
            <a:r>
              <a:rPr lang="en-US" dirty="0" smtClean="0"/>
              <a:t>being produced by the liver</a:t>
            </a:r>
          </a:p>
          <a:p>
            <a:r>
              <a:rPr lang="en-US" dirty="0" smtClean="0"/>
              <a:t>The common duct of the gallbladder empties the bile into the duodenum</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26626" name="Picture 2" descr="http://graphics8.nytimes.com/images/2007/08/01/health/adam/17038.jpg"/>
          <p:cNvPicPr>
            <a:picLocks noChangeAspect="1" noChangeArrowheads="1"/>
          </p:cNvPicPr>
          <p:nvPr/>
        </p:nvPicPr>
        <p:blipFill>
          <a:blip r:embed="rId2" cstate="print"/>
          <a:srcRect/>
          <a:stretch>
            <a:fillRect/>
          </a:stretch>
        </p:blipFill>
        <p:spPr bwMode="auto">
          <a:xfrm>
            <a:off x="4419600" y="1371600"/>
            <a:ext cx="47244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Gallbladder</a:t>
            </a:r>
            <a:endParaRPr lang="en-US" dirty="0"/>
          </a:p>
        </p:txBody>
      </p:sp>
      <p:sp>
        <p:nvSpPr>
          <p:cNvPr id="3" name="Content Placeholder 2"/>
          <p:cNvSpPr>
            <a:spLocks noGrp="1"/>
          </p:cNvSpPr>
          <p:nvPr>
            <p:ph sz="half" idx="1"/>
          </p:nvPr>
        </p:nvSpPr>
        <p:spPr>
          <a:xfrm>
            <a:off x="457200" y="1219200"/>
            <a:ext cx="4038600" cy="5638800"/>
          </a:xfrm>
        </p:spPr>
        <p:txBody>
          <a:bodyPr>
            <a:normAutofit fontScale="77500" lnSpcReduction="20000"/>
          </a:bodyPr>
          <a:lstStyle/>
          <a:p>
            <a:r>
              <a:rPr lang="en-US" dirty="0" smtClean="0"/>
              <a:t>Obstruction of the bile ducts from gallstones in the gallbladder is not uncommon</a:t>
            </a:r>
          </a:p>
          <a:p>
            <a:r>
              <a:rPr lang="en-US" dirty="0" smtClean="0"/>
              <a:t>Frequently the stones will be expelled into the duct where they become logged, causing pain and inadequate supply of bile and requiring surgical removal</a:t>
            </a:r>
          </a:p>
          <a:p>
            <a:r>
              <a:rPr lang="en-US" dirty="0" smtClean="0"/>
              <a:t>Medical term for gallstones is </a:t>
            </a:r>
            <a:r>
              <a:rPr lang="en-US" dirty="0" err="1" smtClean="0"/>
              <a:t>cholelithiasis</a:t>
            </a:r>
            <a:r>
              <a:rPr lang="en-US" dirty="0" smtClean="0"/>
              <a:t>(</a:t>
            </a:r>
            <a:r>
              <a:rPr lang="en-US" dirty="0" err="1" smtClean="0"/>
              <a:t>coliolathysis</a:t>
            </a:r>
            <a:r>
              <a:rPr lang="en-US" dirty="0" smtClean="0"/>
              <a:t>)</a:t>
            </a:r>
            <a:endParaRPr lang="en-US" dirty="0" smtClean="0"/>
          </a:p>
          <a:p>
            <a:r>
              <a:rPr lang="en-US" dirty="0"/>
              <a:t>All stones are of mixed content to some extent. Those classified as mixed, however, contain between 30% and 70% of cholesterol. In most cases the other majority constituent is calcium </a:t>
            </a:r>
            <a:r>
              <a:rPr lang="en-US" dirty="0" smtClean="0"/>
              <a:t>salts.</a:t>
            </a:r>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1026" name="Picture 2" descr="http://curesure.com/Image_5.jpg"/>
          <p:cNvPicPr>
            <a:picLocks noChangeAspect="1" noChangeArrowheads="1"/>
          </p:cNvPicPr>
          <p:nvPr/>
        </p:nvPicPr>
        <p:blipFill>
          <a:blip r:embed="rId2" cstate="print"/>
          <a:srcRect/>
          <a:stretch>
            <a:fillRect/>
          </a:stretch>
        </p:blipFill>
        <p:spPr bwMode="auto">
          <a:xfrm>
            <a:off x="4572000" y="1219200"/>
            <a:ext cx="4038600" cy="3095625"/>
          </a:xfrm>
          <a:prstGeom prst="rect">
            <a:avLst/>
          </a:prstGeom>
          <a:noFill/>
        </p:spPr>
      </p:pic>
      <p:pic>
        <p:nvPicPr>
          <p:cNvPr id="1028" name="Picture 4" descr="http://gallstones.com/gallstones-gallbladder.jpg"/>
          <p:cNvPicPr>
            <a:picLocks noChangeAspect="1" noChangeArrowheads="1"/>
          </p:cNvPicPr>
          <p:nvPr/>
        </p:nvPicPr>
        <p:blipFill>
          <a:blip r:embed="rId3" cstate="print"/>
          <a:srcRect/>
          <a:stretch>
            <a:fillRect/>
          </a:stretch>
        </p:blipFill>
        <p:spPr bwMode="auto">
          <a:xfrm>
            <a:off x="4724400" y="4343400"/>
            <a:ext cx="379095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t>The Pancreas</a:t>
            </a:r>
            <a:endParaRPr lang="en-US" dirty="0"/>
          </a:p>
        </p:txBody>
      </p:sp>
      <p:sp>
        <p:nvSpPr>
          <p:cNvPr id="3" name="Content Placeholder 2"/>
          <p:cNvSpPr>
            <a:spLocks noGrp="1"/>
          </p:cNvSpPr>
          <p:nvPr>
            <p:ph sz="half" idx="1"/>
          </p:nvPr>
        </p:nvSpPr>
        <p:spPr>
          <a:xfrm>
            <a:off x="457200" y="1143000"/>
            <a:ext cx="4038600" cy="5715000"/>
          </a:xfrm>
        </p:spPr>
        <p:txBody>
          <a:bodyPr>
            <a:normAutofit fontScale="85000" lnSpcReduction="20000"/>
          </a:bodyPr>
          <a:lstStyle/>
          <a:p>
            <a:r>
              <a:rPr lang="en-US" dirty="0" smtClean="0"/>
              <a:t>The pancreas lies behind the stomach, with the head in curve of the duodenum</a:t>
            </a:r>
          </a:p>
          <a:p>
            <a:r>
              <a:rPr lang="en-US" dirty="0" smtClean="0"/>
              <a:t>If pancreatic juices are absent, serious digestive problems occur</a:t>
            </a:r>
          </a:p>
          <a:p>
            <a:r>
              <a:rPr lang="en-US" dirty="0" smtClean="0"/>
              <a:t>The pancreas secretes directly into the bloodstream a substance called insulin</a:t>
            </a:r>
          </a:p>
          <a:p>
            <a:r>
              <a:rPr lang="en-US" dirty="0" smtClean="0"/>
              <a:t>After </a:t>
            </a:r>
            <a:r>
              <a:rPr lang="en-US" dirty="0" smtClean="0"/>
              <a:t>you eat a meal, any carbohydrates you’ve eaten are broken down into glucose and passed into the bloodstream</a:t>
            </a:r>
          </a:p>
          <a:p>
            <a:r>
              <a:rPr lang="en-US" dirty="0" smtClean="0"/>
              <a:t>The pancreas detects this rise in blood glucose and starts to secrete insulin.</a:t>
            </a:r>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28674" name="Picture 2" descr="http://images.yourdictionary.com/images/main/A4pancre.jpg"/>
          <p:cNvPicPr>
            <a:picLocks noChangeAspect="1" noChangeArrowheads="1"/>
          </p:cNvPicPr>
          <p:nvPr/>
        </p:nvPicPr>
        <p:blipFill>
          <a:blip r:embed="rId2" cstate="print"/>
          <a:srcRect/>
          <a:stretch>
            <a:fillRect/>
          </a:stretch>
        </p:blipFill>
        <p:spPr bwMode="auto">
          <a:xfrm>
            <a:off x="4572000" y="2438400"/>
            <a:ext cx="4191000" cy="3895726"/>
          </a:xfrm>
          <a:prstGeom prst="rect">
            <a:avLst/>
          </a:prstGeom>
          <a:noFill/>
        </p:spPr>
      </p:pic>
      <p:pic>
        <p:nvPicPr>
          <p:cNvPr id="28676" name="Picture 4" descr="http://www.myhealth911.com/wp-content/uploads/2011/09/diabetes.main_.jpg"/>
          <p:cNvPicPr>
            <a:picLocks noChangeAspect="1" noChangeArrowheads="1"/>
          </p:cNvPicPr>
          <p:nvPr/>
        </p:nvPicPr>
        <p:blipFill>
          <a:blip r:embed="rId3" cstate="print"/>
          <a:srcRect/>
          <a:stretch>
            <a:fillRect/>
          </a:stretch>
        </p:blipFill>
        <p:spPr bwMode="auto">
          <a:xfrm>
            <a:off x="4648200" y="0"/>
            <a:ext cx="4191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Absorption Function</a:t>
            </a:r>
            <a:endParaRPr lang="en-US" dirty="0"/>
          </a:p>
        </p:txBody>
      </p:sp>
      <p:sp>
        <p:nvSpPr>
          <p:cNvPr id="3" name="Content Placeholder 2"/>
          <p:cNvSpPr>
            <a:spLocks noGrp="1"/>
          </p:cNvSpPr>
          <p:nvPr>
            <p:ph idx="1"/>
          </p:nvPr>
        </p:nvSpPr>
        <p:spPr/>
        <p:txBody>
          <a:bodyPr/>
          <a:lstStyle/>
          <a:p>
            <a:r>
              <a:rPr lang="en-US" dirty="0" smtClean="0"/>
              <a:t>When all the digestive juices and enzymes have been added and the </a:t>
            </a:r>
            <a:r>
              <a:rPr lang="en-US" dirty="0" err="1" smtClean="0"/>
              <a:t>chyme</a:t>
            </a:r>
            <a:r>
              <a:rPr lang="en-US" dirty="0" smtClean="0"/>
              <a:t> passes into the jejunum, digestion has progressed to the point where absorption of some nutrients and other substances can begin</a:t>
            </a:r>
          </a:p>
          <a:p>
            <a:endParaRPr lang="en-US" dirty="0"/>
          </a:p>
        </p:txBody>
      </p:sp>
      <p:pic>
        <p:nvPicPr>
          <p:cNvPr id="6146" name="Picture 2" descr="http://video.ecb.org/badger/download/vlc/images/VLC181_Chyme_in_stomach.jpg"/>
          <p:cNvPicPr>
            <a:picLocks noChangeAspect="1" noChangeArrowheads="1"/>
          </p:cNvPicPr>
          <p:nvPr/>
        </p:nvPicPr>
        <p:blipFill>
          <a:blip r:embed="rId2" cstate="print"/>
          <a:srcRect/>
          <a:stretch>
            <a:fillRect/>
          </a:stretch>
        </p:blipFill>
        <p:spPr bwMode="auto">
          <a:xfrm>
            <a:off x="2590800" y="4267200"/>
            <a:ext cx="5105400" cy="2362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Duodenum</a:t>
            </a:r>
            <a:endParaRPr lang="en-US" dirty="0"/>
          </a:p>
        </p:txBody>
      </p:sp>
      <p:sp>
        <p:nvSpPr>
          <p:cNvPr id="11" name="Content Placeholder 10"/>
          <p:cNvSpPr>
            <a:spLocks noGrp="1"/>
          </p:cNvSpPr>
          <p:nvPr>
            <p:ph idx="1"/>
          </p:nvPr>
        </p:nvSpPr>
        <p:spPr/>
        <p:txBody>
          <a:bodyPr>
            <a:normAutofit lnSpcReduction="10000"/>
          </a:bodyPr>
          <a:lstStyle/>
          <a:p>
            <a:r>
              <a:rPr lang="en-US" dirty="0" smtClean="0"/>
              <a:t>It should be clear now why the duodenum is such a critical segment of the digestive tract, because it receives  products from four organs- the stomach, liver, gallbladder, and pancreas</a:t>
            </a:r>
          </a:p>
          <a:p>
            <a:r>
              <a:rPr lang="en-US" dirty="0" smtClean="0"/>
              <a:t>Any ulceration or tumors may interfere drastically with the digestive system and is a cause for concern</a:t>
            </a:r>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1143000"/>
          </a:xfrm>
        </p:spPr>
        <p:txBody>
          <a:bodyPr>
            <a:normAutofit fontScale="90000"/>
          </a:bodyPr>
          <a:lstStyle/>
          <a:p>
            <a:r>
              <a:rPr lang="en-US" dirty="0" smtClean="0"/>
              <a:t>The Large Intestine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With digestion completed and the useful nutrients and other substances absorbed from the </a:t>
            </a:r>
            <a:r>
              <a:rPr lang="en-US" dirty="0" err="1" smtClean="0"/>
              <a:t>chyme</a:t>
            </a:r>
            <a:r>
              <a:rPr lang="en-US" dirty="0" smtClean="0"/>
              <a:t>, the waste products, and the excess water are sent into the large intestine </a:t>
            </a:r>
          </a:p>
          <a:p>
            <a:r>
              <a:rPr lang="en-US" dirty="0" smtClean="0"/>
              <a:t>The large intestine is about 5 feet and approximately 2 inches in diameter</a:t>
            </a:r>
          </a:p>
          <a:p>
            <a:r>
              <a:rPr lang="en-US" dirty="0" smtClean="0"/>
              <a:t>The colon as it is also called, frames the abdomen</a:t>
            </a:r>
          </a:p>
          <a:p>
            <a:endParaRPr lang="en-US" dirty="0"/>
          </a:p>
        </p:txBody>
      </p:sp>
      <p:sp>
        <p:nvSpPr>
          <p:cNvPr id="8" name="Content Placeholder 7"/>
          <p:cNvSpPr>
            <a:spLocks noGrp="1"/>
          </p:cNvSpPr>
          <p:nvPr>
            <p:ph sz="half" idx="2"/>
          </p:nvPr>
        </p:nvSpPr>
        <p:spPr/>
        <p:txBody>
          <a:bodyPr>
            <a:normAutofit fontScale="85000" lnSpcReduction="10000"/>
          </a:bodyPr>
          <a:lstStyle/>
          <a:p>
            <a:endParaRPr lang="en-US"/>
          </a:p>
        </p:txBody>
      </p:sp>
      <p:pic>
        <p:nvPicPr>
          <p:cNvPr id="29698" name="Picture 2" descr="http://www.nlm.nih.gov/medlineplus/ency/images/ency/fullsize/8832.jpg"/>
          <p:cNvPicPr>
            <a:picLocks noChangeAspect="1" noChangeArrowheads="1"/>
          </p:cNvPicPr>
          <p:nvPr/>
        </p:nvPicPr>
        <p:blipFill>
          <a:blip r:embed="rId2" cstate="print"/>
          <a:srcRect/>
          <a:stretch>
            <a:fillRect/>
          </a:stretch>
        </p:blipFill>
        <p:spPr bwMode="auto">
          <a:xfrm>
            <a:off x="4876800" y="2743200"/>
            <a:ext cx="3810000" cy="3886200"/>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
            <a:ext cx="3810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digestive system is the group of organs that changes food into a form that can be used by the body’s cells</a:t>
            </a:r>
          </a:p>
          <a:p>
            <a:r>
              <a:rPr lang="en-US" dirty="0" smtClean="0"/>
              <a:t>The system is also known as the gastrointestinal(GI) tract or system</a:t>
            </a:r>
          </a:p>
          <a:p>
            <a:r>
              <a:rPr lang="en-US" dirty="0" smtClean="0"/>
              <a:t>The digestive process can be divided into four phases:</a:t>
            </a:r>
          </a:p>
          <a:p>
            <a:r>
              <a:rPr lang="en-US" dirty="0" smtClean="0"/>
              <a:t>1. Ingestion: food is taken in</a:t>
            </a:r>
          </a:p>
          <a:p>
            <a:r>
              <a:rPr lang="en-US" dirty="0" smtClean="0"/>
              <a:t>2. Digestion: preformed by all the organs of the digestive tract</a:t>
            </a:r>
          </a:p>
          <a:p>
            <a:r>
              <a:rPr lang="en-US" dirty="0" smtClean="0"/>
              <a:t>3. Absorption: by the small  intestines</a:t>
            </a:r>
          </a:p>
          <a:p>
            <a:r>
              <a:rPr lang="en-US" dirty="0" smtClean="0"/>
              <a:t>4. Elimination: by the large intestines, colon, and rectum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Large Intestine</a:t>
            </a:r>
            <a:endParaRPr lang="en-US" dirty="0"/>
          </a:p>
        </p:txBody>
      </p:sp>
      <p:sp>
        <p:nvSpPr>
          <p:cNvPr id="4" name="Content Placeholder 3"/>
          <p:cNvSpPr>
            <a:spLocks noGrp="1"/>
          </p:cNvSpPr>
          <p:nvPr>
            <p:ph idx="1"/>
          </p:nvPr>
        </p:nvSpPr>
        <p:spPr/>
        <p:txBody>
          <a:bodyPr>
            <a:normAutofit/>
          </a:bodyPr>
          <a:lstStyle/>
          <a:p>
            <a:r>
              <a:rPr lang="en-US" dirty="0" smtClean="0"/>
              <a:t>The large intestine absorbs the liquid from the </a:t>
            </a:r>
            <a:r>
              <a:rPr lang="en-US" dirty="0" err="1" smtClean="0"/>
              <a:t>chyme</a:t>
            </a:r>
            <a:endParaRPr lang="en-US" dirty="0" smtClean="0"/>
          </a:p>
          <a:p>
            <a:r>
              <a:rPr lang="en-US" dirty="0" smtClean="0"/>
              <a:t>Some salts and proteins, are later filtered by the kidneys to be eliminated in the urine</a:t>
            </a:r>
          </a:p>
          <a:p>
            <a:r>
              <a:rPr lang="en-US" dirty="0" smtClean="0"/>
              <a:t>The remaining fibrous waste materials are formed into feces to be eliminated through the rectum</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lstStyle/>
          <a:p>
            <a:r>
              <a:rPr lang="en-US" dirty="0" smtClean="0"/>
              <a:t>The Appendix</a:t>
            </a:r>
            <a:endParaRPr lang="en-US" dirty="0"/>
          </a:p>
        </p:txBody>
      </p:sp>
      <p:sp>
        <p:nvSpPr>
          <p:cNvPr id="4" name="Content Placeholder 3"/>
          <p:cNvSpPr>
            <a:spLocks noGrp="1"/>
          </p:cNvSpPr>
          <p:nvPr>
            <p:ph sz="half" idx="1"/>
          </p:nvPr>
        </p:nvSpPr>
        <p:spPr>
          <a:xfrm>
            <a:off x="457200" y="1066800"/>
            <a:ext cx="4038600" cy="5638800"/>
          </a:xfrm>
        </p:spPr>
        <p:txBody>
          <a:bodyPr>
            <a:normAutofit fontScale="77500" lnSpcReduction="20000"/>
          </a:bodyPr>
          <a:lstStyle/>
          <a:p>
            <a:r>
              <a:rPr lang="en-US" dirty="0" smtClean="0"/>
              <a:t>The appendix is a worm-shaped structure about the size of the little finger</a:t>
            </a:r>
          </a:p>
          <a:p>
            <a:r>
              <a:rPr lang="en-US" dirty="0" smtClean="0"/>
              <a:t>It tends to become filed easily but drains rather slowly</a:t>
            </a:r>
          </a:p>
          <a:p>
            <a:r>
              <a:rPr lang="en-US" dirty="0" smtClean="0"/>
              <a:t>Occasionally, a </a:t>
            </a:r>
            <a:r>
              <a:rPr lang="en-US" dirty="0" smtClean="0"/>
              <a:t>substance(stool)causes </a:t>
            </a:r>
            <a:r>
              <a:rPr lang="en-US" dirty="0" smtClean="0"/>
              <a:t>irritation to the lining, resulting </a:t>
            </a:r>
            <a:r>
              <a:rPr lang="en-US" dirty="0" smtClean="0"/>
              <a:t>in </a:t>
            </a:r>
            <a:r>
              <a:rPr lang="en-US" dirty="0" smtClean="0"/>
              <a:t>a painful, inflammatory process known as appendicitis </a:t>
            </a:r>
          </a:p>
          <a:p>
            <a:r>
              <a:rPr lang="en-US" dirty="0" smtClean="0"/>
              <a:t>Appendicitis </a:t>
            </a:r>
            <a:r>
              <a:rPr lang="en-US" dirty="0" smtClean="0"/>
              <a:t>is a medical emergency that requires prompt surgery to remove the appendix. Left untreated, an inflamed appendix will eventually burst, or perforate, spilling infectious materials into the abdominal cavity </a:t>
            </a:r>
            <a:endParaRPr lang="en-US" dirty="0"/>
          </a:p>
        </p:txBody>
      </p:sp>
      <p:sp>
        <p:nvSpPr>
          <p:cNvPr id="7" name="Content Placeholder 6"/>
          <p:cNvSpPr>
            <a:spLocks noGrp="1"/>
          </p:cNvSpPr>
          <p:nvPr>
            <p:ph sz="half" idx="2"/>
          </p:nvPr>
        </p:nvSpPr>
        <p:spPr/>
        <p:txBody>
          <a:bodyPr>
            <a:normAutofit fontScale="77500" lnSpcReduction="20000"/>
          </a:bodyPr>
          <a:lstStyle/>
          <a:p>
            <a:endParaRPr lang="en-US"/>
          </a:p>
        </p:txBody>
      </p:sp>
      <p:pic>
        <p:nvPicPr>
          <p:cNvPr id="33794" name="Picture 2" descr="http://img.webmd.com/dtmcms/live/webmd/consumer_assets/site_images/media/medical/hw/hwkb17_007_09.jpg"/>
          <p:cNvPicPr>
            <a:picLocks noChangeAspect="1" noChangeArrowheads="1"/>
          </p:cNvPicPr>
          <p:nvPr/>
        </p:nvPicPr>
        <p:blipFill>
          <a:blip r:embed="rId2" cstate="print"/>
          <a:srcRect/>
          <a:stretch>
            <a:fillRect/>
          </a:stretch>
        </p:blipFill>
        <p:spPr bwMode="auto">
          <a:xfrm>
            <a:off x="4572000" y="0"/>
            <a:ext cx="4381500" cy="3390900"/>
          </a:xfrm>
          <a:prstGeom prst="rect">
            <a:avLst/>
          </a:prstGeom>
          <a:noFill/>
        </p:spPr>
      </p:pic>
      <p:pic>
        <p:nvPicPr>
          <p:cNvPr id="33798" name="Picture 6" descr="http://www.pediatricsurgerymd.org/AM/Images/resource_images/Appendicitis_fig4b.jpg"/>
          <p:cNvPicPr>
            <a:picLocks noChangeAspect="1" noChangeArrowheads="1"/>
          </p:cNvPicPr>
          <p:nvPr/>
        </p:nvPicPr>
        <p:blipFill>
          <a:blip r:embed="rId3" cstate="print"/>
          <a:srcRect/>
          <a:stretch>
            <a:fillRect/>
          </a:stretch>
        </p:blipFill>
        <p:spPr bwMode="auto">
          <a:xfrm>
            <a:off x="4495800" y="3505200"/>
            <a:ext cx="43434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normAutofit fontScale="90000"/>
          </a:bodyPr>
          <a:lstStyle/>
          <a:p>
            <a:r>
              <a:rPr lang="en-US" dirty="0" smtClean="0"/>
              <a:t>The Ascending, Transverse, And Descending Colon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large intestine is divided into ascending, transverse, and descending sections as a means of identification</a:t>
            </a:r>
          </a:p>
          <a:p>
            <a:r>
              <a:rPr lang="en-US" dirty="0" smtClean="0"/>
              <a:t>The first part of large bowel is the right colon or otherwise known as the </a:t>
            </a:r>
            <a:r>
              <a:rPr lang="en-US" b="1" dirty="0" smtClean="0"/>
              <a:t>ascending </a:t>
            </a:r>
            <a:r>
              <a:rPr lang="en-US" dirty="0" smtClean="0"/>
              <a:t>colon(leading upward)</a:t>
            </a:r>
            <a:endParaRPr lang="en-US" dirty="0" smtClean="0"/>
          </a:p>
          <a:p>
            <a:r>
              <a:rPr lang="en-US" dirty="0" smtClean="0"/>
              <a:t>Smallest of the colon</a:t>
            </a:r>
          </a:p>
          <a:p>
            <a:r>
              <a:rPr lang="en-US" dirty="0" smtClean="0"/>
              <a:t>In the ascending bowel, the liquid stool is acted upon by bacteria(gut flora)</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2050" name="Picture 2" descr="http://www.nlm.nih.gov/medlineplus/ency/images/ency/fullsize/10255.jpg"/>
          <p:cNvPicPr>
            <a:picLocks noChangeAspect="1" noChangeArrowheads="1"/>
          </p:cNvPicPr>
          <p:nvPr/>
        </p:nvPicPr>
        <p:blipFill>
          <a:blip r:embed="rId2" cstate="print"/>
          <a:srcRect/>
          <a:stretch>
            <a:fillRect/>
          </a:stretch>
        </p:blipFill>
        <p:spPr bwMode="auto">
          <a:xfrm>
            <a:off x="4347029" y="2743199"/>
            <a:ext cx="4572000" cy="4107543"/>
          </a:xfrm>
          <a:prstGeom prst="rect">
            <a:avLst/>
          </a:prstGeom>
          <a:noFill/>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342" y="440417"/>
            <a:ext cx="2670629" cy="230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Ascending, Transverse, And Descending Colon</a:t>
            </a:r>
            <a:endParaRPr lang="en-US" dirty="0"/>
          </a:p>
        </p:txBody>
      </p:sp>
      <p:sp>
        <p:nvSpPr>
          <p:cNvPr id="7" name="Content Placeholder 6"/>
          <p:cNvSpPr>
            <a:spLocks noGrp="1"/>
          </p:cNvSpPr>
          <p:nvPr>
            <p:ph sz="half" idx="1"/>
          </p:nvPr>
        </p:nvSpPr>
        <p:spPr/>
        <p:txBody>
          <a:bodyPr>
            <a:normAutofit fontScale="85000" lnSpcReduction="10000"/>
          </a:bodyPr>
          <a:lstStyle/>
          <a:p>
            <a:r>
              <a:rPr lang="en-US" dirty="0" smtClean="0"/>
              <a:t>The </a:t>
            </a:r>
            <a:r>
              <a:rPr lang="en-US" b="1" dirty="0" smtClean="0"/>
              <a:t>transverse colon </a:t>
            </a:r>
            <a:r>
              <a:rPr lang="en-US" dirty="0" smtClean="0"/>
              <a:t>begins at the hepatic flexure and extends in a loop across the abdominal cavity to the point below the spleen</a:t>
            </a:r>
          </a:p>
          <a:p>
            <a:r>
              <a:rPr lang="en-US" dirty="0" smtClean="0"/>
              <a:t>This is the longest and most movable part of the colon</a:t>
            </a:r>
          </a:p>
          <a:p>
            <a:r>
              <a:rPr lang="en-US" dirty="0" smtClean="0"/>
              <a:t>Cancers </a:t>
            </a:r>
            <a:r>
              <a:rPr lang="en-US" dirty="0" smtClean="0"/>
              <a:t>form more frequently here, as the contents become more solid (water is removed) in order to form feces</a:t>
            </a:r>
          </a:p>
          <a:p>
            <a:endParaRPr lang="en-US" dirty="0" smtClean="0"/>
          </a:p>
        </p:txBody>
      </p:sp>
      <p:sp>
        <p:nvSpPr>
          <p:cNvPr id="8" name="Content Placeholder 7"/>
          <p:cNvSpPr>
            <a:spLocks noGrp="1"/>
          </p:cNvSpPr>
          <p:nvPr>
            <p:ph sz="half" idx="2"/>
          </p:nvPr>
        </p:nvSpPr>
        <p:spPr/>
        <p:txBody>
          <a:bodyPr>
            <a:normAutofit fontScale="85000" lnSpcReduction="10000"/>
          </a:bodyPr>
          <a:lstStyle/>
          <a:p>
            <a:endParaRPr lang="en-US"/>
          </a:p>
        </p:txBody>
      </p:sp>
      <p:pic>
        <p:nvPicPr>
          <p:cNvPr id="1026" name="Picture 2" descr="http://www.cdc.gov/cancer/colorectal/images/colondiagram.gif"/>
          <p:cNvPicPr>
            <a:picLocks noChangeAspect="1" noChangeArrowheads="1"/>
          </p:cNvPicPr>
          <p:nvPr/>
        </p:nvPicPr>
        <p:blipFill>
          <a:blip r:embed="rId2" cstate="print"/>
          <a:srcRect/>
          <a:stretch>
            <a:fillRect/>
          </a:stretch>
        </p:blipFill>
        <p:spPr bwMode="auto">
          <a:xfrm>
            <a:off x="4419600" y="1600200"/>
            <a:ext cx="44196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Ascending, Transverse, And Descending Colon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a:t>
            </a:r>
            <a:r>
              <a:rPr lang="en-US" b="1" dirty="0" smtClean="0"/>
              <a:t>descending section </a:t>
            </a:r>
            <a:r>
              <a:rPr lang="en-US" dirty="0" smtClean="0"/>
              <a:t>extends downward along the left side of the abdomen until it reaches the edge of the pelvic cavity</a:t>
            </a:r>
          </a:p>
          <a:p>
            <a:r>
              <a:rPr lang="en-US" dirty="0" smtClean="0"/>
              <a:t>It is firmly anchored to the abdominal wall to maintain its position</a:t>
            </a:r>
          </a:p>
          <a:p>
            <a:r>
              <a:rPr lang="en-US" dirty="0" smtClean="0"/>
              <a:t>The function of the descending colon is to store food that will be emptied into the rectum.</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36866" name="Picture 2" descr="http://www.nlm.nih.gov/medlineplus/ency/images/ency/fullsize/10255.jpg"/>
          <p:cNvPicPr>
            <a:picLocks noChangeAspect="1" noChangeArrowheads="1"/>
          </p:cNvPicPr>
          <p:nvPr/>
        </p:nvPicPr>
        <p:blipFill>
          <a:blip r:embed="rId2" cstate="print"/>
          <a:srcRect/>
          <a:stretch>
            <a:fillRect/>
          </a:stretch>
        </p:blipFill>
        <p:spPr bwMode="auto">
          <a:xfrm>
            <a:off x="4648200" y="1371600"/>
            <a:ext cx="44958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Sigmoid, Rectum, And Anal Canal</a:t>
            </a:r>
            <a:endParaRPr lang="en-US" dirty="0"/>
          </a:p>
        </p:txBody>
      </p:sp>
      <p:sp>
        <p:nvSpPr>
          <p:cNvPr id="3" name="Content Placeholder 2"/>
          <p:cNvSpPr>
            <a:spLocks noGrp="1"/>
          </p:cNvSpPr>
          <p:nvPr>
            <p:ph sz="half" idx="1"/>
          </p:nvPr>
        </p:nvSpPr>
        <p:spPr>
          <a:xfrm>
            <a:off x="457200" y="1600200"/>
            <a:ext cx="4038600" cy="4876800"/>
          </a:xfrm>
        </p:spPr>
        <p:txBody>
          <a:bodyPr>
            <a:normAutofit fontScale="77500" lnSpcReduction="20000"/>
          </a:bodyPr>
          <a:lstStyle/>
          <a:p>
            <a:r>
              <a:rPr lang="en-US" dirty="0" smtClean="0"/>
              <a:t>After the large intestine enters the pelvic cavity, it makes two bends suggestive of an S and is therefore labeled the </a:t>
            </a:r>
            <a:r>
              <a:rPr lang="en-US" b="1" dirty="0" smtClean="0"/>
              <a:t>sigmoid section of the colon</a:t>
            </a:r>
          </a:p>
          <a:p>
            <a:r>
              <a:rPr lang="en-US" dirty="0" smtClean="0"/>
              <a:t>This extends from the left iliac crest over the back to join the rectum</a:t>
            </a:r>
          </a:p>
          <a:p>
            <a:r>
              <a:rPr lang="en-US" dirty="0" smtClean="0"/>
              <a:t>The </a:t>
            </a:r>
            <a:r>
              <a:rPr lang="en-US" b="1" dirty="0" smtClean="0"/>
              <a:t>rectum</a:t>
            </a:r>
            <a:r>
              <a:rPr lang="en-US" dirty="0" smtClean="0"/>
              <a:t> serves as a collecting area for the remains of digestion, and is 6 to 8 inches long</a:t>
            </a:r>
          </a:p>
          <a:p>
            <a:r>
              <a:rPr lang="en-US" dirty="0" smtClean="0"/>
              <a:t>When enough material is accumulated, sensors are activated, and the urge to defecate is felt</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37890" name="Picture 2" descr="http://content.revolutionhealth.com/contentimages/h9991263_001.jpg"/>
          <p:cNvPicPr>
            <a:picLocks noChangeAspect="1" noChangeArrowheads="1"/>
          </p:cNvPicPr>
          <p:nvPr/>
        </p:nvPicPr>
        <p:blipFill>
          <a:blip r:embed="rId2" cstate="print"/>
          <a:srcRect/>
          <a:stretch>
            <a:fillRect/>
          </a:stretch>
        </p:blipFill>
        <p:spPr bwMode="auto">
          <a:xfrm>
            <a:off x="4724400" y="1371600"/>
            <a:ext cx="40005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Sigmoid, Rectum, And Anal Canal</a:t>
            </a:r>
            <a:endParaRPr lang="en-US" dirty="0"/>
          </a:p>
        </p:txBody>
      </p:sp>
      <p:sp>
        <p:nvSpPr>
          <p:cNvPr id="3" name="Content Placeholder 2"/>
          <p:cNvSpPr>
            <a:spLocks noGrp="1"/>
          </p:cNvSpPr>
          <p:nvPr>
            <p:ph sz="half" idx="1"/>
          </p:nvPr>
        </p:nvSpPr>
        <p:spPr/>
        <p:txBody>
          <a:bodyPr/>
          <a:lstStyle/>
          <a:p>
            <a:r>
              <a:rPr lang="en-US" dirty="0" smtClean="0"/>
              <a:t>The </a:t>
            </a:r>
            <a:r>
              <a:rPr lang="en-US" b="1" dirty="0" smtClean="0"/>
              <a:t>anal canal </a:t>
            </a:r>
            <a:r>
              <a:rPr lang="en-US" dirty="0" smtClean="0"/>
              <a:t>is a narrow passageway about an inch long, extending from the rectum to the anus (opening from the body)</a:t>
            </a:r>
          </a:p>
          <a:p>
            <a:endParaRPr lang="en-US" dirty="0"/>
          </a:p>
        </p:txBody>
      </p:sp>
      <p:sp>
        <p:nvSpPr>
          <p:cNvPr id="4" name="Content Placeholder 3"/>
          <p:cNvSpPr>
            <a:spLocks noGrp="1"/>
          </p:cNvSpPr>
          <p:nvPr>
            <p:ph sz="half" idx="2"/>
          </p:nvPr>
        </p:nvSpPr>
        <p:spPr/>
        <p:txBody>
          <a:bodyPr/>
          <a:lstStyle/>
          <a:p>
            <a:endParaRPr lang="en-US"/>
          </a:p>
        </p:txBody>
      </p:sp>
      <p:pic>
        <p:nvPicPr>
          <p:cNvPr id="38914" name="Picture 2" descr="http://www.agimedical.com/media_images_agi/anus_rectum.jpg"/>
          <p:cNvPicPr>
            <a:picLocks noChangeAspect="1" noChangeArrowheads="1"/>
          </p:cNvPicPr>
          <p:nvPr/>
        </p:nvPicPr>
        <p:blipFill>
          <a:blip r:embed="rId2" cstate="print"/>
          <a:srcRect/>
          <a:stretch>
            <a:fillRect/>
          </a:stretch>
        </p:blipFill>
        <p:spPr bwMode="auto">
          <a:xfrm>
            <a:off x="4114800" y="1371600"/>
            <a:ext cx="4800600" cy="5181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191000" cy="1143000"/>
          </a:xfrm>
        </p:spPr>
        <p:txBody>
          <a:bodyPr>
            <a:normAutofit fontScale="90000"/>
          </a:bodyPr>
          <a:lstStyle/>
          <a:p>
            <a:r>
              <a:rPr lang="en-US" dirty="0" smtClean="0"/>
              <a:t>Diagnostic Examinations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Colonoscopy</a:t>
            </a:r>
            <a:r>
              <a:rPr lang="en-US" dirty="0" smtClean="0"/>
              <a:t>: is the endoscopic examination of the large bowel and the distal part of the small bowel with  a fiber optic  camera on a flexible tube passed through the anus. </a:t>
            </a:r>
          </a:p>
          <a:p>
            <a:r>
              <a:rPr lang="en-US" dirty="0" smtClean="0"/>
              <a:t>It may provide a visual diagnosis (ulceration, polyps) and grants the opportunity for biopsy or removal of suspected lesions.</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39938" name="Picture 2" descr="http://www.hcplive.com/media/webexclusives/2f07f051ac025a76a027153b13f4ed6f.jpg"/>
          <p:cNvPicPr>
            <a:picLocks noChangeAspect="1" noChangeArrowheads="1"/>
          </p:cNvPicPr>
          <p:nvPr/>
        </p:nvPicPr>
        <p:blipFill>
          <a:blip r:embed="rId2" cstate="print"/>
          <a:srcRect/>
          <a:stretch>
            <a:fillRect/>
          </a:stretch>
        </p:blipFill>
        <p:spPr bwMode="auto">
          <a:xfrm>
            <a:off x="5181600" y="228600"/>
            <a:ext cx="3152775" cy="1724026"/>
          </a:xfrm>
          <a:prstGeom prst="rect">
            <a:avLst/>
          </a:prstGeom>
          <a:noFill/>
        </p:spPr>
      </p:pic>
      <p:pic>
        <p:nvPicPr>
          <p:cNvPr id="39940" name="Picture 4" descr="http://www.midwestgastro.com/missbserfiles/colonoscopy-polyp-finding.jpg"/>
          <p:cNvPicPr>
            <a:picLocks noChangeAspect="1" noChangeArrowheads="1"/>
          </p:cNvPicPr>
          <p:nvPr/>
        </p:nvPicPr>
        <p:blipFill>
          <a:blip r:embed="rId3" cstate="print"/>
          <a:srcRect/>
          <a:stretch>
            <a:fillRect/>
          </a:stretch>
        </p:blipFill>
        <p:spPr bwMode="auto">
          <a:xfrm>
            <a:off x="5181600" y="2133600"/>
            <a:ext cx="3571875" cy="1600200"/>
          </a:xfrm>
          <a:prstGeom prst="rect">
            <a:avLst/>
          </a:prstGeom>
          <a:noFill/>
        </p:spPr>
      </p:pic>
      <p:pic>
        <p:nvPicPr>
          <p:cNvPr id="39942" name="Picture 6" descr="http://www.virtualmedicalcentre.com/uploads/VMC/DiseaseImages/96_View_via_colonscope.jpg"/>
          <p:cNvPicPr>
            <a:picLocks noChangeAspect="1" noChangeArrowheads="1"/>
          </p:cNvPicPr>
          <p:nvPr/>
        </p:nvPicPr>
        <p:blipFill>
          <a:blip r:embed="rId4" cstate="print"/>
          <a:srcRect/>
          <a:stretch>
            <a:fillRect/>
          </a:stretch>
        </p:blipFill>
        <p:spPr bwMode="auto">
          <a:xfrm>
            <a:off x="5257800" y="3810000"/>
            <a:ext cx="3429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Diagnostic Examinations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Barium swallow</a:t>
            </a:r>
            <a:r>
              <a:rPr lang="en-US" dirty="0" smtClean="0"/>
              <a:t>: is a test that may be used to determine the cause of painful swallowing, difficulty with swallowing, abdominal pain bloodstained vomit or unexplained weight loss</a:t>
            </a:r>
          </a:p>
          <a:p>
            <a:r>
              <a:rPr lang="en-US" dirty="0" smtClean="0"/>
              <a:t>Compound that shows up on x-ray and is used to help see abnormalities in the esophagus and stomach</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40962" name="Picture 2" descr="http://img.webmd.com/dtmcms/live/webmd/consumer_assets/site_images/media/medical/hw/h9991103.jpg"/>
          <p:cNvPicPr>
            <a:picLocks noChangeAspect="1" noChangeArrowheads="1"/>
          </p:cNvPicPr>
          <p:nvPr/>
        </p:nvPicPr>
        <p:blipFill>
          <a:blip r:embed="rId2" cstate="print"/>
          <a:srcRect/>
          <a:stretch>
            <a:fillRect/>
          </a:stretch>
        </p:blipFill>
        <p:spPr bwMode="auto">
          <a:xfrm>
            <a:off x="4876800" y="381000"/>
            <a:ext cx="3476625" cy="2857500"/>
          </a:xfrm>
          <a:prstGeom prst="rect">
            <a:avLst/>
          </a:prstGeom>
          <a:noFill/>
        </p:spPr>
      </p:pic>
      <p:pic>
        <p:nvPicPr>
          <p:cNvPr id="40964" name="Picture 4" descr="http://www.health.com/health/static/hw/media/medical/hw/h9991108.jpg"/>
          <p:cNvPicPr>
            <a:picLocks noChangeAspect="1" noChangeArrowheads="1"/>
          </p:cNvPicPr>
          <p:nvPr/>
        </p:nvPicPr>
        <p:blipFill>
          <a:blip r:embed="rId3" cstate="print"/>
          <a:srcRect/>
          <a:stretch>
            <a:fillRect/>
          </a:stretch>
        </p:blipFill>
        <p:spPr bwMode="auto">
          <a:xfrm>
            <a:off x="4419600" y="3505200"/>
            <a:ext cx="43815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Diagnostic Examinations</a:t>
            </a:r>
            <a:endParaRPr lang="en-US" dirty="0"/>
          </a:p>
        </p:txBody>
      </p:sp>
      <p:sp>
        <p:nvSpPr>
          <p:cNvPr id="3" name="Content Placeholder 2"/>
          <p:cNvSpPr>
            <a:spLocks noGrp="1"/>
          </p:cNvSpPr>
          <p:nvPr>
            <p:ph sz="half" idx="1"/>
          </p:nvPr>
        </p:nvSpPr>
        <p:spPr>
          <a:xfrm>
            <a:off x="381000" y="1600200"/>
            <a:ext cx="4876800" cy="5257800"/>
          </a:xfrm>
        </p:spPr>
        <p:txBody>
          <a:bodyPr>
            <a:normAutofit fontScale="77500" lnSpcReduction="20000"/>
          </a:bodyPr>
          <a:lstStyle/>
          <a:p>
            <a:pPr>
              <a:buNone/>
            </a:pPr>
            <a:r>
              <a:rPr lang="en-US" dirty="0" smtClean="0"/>
              <a:t>    </a:t>
            </a:r>
            <a:r>
              <a:rPr lang="en-US" b="1" dirty="0" err="1" smtClean="0"/>
              <a:t>Esophagogastroduodeoscopy</a:t>
            </a:r>
            <a:endParaRPr lang="en-US" b="1" dirty="0" smtClean="0"/>
          </a:p>
          <a:p>
            <a:pPr>
              <a:buNone/>
            </a:pPr>
            <a:r>
              <a:rPr lang="en-US" b="1" dirty="0" smtClean="0"/>
              <a:t>    (EGD):  </a:t>
            </a:r>
            <a:r>
              <a:rPr lang="en-US" dirty="0" smtClean="0"/>
              <a:t>is an examination of the lining of the esophagus, stomach, and upper duodenum with a small camera (flexible endoscope) which is inserted down the throat</a:t>
            </a:r>
          </a:p>
          <a:p>
            <a:r>
              <a:rPr lang="en-US" dirty="0" smtClean="0"/>
              <a:t>The endoscope is advanced through the esophagus (food pipe) to the stomach and duodenum </a:t>
            </a:r>
          </a:p>
          <a:p>
            <a:r>
              <a:rPr lang="en-US" dirty="0" smtClean="0"/>
              <a:t>Air is introduced through the endoscope to enhance viewing</a:t>
            </a:r>
          </a:p>
          <a:p>
            <a:r>
              <a:rPr lang="en-US" dirty="0" smtClean="0"/>
              <a:t>The lining of the esophagus, stomach, and upper duodenum is examined, and biopsies can be taken through the endoscope</a:t>
            </a:r>
          </a:p>
          <a:p>
            <a:r>
              <a:rPr lang="en-US" dirty="0" smtClean="0"/>
              <a:t>Biopsies are tissue samples that are reviewed under the microscope</a:t>
            </a:r>
          </a:p>
          <a:p>
            <a:pPr>
              <a:buNone/>
            </a:pPr>
            <a:endParaRPr lang="en-US" dirty="0"/>
          </a:p>
        </p:txBody>
      </p:sp>
      <p:sp>
        <p:nvSpPr>
          <p:cNvPr id="4" name="Content Placeholder 3"/>
          <p:cNvSpPr>
            <a:spLocks noGrp="1"/>
          </p:cNvSpPr>
          <p:nvPr>
            <p:ph sz="half" idx="2"/>
          </p:nvPr>
        </p:nvSpPr>
        <p:spPr>
          <a:xfrm>
            <a:off x="5334000" y="1600200"/>
            <a:ext cx="3352800" cy="4525963"/>
          </a:xfrm>
        </p:spPr>
        <p:txBody>
          <a:bodyPr>
            <a:normAutofit fontScale="77500" lnSpcReduction="20000"/>
          </a:bodyPr>
          <a:lstStyle/>
          <a:p>
            <a:endParaRPr lang="en-US" dirty="0"/>
          </a:p>
        </p:txBody>
      </p:sp>
      <p:pic>
        <p:nvPicPr>
          <p:cNvPr id="41986" name="Picture 2" descr="http://www.trialsightmedia.com/exhibit_store/images/egd.jpg"/>
          <p:cNvPicPr>
            <a:picLocks noChangeAspect="1" noChangeArrowheads="1"/>
          </p:cNvPicPr>
          <p:nvPr/>
        </p:nvPicPr>
        <p:blipFill>
          <a:blip r:embed="rId2" cstate="print"/>
          <a:srcRect/>
          <a:stretch>
            <a:fillRect/>
          </a:stretch>
        </p:blipFill>
        <p:spPr bwMode="auto">
          <a:xfrm>
            <a:off x="5181600" y="152400"/>
            <a:ext cx="3962400" cy="670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main organs of the system are those through which the food passes</a:t>
            </a:r>
          </a:p>
          <a:p>
            <a:r>
              <a:rPr lang="en-US" dirty="0" smtClean="0"/>
              <a:t>These organs form a continuous tube from the entrance to the exit of the body</a:t>
            </a:r>
          </a:p>
          <a:p>
            <a:r>
              <a:rPr lang="en-US" dirty="0" smtClean="0"/>
              <a:t>They are the mouth, pharynx, esophagus, stomach, small intestine, and large intestine</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35842" name="Picture 2" descr="http://img.sparknotes.com/figures/9/92fefe6f9160757a6207a120b3637c38/figure1.gif"/>
          <p:cNvPicPr>
            <a:picLocks noChangeAspect="1" noChangeArrowheads="1"/>
          </p:cNvPicPr>
          <p:nvPr/>
        </p:nvPicPr>
        <p:blipFill>
          <a:blip r:embed="rId2" cstate="print"/>
          <a:srcRect/>
          <a:stretch>
            <a:fillRect/>
          </a:stretch>
        </p:blipFill>
        <p:spPr bwMode="auto">
          <a:xfrm>
            <a:off x="4419600" y="1219200"/>
            <a:ext cx="47244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77500" lnSpcReduction="20000"/>
          </a:bodyPr>
          <a:lstStyle/>
          <a:p>
            <a:pPr fontAlgn="base"/>
            <a:r>
              <a:rPr lang="en-US" b="1" dirty="0" smtClean="0"/>
              <a:t>Appendicitis</a:t>
            </a:r>
            <a:r>
              <a:rPr lang="en-US" dirty="0" smtClean="0"/>
              <a:t>: is swelling (inflammation) of the appendix. </a:t>
            </a:r>
          </a:p>
          <a:p>
            <a:r>
              <a:rPr lang="en-US" dirty="0" smtClean="0"/>
              <a:t>Appendicitis is one of the most common causes of emergency abdominal surgery </a:t>
            </a:r>
          </a:p>
          <a:p>
            <a:r>
              <a:rPr lang="en-US" dirty="0" smtClean="0"/>
              <a:t>It usually occurs when the appendix becomes blocked by feces, a foreign object(tumor)</a:t>
            </a:r>
          </a:p>
          <a:p>
            <a:r>
              <a:rPr lang="en-US" b="1" dirty="0" smtClean="0"/>
              <a:t>Colitis</a:t>
            </a:r>
            <a:r>
              <a:rPr lang="en-US" dirty="0" smtClean="0"/>
              <a:t>:  is swelling (inflammation) of the large intestine (colon)</a:t>
            </a:r>
          </a:p>
          <a:p>
            <a:r>
              <a:rPr lang="en-US" dirty="0" smtClean="0"/>
              <a:t>Symptoms can include: abdominal pain and bloating  bloody stools; or dehydration</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43010" name="Picture 2" descr="http://img.webmd.com/dtmcms/live/webmd/consumer_assets/site_images/articles/health_and_medical_reference/digestive_disorders/digestive_diseases_appendicitis_appendix.jpg"/>
          <p:cNvPicPr>
            <a:picLocks noChangeAspect="1" noChangeArrowheads="1"/>
          </p:cNvPicPr>
          <p:nvPr/>
        </p:nvPicPr>
        <p:blipFill>
          <a:blip r:embed="rId2" cstate="print"/>
          <a:srcRect/>
          <a:stretch>
            <a:fillRect/>
          </a:stretch>
        </p:blipFill>
        <p:spPr bwMode="auto">
          <a:xfrm>
            <a:off x="4495800" y="0"/>
            <a:ext cx="4038600" cy="3171825"/>
          </a:xfrm>
          <a:prstGeom prst="rect">
            <a:avLst/>
          </a:prstGeom>
          <a:noFill/>
        </p:spPr>
      </p:pic>
      <p:pic>
        <p:nvPicPr>
          <p:cNvPr id="43012" name="Picture 4" descr="http://www.colonista.com/.a/6a00e551d294ef88330133f18a0645970b-800wi"/>
          <p:cNvPicPr>
            <a:picLocks noChangeAspect="1" noChangeArrowheads="1"/>
          </p:cNvPicPr>
          <p:nvPr/>
        </p:nvPicPr>
        <p:blipFill>
          <a:blip r:embed="rId3" cstate="print"/>
          <a:srcRect/>
          <a:stretch>
            <a:fillRect/>
          </a:stretch>
        </p:blipFill>
        <p:spPr bwMode="auto">
          <a:xfrm>
            <a:off x="4419600" y="3352800"/>
            <a:ext cx="43815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a:xfrm>
            <a:off x="381000" y="1600200"/>
            <a:ext cx="4038600" cy="4525963"/>
          </a:xfrm>
        </p:spPr>
        <p:txBody>
          <a:bodyPr/>
          <a:lstStyle/>
          <a:p>
            <a:r>
              <a:rPr lang="en-US" b="1" dirty="0" smtClean="0"/>
              <a:t>Cirrhosis</a:t>
            </a:r>
            <a:r>
              <a:rPr lang="en-US" dirty="0" smtClean="0"/>
              <a:t>: is scarring of the liver and poor liver function. It is the final phase of chronic liver disease. </a:t>
            </a:r>
          </a:p>
          <a:p>
            <a:r>
              <a:rPr lang="en-US" dirty="0" smtClean="0"/>
              <a:t>Symptoms may develop gradually, or there may be no symptoms (hepatitis or alcohol)</a:t>
            </a:r>
          </a:p>
          <a:p>
            <a:endParaRPr lang="en-US" dirty="0"/>
          </a:p>
        </p:txBody>
      </p:sp>
      <p:sp>
        <p:nvSpPr>
          <p:cNvPr id="4" name="Content Placeholder 3"/>
          <p:cNvSpPr>
            <a:spLocks noGrp="1"/>
          </p:cNvSpPr>
          <p:nvPr>
            <p:ph sz="half" idx="2"/>
          </p:nvPr>
        </p:nvSpPr>
        <p:spPr/>
        <p:txBody>
          <a:bodyPr/>
          <a:lstStyle/>
          <a:p>
            <a:endParaRPr lang="en-US"/>
          </a:p>
        </p:txBody>
      </p:sp>
      <p:pic>
        <p:nvPicPr>
          <p:cNvPr id="44034" name="Picture 2" descr="http://www.hivandhepatitis.com/0_images2009/cirrhosis2.jpg"/>
          <p:cNvPicPr>
            <a:picLocks noChangeAspect="1" noChangeArrowheads="1"/>
          </p:cNvPicPr>
          <p:nvPr/>
        </p:nvPicPr>
        <p:blipFill>
          <a:blip r:embed="rId2" cstate="print"/>
          <a:srcRect/>
          <a:stretch>
            <a:fillRect/>
          </a:stretch>
        </p:blipFill>
        <p:spPr bwMode="auto">
          <a:xfrm>
            <a:off x="4572000" y="609600"/>
            <a:ext cx="4171950" cy="2857500"/>
          </a:xfrm>
          <a:prstGeom prst="rect">
            <a:avLst/>
          </a:prstGeom>
          <a:noFill/>
        </p:spPr>
      </p:pic>
      <p:pic>
        <p:nvPicPr>
          <p:cNvPr id="44036" name="Picture 4" descr="http://upload.wikimedia.org/wikipedia/commons/thumb/a/a3/Hepaticfailure.jpg/230px-Hepaticfailure.jpg"/>
          <p:cNvPicPr>
            <a:picLocks noChangeAspect="1" noChangeArrowheads="1"/>
          </p:cNvPicPr>
          <p:nvPr/>
        </p:nvPicPr>
        <p:blipFill>
          <a:blip r:embed="rId3" cstate="print"/>
          <a:srcRect/>
          <a:stretch>
            <a:fillRect/>
          </a:stretch>
        </p:blipFill>
        <p:spPr bwMode="auto">
          <a:xfrm>
            <a:off x="5486400" y="3581400"/>
            <a:ext cx="2724150" cy="2733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a:bodyPr>
          <a:lstStyle/>
          <a:p>
            <a:r>
              <a:rPr lang="en-US" b="1" dirty="0" smtClean="0"/>
              <a:t>Colostomy</a:t>
            </a:r>
            <a:r>
              <a:rPr lang="en-US" dirty="0" smtClean="0"/>
              <a:t>:  is a surgical procedure in which a stoma is formed by drawing the healthy end of the large intestine or colon through an incision in the anterior abdominal wall and suturing it into place</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45058" name="Picture 2" descr="http://impiousdigest.com/ll.jpg"/>
          <p:cNvPicPr>
            <a:picLocks noChangeAspect="1" noChangeArrowheads="1"/>
          </p:cNvPicPr>
          <p:nvPr/>
        </p:nvPicPr>
        <p:blipFill>
          <a:blip r:embed="rId2" cstate="print"/>
          <a:srcRect/>
          <a:stretch>
            <a:fillRect/>
          </a:stretch>
        </p:blipFill>
        <p:spPr bwMode="auto">
          <a:xfrm>
            <a:off x="4648200" y="1371600"/>
            <a:ext cx="4076700" cy="1905000"/>
          </a:xfrm>
          <a:prstGeom prst="rect">
            <a:avLst/>
          </a:prstGeom>
          <a:noFill/>
        </p:spPr>
      </p:pic>
      <p:pic>
        <p:nvPicPr>
          <p:cNvPr id="45060" name="Picture 4" descr="http://t2.gstatic.com/images?q=tbn:ANd9GcRoE1jsZGpsHo6CLekkBX1Ezx1fg6ztAKJH5izYVjsSqmODIWlA1CfdAUcY"/>
          <p:cNvPicPr>
            <a:picLocks noChangeAspect="1" noChangeArrowheads="1"/>
          </p:cNvPicPr>
          <p:nvPr/>
        </p:nvPicPr>
        <p:blipFill>
          <a:blip r:embed="rId3" cstate="print"/>
          <a:srcRect/>
          <a:stretch>
            <a:fillRect/>
          </a:stretch>
        </p:blipFill>
        <p:spPr bwMode="auto">
          <a:xfrm>
            <a:off x="4572000" y="3276600"/>
            <a:ext cx="41910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err="1" smtClean="0"/>
              <a:t>Crohn’s</a:t>
            </a:r>
            <a:r>
              <a:rPr lang="en-US" b="1" dirty="0" smtClean="0"/>
              <a:t> disease</a:t>
            </a:r>
            <a:r>
              <a:rPr lang="en-US" dirty="0" smtClean="0"/>
              <a:t>: is a type of inflammatory bowel disease that may affect any part of the gastrointestinal tract from mouth to anus, causing a wide variety of symptoms</a:t>
            </a:r>
          </a:p>
          <a:p>
            <a:r>
              <a:rPr lang="en-US" dirty="0" smtClean="0"/>
              <a:t> It primarily causes abdominal pain,  diarrhea, vomiting or weight loss</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46082" name="Picture 2" descr="http://www.gastroenterology.net.au/images/Crohns_disease.jpg"/>
          <p:cNvPicPr>
            <a:picLocks noChangeAspect="1" noChangeArrowheads="1"/>
          </p:cNvPicPr>
          <p:nvPr/>
        </p:nvPicPr>
        <p:blipFill>
          <a:blip r:embed="rId2" cstate="print"/>
          <a:srcRect/>
          <a:stretch>
            <a:fillRect/>
          </a:stretch>
        </p:blipFill>
        <p:spPr bwMode="auto">
          <a:xfrm>
            <a:off x="5105400" y="1524000"/>
            <a:ext cx="3124200" cy="3895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Diverticulitis</a:t>
            </a:r>
            <a:r>
              <a:rPr lang="en-US" dirty="0" smtClean="0"/>
              <a:t>:  is the condition of having diverticula in the colon,  which are </a:t>
            </a:r>
            <a:r>
              <a:rPr lang="en-US" dirty="0" err="1" smtClean="0"/>
              <a:t>outpocketings</a:t>
            </a:r>
            <a:r>
              <a:rPr lang="en-US" dirty="0" smtClean="0"/>
              <a:t> of the colonic mucosa and submucosa through weaknesses of muscle layers in the colon </a:t>
            </a:r>
            <a:r>
              <a:rPr lang="en-US" dirty="0" smtClean="0"/>
              <a:t>wall</a:t>
            </a:r>
          </a:p>
          <a:p>
            <a:r>
              <a:rPr lang="en-US" dirty="0"/>
              <a:t>Without fiber to add bulk to the stool, the colon has to work harder than normal to push the stool forward. The pressure from this may cause pouches to form in weak spots along the colon.</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47106" name="Picture 2" descr="http://digestive.niddk.nih.gov/ddiseases/pubs/diverticulosis/images/divintst.gif"/>
          <p:cNvPicPr>
            <a:picLocks noChangeAspect="1" noChangeArrowheads="1"/>
          </p:cNvPicPr>
          <p:nvPr/>
        </p:nvPicPr>
        <p:blipFill>
          <a:blip r:embed="rId2" cstate="print"/>
          <a:srcRect/>
          <a:stretch>
            <a:fillRect/>
          </a:stretch>
        </p:blipFill>
        <p:spPr bwMode="auto">
          <a:xfrm>
            <a:off x="4724400" y="0"/>
            <a:ext cx="3733800" cy="3276601"/>
          </a:xfrm>
          <a:prstGeom prst="rect">
            <a:avLst/>
          </a:prstGeom>
          <a:noFill/>
        </p:spPr>
      </p:pic>
      <p:pic>
        <p:nvPicPr>
          <p:cNvPr id="47108" name="Picture 4" descr="http://img.medscape.com/fullsize/migrated/483/794/ajr483794.fig5c.jpg"/>
          <p:cNvPicPr>
            <a:picLocks noChangeAspect="1" noChangeArrowheads="1"/>
          </p:cNvPicPr>
          <p:nvPr/>
        </p:nvPicPr>
        <p:blipFill>
          <a:blip r:embed="rId3" cstate="print"/>
          <a:srcRect/>
          <a:stretch>
            <a:fillRect/>
          </a:stretch>
        </p:blipFill>
        <p:spPr bwMode="auto">
          <a:xfrm>
            <a:off x="4572000" y="3505200"/>
            <a:ext cx="3810000" cy="2895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err="1" smtClean="0"/>
              <a:t>Gastroesophageal</a:t>
            </a:r>
            <a:r>
              <a:rPr lang="en-US" b="1" dirty="0" smtClean="0"/>
              <a:t> reflux disease(GERD): </a:t>
            </a:r>
            <a:r>
              <a:rPr lang="en-US" dirty="0" smtClean="0"/>
              <a:t> is a condition in which the stomach contents (food or liquid) leak backwards from the stomach into the esophagus </a:t>
            </a:r>
          </a:p>
          <a:p>
            <a:r>
              <a:rPr lang="en-US" dirty="0" smtClean="0"/>
              <a:t>This action can irritate the esophagus, causing heartburn and other symptoms.</a:t>
            </a: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48130" name="Picture 2" descr="http://images.medicinenet.com/images/illustrations/gastroesophageal_reflux.jpg"/>
          <p:cNvPicPr>
            <a:picLocks noChangeAspect="1" noChangeArrowheads="1"/>
          </p:cNvPicPr>
          <p:nvPr/>
        </p:nvPicPr>
        <p:blipFill>
          <a:blip r:embed="rId2" cstate="print"/>
          <a:srcRect/>
          <a:stretch>
            <a:fillRect/>
          </a:stretch>
        </p:blipFill>
        <p:spPr bwMode="auto">
          <a:xfrm>
            <a:off x="4419600" y="1447800"/>
            <a:ext cx="47244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Hemorrhoids</a:t>
            </a:r>
            <a:r>
              <a:rPr lang="en-US" dirty="0" smtClean="0"/>
              <a:t>: are painful, swollen veins in the lower portion of the rectum or anus</a:t>
            </a:r>
          </a:p>
          <a:p>
            <a:r>
              <a:rPr lang="en-US" b="1" dirty="0" smtClean="0"/>
              <a:t>Hernia</a:t>
            </a:r>
            <a:r>
              <a:rPr lang="en-US" dirty="0" smtClean="0"/>
              <a:t>:  a sac formed by the lining of the abdominal cavity (peritoneum)</a:t>
            </a:r>
          </a:p>
          <a:p>
            <a:r>
              <a:rPr lang="en-US" dirty="0" smtClean="0"/>
              <a:t>The sac comes through a hole or weak area in the fascia, the strong layer of the abdominal wall that surrounds the muscle.</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49154" name="Picture 2" descr="http://img.webmd.com/dtmcms/live/webmd/consumer_assets/site_images/articles/health_and_medical_reference/skin_and_beauty/understandinghemorrhoidsbasics-hemorrhoids.jpg"/>
          <p:cNvPicPr>
            <a:picLocks noChangeAspect="1" noChangeArrowheads="1"/>
          </p:cNvPicPr>
          <p:nvPr/>
        </p:nvPicPr>
        <p:blipFill>
          <a:blip r:embed="rId2" cstate="print"/>
          <a:srcRect/>
          <a:stretch>
            <a:fillRect/>
          </a:stretch>
        </p:blipFill>
        <p:spPr bwMode="auto">
          <a:xfrm>
            <a:off x="4572000" y="0"/>
            <a:ext cx="3962400" cy="2819400"/>
          </a:xfrm>
          <a:prstGeom prst="rect">
            <a:avLst/>
          </a:prstGeom>
          <a:noFill/>
        </p:spPr>
      </p:pic>
      <p:pic>
        <p:nvPicPr>
          <p:cNvPr id="49156" name="Picture 4" descr="http://www.herniaonline.com/images/types.gif.jpg"/>
          <p:cNvPicPr>
            <a:picLocks noChangeAspect="1" noChangeArrowheads="1"/>
          </p:cNvPicPr>
          <p:nvPr/>
        </p:nvPicPr>
        <p:blipFill>
          <a:blip r:embed="rId3" cstate="print"/>
          <a:srcRect/>
          <a:stretch>
            <a:fillRect/>
          </a:stretch>
        </p:blipFill>
        <p:spPr bwMode="auto">
          <a:xfrm>
            <a:off x="4499429" y="2819400"/>
            <a:ext cx="46482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a:xfrm>
            <a:off x="457200" y="1600200"/>
            <a:ext cx="4038600" cy="5029200"/>
          </a:xfrm>
        </p:spPr>
        <p:txBody>
          <a:bodyPr>
            <a:normAutofit fontScale="77500" lnSpcReduction="20000"/>
          </a:bodyPr>
          <a:lstStyle/>
          <a:p>
            <a:r>
              <a:rPr lang="en-US" b="1" dirty="0" smtClean="0"/>
              <a:t>Irritable Bowel Syndrome(IBS):</a:t>
            </a:r>
            <a:r>
              <a:rPr lang="en-US" dirty="0" smtClean="0"/>
              <a:t> is a disorder that leads to abdominal pain and cramping, changes in bowel movements, and other symptoms </a:t>
            </a:r>
          </a:p>
          <a:p>
            <a:r>
              <a:rPr lang="en-US" dirty="0" smtClean="0"/>
              <a:t>In IBS, the structure of the bowel is not abnormal(not like </a:t>
            </a:r>
            <a:r>
              <a:rPr lang="en-US" dirty="0" err="1" smtClean="0"/>
              <a:t>chron’s</a:t>
            </a:r>
            <a:r>
              <a:rPr lang="en-US" dirty="0" smtClean="0"/>
              <a:t> </a:t>
            </a:r>
            <a:r>
              <a:rPr lang="en-US" dirty="0" err="1" smtClean="0"/>
              <a:t>dx</a:t>
            </a:r>
            <a:r>
              <a:rPr lang="en-US" dirty="0" smtClean="0"/>
              <a:t>)</a:t>
            </a:r>
          </a:p>
          <a:p>
            <a:r>
              <a:rPr lang="en-US" b="1" dirty="0" smtClean="0"/>
              <a:t>Peptic ulcer</a:t>
            </a:r>
            <a:r>
              <a:rPr lang="en-US" dirty="0" smtClean="0"/>
              <a:t>: is a defect in the lining of the stomach or the first part of the small intestine, an area called the duodenum</a:t>
            </a:r>
          </a:p>
          <a:p>
            <a:r>
              <a:rPr lang="en-US" dirty="0" smtClean="0"/>
              <a:t>Caused by alcohol, smoking, or regular use of aspirin or ibuprofen</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0178" name="Picture 2" descr="http://trialx.com/curetalk/wp-content/blogs.dir/7/files/2011/05/diseases/Irritable_Bowel_Syndrome-3.gif"/>
          <p:cNvPicPr>
            <a:picLocks noChangeAspect="1" noChangeArrowheads="1"/>
          </p:cNvPicPr>
          <p:nvPr/>
        </p:nvPicPr>
        <p:blipFill>
          <a:blip r:embed="rId2" cstate="print"/>
          <a:srcRect/>
          <a:stretch>
            <a:fillRect/>
          </a:stretch>
        </p:blipFill>
        <p:spPr bwMode="auto">
          <a:xfrm>
            <a:off x="4648200" y="0"/>
            <a:ext cx="4038600" cy="2971800"/>
          </a:xfrm>
          <a:prstGeom prst="rect">
            <a:avLst/>
          </a:prstGeom>
          <a:noFill/>
        </p:spPr>
      </p:pic>
      <p:pic>
        <p:nvPicPr>
          <p:cNvPr id="50180" name="Picture 4" descr="http://images.medicinenet.com/images/illustrations/peptic_ulcer.jpg"/>
          <p:cNvPicPr>
            <a:picLocks noChangeAspect="1" noChangeArrowheads="1"/>
          </p:cNvPicPr>
          <p:nvPr/>
        </p:nvPicPr>
        <p:blipFill>
          <a:blip r:embed="rId3" cstate="print"/>
          <a:srcRect/>
          <a:stretch>
            <a:fillRect/>
          </a:stretch>
        </p:blipFill>
        <p:spPr bwMode="auto">
          <a:xfrm>
            <a:off x="4495800" y="2819400"/>
            <a:ext cx="44196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Mouth</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Food enters the body through the mouth </a:t>
            </a:r>
          </a:p>
          <a:p>
            <a:r>
              <a:rPr lang="en-US" dirty="0" smtClean="0"/>
              <a:t>Teeth break up food into small pieces to make it easier to swallow and also to prepare it for more effective action by digestive enzymes</a:t>
            </a:r>
            <a:endParaRPr lang="en-US" dirty="0"/>
          </a:p>
          <a:p>
            <a:r>
              <a:rPr lang="en-US" dirty="0" smtClean="0"/>
              <a:t>The tongue contains taste buds and papillae projections</a:t>
            </a:r>
          </a:p>
          <a:p>
            <a:endParaRPr lang="en-US" dirty="0"/>
          </a:p>
        </p:txBody>
      </p:sp>
      <p:sp>
        <p:nvSpPr>
          <p:cNvPr id="6" name="Content Placeholder 5"/>
          <p:cNvSpPr>
            <a:spLocks noGrp="1"/>
          </p:cNvSpPr>
          <p:nvPr>
            <p:ph sz="half" idx="2"/>
          </p:nvPr>
        </p:nvSpPr>
        <p:spPr/>
        <p:txBody>
          <a:bodyPr>
            <a:normAutofit fontScale="92500" lnSpcReduction="10000"/>
          </a:bodyPr>
          <a:lstStyle/>
          <a:p>
            <a:endParaRPr lang="en-US"/>
          </a:p>
        </p:txBody>
      </p:sp>
      <p:pic>
        <p:nvPicPr>
          <p:cNvPr id="16386" name="Picture 2" descr="http://library.thinkquest.org/05aug/00386/taste/tong3.jpg"/>
          <p:cNvPicPr>
            <a:picLocks noChangeAspect="1" noChangeArrowheads="1"/>
          </p:cNvPicPr>
          <p:nvPr/>
        </p:nvPicPr>
        <p:blipFill>
          <a:blip r:embed="rId2" cstate="print"/>
          <a:srcRect/>
          <a:stretch>
            <a:fillRect/>
          </a:stretch>
        </p:blipFill>
        <p:spPr bwMode="auto">
          <a:xfrm>
            <a:off x="4648200" y="1143000"/>
            <a:ext cx="4095750"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Mouth</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salivary glands excrete the fluid known as saliva</a:t>
            </a:r>
          </a:p>
          <a:p>
            <a:r>
              <a:rPr lang="en-US" dirty="0" smtClean="0"/>
              <a:t>It is released from three pairs of glands: the parotid, the </a:t>
            </a:r>
            <a:r>
              <a:rPr lang="en-US" dirty="0" err="1" smtClean="0"/>
              <a:t>submandibular</a:t>
            </a:r>
            <a:r>
              <a:rPr lang="en-US" dirty="0" smtClean="0"/>
              <a:t>, and the sublingual </a:t>
            </a:r>
          </a:p>
          <a:p>
            <a:r>
              <a:rPr lang="en-US" dirty="0" smtClean="0"/>
              <a:t>Certain foods cause the glands to secret profusely often producing some discomfort, as when eating something sour</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17410" name="Picture 2" descr="http://myfamilydentalblog.com/wp-content/uploads/2011/07/Sialadenitis.jpg"/>
          <p:cNvPicPr>
            <a:picLocks noChangeAspect="1" noChangeArrowheads="1"/>
          </p:cNvPicPr>
          <p:nvPr/>
        </p:nvPicPr>
        <p:blipFill>
          <a:blip r:embed="rId2" cstate="print"/>
          <a:srcRect/>
          <a:stretch>
            <a:fillRect/>
          </a:stretch>
        </p:blipFill>
        <p:spPr bwMode="auto">
          <a:xfrm>
            <a:off x="4572000" y="2362200"/>
            <a:ext cx="45720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Esophagus</a:t>
            </a:r>
            <a:endParaRPr lang="en-US" dirty="0"/>
          </a:p>
        </p:txBody>
      </p:sp>
      <p:sp>
        <p:nvSpPr>
          <p:cNvPr id="3" name="Content Placeholder 2"/>
          <p:cNvSpPr>
            <a:spLocks noGrp="1"/>
          </p:cNvSpPr>
          <p:nvPr>
            <p:ph sz="half" idx="1"/>
          </p:nvPr>
        </p:nvSpPr>
        <p:spPr>
          <a:xfrm>
            <a:off x="457200" y="1600200"/>
            <a:ext cx="4038600" cy="4876800"/>
          </a:xfrm>
        </p:spPr>
        <p:txBody>
          <a:bodyPr>
            <a:normAutofit fontScale="85000" lnSpcReduction="20000"/>
          </a:bodyPr>
          <a:lstStyle/>
          <a:p>
            <a:r>
              <a:rPr lang="en-US" dirty="0" smtClean="0"/>
              <a:t>Once food is swallowed, its movement through the body is maintained by the smooth, involuntary muscles called peristalsis</a:t>
            </a:r>
          </a:p>
          <a:p>
            <a:r>
              <a:rPr lang="en-US" dirty="0" smtClean="0"/>
              <a:t>When food enters the esophagus, the muscles alternately contract and relax, squeezing the bolus(is </a:t>
            </a:r>
            <a:r>
              <a:rPr lang="en-US" dirty="0"/>
              <a:t>a mass of food that has been chewed at the point of </a:t>
            </a:r>
            <a:r>
              <a:rPr lang="en-US" dirty="0" smtClean="0"/>
              <a:t>swallowing)</a:t>
            </a:r>
          </a:p>
          <a:p>
            <a:r>
              <a:rPr lang="en-US" dirty="0" smtClean="0"/>
              <a:t>This moves the bolus to the stomach(only takes 5 seconds)</a:t>
            </a:r>
          </a:p>
          <a:p>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18434" name="Picture 2" descr="http://images.emedicinehealth.com/images/healthwise/medical/hw/hwkb17_007_02.jpg"/>
          <p:cNvPicPr>
            <a:picLocks noChangeAspect="1" noChangeArrowheads="1"/>
          </p:cNvPicPr>
          <p:nvPr/>
        </p:nvPicPr>
        <p:blipFill>
          <a:blip r:embed="rId2" cstate="print"/>
          <a:srcRect/>
          <a:stretch>
            <a:fillRect/>
          </a:stretch>
        </p:blipFill>
        <p:spPr bwMode="auto">
          <a:xfrm>
            <a:off x="6477000" y="228600"/>
            <a:ext cx="2667000" cy="6400800"/>
          </a:xfrm>
          <a:prstGeom prst="rect">
            <a:avLst/>
          </a:prstGeom>
          <a:noFill/>
        </p:spPr>
      </p:pic>
      <p:pic>
        <p:nvPicPr>
          <p:cNvPr id="18436" name="Picture 4" descr="http://upload.wikimedia.org/wikipedia/commons/0/0f/Peristalsis.gif"/>
          <p:cNvPicPr>
            <a:picLocks noChangeAspect="1" noChangeArrowheads="1" noCrop="1"/>
          </p:cNvPicPr>
          <p:nvPr/>
        </p:nvPicPr>
        <p:blipFill>
          <a:blip r:embed="rId3" cstate="print"/>
          <a:srcRect/>
          <a:stretch>
            <a:fillRect/>
          </a:stretch>
        </p:blipFill>
        <p:spPr bwMode="auto">
          <a:xfrm>
            <a:off x="4495800" y="1524000"/>
            <a:ext cx="1990725"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r>
              <a:rPr lang="en-US" sz="5400" dirty="0" smtClean="0"/>
              <a:t/>
            </a:r>
            <a:br>
              <a:rPr lang="en-US" sz="5400" dirty="0" smtClean="0"/>
            </a:br>
            <a:r>
              <a:rPr lang="en-US" sz="5400" dirty="0" smtClean="0"/>
              <a:t>The Stomach</a:t>
            </a:r>
            <a:br>
              <a:rPr lang="en-US" sz="5400" dirty="0" smtClean="0"/>
            </a:br>
            <a:endParaRPr lang="en-US" sz="5400" dirty="0"/>
          </a:p>
        </p:txBody>
      </p:sp>
      <p:sp>
        <p:nvSpPr>
          <p:cNvPr id="3" name="Content Placeholder 2"/>
          <p:cNvSpPr>
            <a:spLocks noGrp="1"/>
          </p:cNvSpPr>
          <p:nvPr>
            <p:ph sz="half" idx="1"/>
          </p:nvPr>
        </p:nvSpPr>
        <p:spPr/>
        <p:txBody>
          <a:bodyPr>
            <a:normAutofit fontScale="92500" lnSpcReduction="10000"/>
          </a:bodyPr>
          <a:lstStyle/>
          <a:p>
            <a:r>
              <a:rPr lang="en-US" dirty="0" smtClean="0"/>
              <a:t>The upper opening to the stomach is controlled by a circular muscle called the cardiac sphincter</a:t>
            </a:r>
          </a:p>
          <a:p>
            <a:r>
              <a:rPr lang="en-US" dirty="0" smtClean="0"/>
              <a:t>As the peristaltic wave approaches, the sphincter dilates, allowing the food to enter</a:t>
            </a:r>
          </a:p>
          <a:p>
            <a:r>
              <a:rPr lang="en-US" dirty="0" smtClean="0"/>
              <a:t>Once the food is inside, the one-way “gate” closes to prevent its escape</a:t>
            </a:r>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9458" name="Picture 2" descr="http://leavingbio.net/Human%20Nutrition/Human%20Nutrition_files/image018.jpg"/>
          <p:cNvPicPr>
            <a:picLocks noChangeAspect="1" noChangeArrowheads="1"/>
          </p:cNvPicPr>
          <p:nvPr/>
        </p:nvPicPr>
        <p:blipFill>
          <a:blip r:embed="rId2" cstate="print"/>
          <a:srcRect/>
          <a:stretch>
            <a:fillRect/>
          </a:stretch>
        </p:blipFill>
        <p:spPr bwMode="auto">
          <a:xfrm>
            <a:off x="4495800" y="1981200"/>
            <a:ext cx="4648200" cy="48768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Stomach</a:t>
            </a:r>
            <a:endParaRPr lang="en-US" dirty="0"/>
          </a:p>
        </p:txBody>
      </p:sp>
      <p:sp>
        <p:nvSpPr>
          <p:cNvPr id="3" name="Content Placeholder 2"/>
          <p:cNvSpPr>
            <a:spLocks noGrp="1"/>
          </p:cNvSpPr>
          <p:nvPr>
            <p:ph idx="1"/>
          </p:nvPr>
        </p:nvSpPr>
        <p:spPr>
          <a:xfrm>
            <a:off x="304800" y="1066800"/>
            <a:ext cx="8229600" cy="5029199"/>
          </a:xfrm>
        </p:spPr>
        <p:txBody>
          <a:bodyPr>
            <a:normAutofit fontScale="55000" lnSpcReduction="20000"/>
          </a:bodyPr>
          <a:lstStyle/>
          <a:p>
            <a:r>
              <a:rPr lang="en-US" dirty="0" smtClean="0"/>
              <a:t>The stomach is a 10-inch-long, J shaped organ constructed of three layers of strong muscle tissue </a:t>
            </a:r>
          </a:p>
          <a:p>
            <a:r>
              <a:rPr lang="en-US" dirty="0" smtClean="0"/>
              <a:t>It lies just beneath the diaphragm </a:t>
            </a:r>
          </a:p>
          <a:p>
            <a:r>
              <a:rPr lang="en-US" dirty="0" smtClean="0"/>
              <a:t>It can hold about half a gallon of food and liquid</a:t>
            </a:r>
          </a:p>
          <a:p>
            <a:r>
              <a:rPr lang="en-US" dirty="0" smtClean="0"/>
              <a:t>The stomach continues the digestive process that </a:t>
            </a:r>
            <a:r>
              <a:rPr lang="en-US" dirty="0" smtClean="0"/>
              <a:t>began </a:t>
            </a:r>
            <a:r>
              <a:rPr lang="en-US" dirty="0" smtClean="0"/>
              <a:t>in the mouth</a:t>
            </a:r>
          </a:p>
          <a:p>
            <a:r>
              <a:rPr lang="en-US" dirty="0" smtClean="0"/>
              <a:t>The stomach lining is formed of mucous membrane, whose glands secret mucus</a:t>
            </a:r>
          </a:p>
          <a:p>
            <a:r>
              <a:rPr lang="en-US" dirty="0" smtClean="0"/>
              <a:t>The stomach has 35 million gastric glands, which secretes mostly hydrochloric acids(page 508 lists more enzymes) </a:t>
            </a:r>
          </a:p>
          <a:p>
            <a:r>
              <a:rPr lang="en-US" dirty="0" smtClean="0"/>
              <a:t>Hydrochloric acid can burn holes in things, and can destroy the stomach lining and cause ulcers</a:t>
            </a:r>
          </a:p>
          <a:p>
            <a:r>
              <a:rPr lang="en-US" dirty="0" smtClean="0"/>
              <a:t>An ulcer in the stomach is called a gastric or peptic ulcer</a:t>
            </a:r>
          </a:p>
          <a:p>
            <a:r>
              <a:rPr lang="en-US" dirty="0" smtClean="0"/>
              <a:t>The partially digested food in the stomach is changed</a:t>
            </a:r>
          </a:p>
          <a:p>
            <a:pPr>
              <a:buNone/>
            </a:pPr>
            <a:r>
              <a:rPr lang="en-US" dirty="0" smtClean="0"/>
              <a:t>       into a semi-liquid state called </a:t>
            </a:r>
            <a:r>
              <a:rPr lang="en-US" dirty="0" err="1" smtClean="0"/>
              <a:t>chyme</a:t>
            </a:r>
            <a:r>
              <a:rPr lang="en-US" dirty="0" smtClean="0"/>
              <a:t> in 3 to 5 hours</a:t>
            </a:r>
          </a:p>
          <a:p>
            <a:r>
              <a:rPr lang="en-US" dirty="0" smtClean="0"/>
              <a:t>Liquids will pass through the stomach in minutes</a:t>
            </a:r>
          </a:p>
          <a:p>
            <a:r>
              <a:rPr lang="en-US" dirty="0" smtClean="0"/>
              <a:t>When the consistency of the </a:t>
            </a:r>
            <a:r>
              <a:rPr lang="en-US" dirty="0" err="1" smtClean="0"/>
              <a:t>chyme</a:t>
            </a:r>
            <a:r>
              <a:rPr lang="en-US" dirty="0" smtClean="0"/>
              <a:t> is right, the</a:t>
            </a:r>
          </a:p>
          <a:p>
            <a:pPr>
              <a:buNone/>
            </a:pPr>
            <a:r>
              <a:rPr lang="en-US" dirty="0" smtClean="0"/>
              <a:t>       pyloric sphincter, at the end of the stomach, </a:t>
            </a:r>
          </a:p>
          <a:p>
            <a:pPr>
              <a:buNone/>
            </a:pPr>
            <a:r>
              <a:rPr lang="en-US" dirty="0" smtClean="0"/>
              <a:t>       allows the </a:t>
            </a:r>
            <a:r>
              <a:rPr lang="en-US" dirty="0" err="1" smtClean="0"/>
              <a:t>chyme</a:t>
            </a:r>
            <a:r>
              <a:rPr lang="en-US" dirty="0" smtClean="0"/>
              <a:t> to spurt through the sphincter</a:t>
            </a:r>
          </a:p>
          <a:p>
            <a:pPr>
              <a:buNone/>
            </a:pPr>
            <a:r>
              <a:rPr lang="en-US" dirty="0" smtClean="0"/>
              <a:t>       into the small intestine</a:t>
            </a:r>
          </a:p>
          <a:p>
            <a:endParaRPr lang="en-US" dirty="0" smtClean="0"/>
          </a:p>
          <a:p>
            <a:endParaRPr lang="en-US" dirty="0" smtClean="0"/>
          </a:p>
          <a:p>
            <a:endParaRPr lang="en-US" dirty="0"/>
          </a:p>
        </p:txBody>
      </p:sp>
      <p:pic>
        <p:nvPicPr>
          <p:cNvPr id="20482" name="Picture 2" descr="http://www.naturalhealthschool.com/img/stomach.gif"/>
          <p:cNvPicPr>
            <a:picLocks noChangeAspect="1" noChangeArrowheads="1"/>
          </p:cNvPicPr>
          <p:nvPr/>
        </p:nvPicPr>
        <p:blipFill>
          <a:blip r:embed="rId2" cstate="print"/>
          <a:srcRect/>
          <a:stretch>
            <a:fillRect/>
          </a:stretch>
        </p:blipFill>
        <p:spPr bwMode="auto">
          <a:xfrm>
            <a:off x="6096000" y="3733800"/>
            <a:ext cx="27432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Stomach</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dirty="0" smtClean="0"/>
              <a:t>Because of the two sphincters, food is held in the stomach until it is properly prepared to leave</a:t>
            </a:r>
          </a:p>
          <a:p>
            <a:r>
              <a:rPr lang="en-US" dirty="0" smtClean="0"/>
              <a:t>But occasionally, when you suffer from nausea and vomiting, it is obvious the material did not go in the right direction</a:t>
            </a:r>
          </a:p>
          <a:p>
            <a:r>
              <a:rPr lang="en-US" dirty="0" smtClean="0"/>
              <a:t>This action is accomplished by the contraction of the abdominal muscles, forcefully squeezing the stomach as it is pushed downward by the diaphragm</a:t>
            </a:r>
          </a:p>
          <a:p>
            <a:r>
              <a:rPr lang="en-US" dirty="0" smtClean="0"/>
              <a:t>With this pressure and reverse peristaltic waves, the </a:t>
            </a:r>
            <a:r>
              <a:rPr lang="en-US" dirty="0"/>
              <a:t>c</a:t>
            </a:r>
            <a:r>
              <a:rPr lang="en-US" dirty="0" smtClean="0"/>
              <a:t>ontents of the stomach are forced out and emesis(vomiting) occurs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11412</TotalTime>
  <Words>1800</Words>
  <Application>Microsoft Office PowerPoint</Application>
  <PresentationFormat>On-screen Show (4:3)</PresentationFormat>
  <Paragraphs>169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Digestive System</vt:lpstr>
      <vt:lpstr>Digestive System</vt:lpstr>
      <vt:lpstr>Digestive System</vt:lpstr>
      <vt:lpstr>The Mouth</vt:lpstr>
      <vt:lpstr>The Mouth</vt:lpstr>
      <vt:lpstr>The Esophagus</vt:lpstr>
      <vt:lpstr> The Stomach </vt:lpstr>
      <vt:lpstr>The Stomach</vt:lpstr>
      <vt:lpstr>The Stomach</vt:lpstr>
      <vt:lpstr>The Small Intestine</vt:lpstr>
      <vt:lpstr>Small Intestine</vt:lpstr>
      <vt:lpstr>The Liver </vt:lpstr>
      <vt:lpstr>The Liver</vt:lpstr>
      <vt:lpstr>The Gallbladder</vt:lpstr>
      <vt:lpstr>The Gallbladder</vt:lpstr>
      <vt:lpstr>The Pancreas</vt:lpstr>
      <vt:lpstr>The Absorption Function</vt:lpstr>
      <vt:lpstr>Duodenum</vt:lpstr>
      <vt:lpstr>The Large Intestine</vt:lpstr>
      <vt:lpstr>The Large Intestine</vt:lpstr>
      <vt:lpstr>The Appendix</vt:lpstr>
      <vt:lpstr>The Ascending, Transverse, And Descending Colon</vt:lpstr>
      <vt:lpstr>The Ascending, Transverse, And Descending Colon</vt:lpstr>
      <vt:lpstr>The Ascending, Transverse, And Descending Colon</vt:lpstr>
      <vt:lpstr>The Sigmoid, Rectum, And Anal Canal</vt:lpstr>
      <vt:lpstr>The Sigmoid, Rectum, And Anal Canal</vt:lpstr>
      <vt:lpstr>Diagnostic Examinations</vt:lpstr>
      <vt:lpstr>Diagnostic Examinations</vt:lpstr>
      <vt:lpstr>Diagnostic Examinations</vt:lpstr>
      <vt:lpstr>Diseases And Disorders</vt:lpstr>
      <vt:lpstr>Diseases And Disorders</vt:lpstr>
      <vt:lpstr>Diseases And Disorders</vt:lpstr>
      <vt:lpstr>Diseases And Disorders</vt:lpstr>
      <vt:lpstr>Diseases And Disorders</vt:lpstr>
      <vt:lpstr>Diseases And Disorders</vt:lpstr>
      <vt:lpstr>Diseases And Disorders</vt:lpstr>
      <vt:lpstr>Diseases And Disorders</vt:lpstr>
    </vt:vector>
  </TitlesOfParts>
  <Company>Salt Lake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Digestive System</dc:title>
  <dc:creator>ahastin2</dc:creator>
  <cp:lastModifiedBy>SLC Manager</cp:lastModifiedBy>
  <cp:revision>185</cp:revision>
  <dcterms:created xsi:type="dcterms:W3CDTF">2012-01-16T20:49:20Z</dcterms:created>
  <dcterms:modified xsi:type="dcterms:W3CDTF">2014-01-21T04:25:28Z</dcterms:modified>
</cp:coreProperties>
</file>