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45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4122A-EAB0-47F9-AE4F-F17AA68A2B7F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A3B6-44F5-44D2-BEBA-BDAF570F6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A3B6-44F5-44D2-BEBA-BDAF570F6F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F8BD-8CE4-49DD-BBA8-79C5A0A8AE67}" type="datetimeFigureOut">
              <a:rPr lang="en-US" smtClean="0"/>
              <a:pPr/>
              <a:t>02/03/2013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D30C-6861-422E-9DB8-98C1C4B33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Urinary System </a:t>
            </a:r>
          </a:p>
          <a:p>
            <a:r>
              <a:rPr lang="en-US" sz="4000" dirty="0" smtClean="0"/>
              <a:t>Chapter 11 Unit 11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b</a:t>
            </a:r>
            <a:r>
              <a:rPr lang="en-US" dirty="0" err="1" smtClean="0"/>
              <a:t>acteri</a:t>
            </a:r>
            <a:r>
              <a:rPr lang="en-US" dirty="0" smtClean="0"/>
              <a:t>/o                                                 bacteria</a:t>
            </a:r>
          </a:p>
          <a:p>
            <a:r>
              <a:rPr lang="en-US" dirty="0"/>
              <a:t>c</a:t>
            </a:r>
            <a:r>
              <a:rPr lang="en-US" dirty="0" smtClean="0"/>
              <a:t>yst/o                                                    bladder, sac</a:t>
            </a:r>
          </a:p>
          <a:p>
            <a:r>
              <a:rPr lang="en-US" dirty="0" err="1"/>
              <a:t>g</a:t>
            </a:r>
            <a:r>
              <a:rPr lang="en-US" dirty="0" err="1" smtClean="0"/>
              <a:t>lomerul</a:t>
            </a:r>
            <a:r>
              <a:rPr lang="en-US" dirty="0" smtClean="0"/>
              <a:t>/o                                         </a:t>
            </a:r>
            <a:r>
              <a:rPr lang="en-US" dirty="0" err="1" smtClean="0"/>
              <a:t>glomerulus</a:t>
            </a:r>
            <a:endParaRPr lang="en-US" dirty="0" smtClean="0"/>
          </a:p>
          <a:p>
            <a:r>
              <a:rPr lang="en-US" dirty="0" err="1"/>
              <a:t>h</a:t>
            </a:r>
            <a:r>
              <a:rPr lang="en-US" dirty="0" err="1" smtClean="0"/>
              <a:t>emat</a:t>
            </a:r>
            <a:r>
              <a:rPr lang="en-US" dirty="0" smtClean="0"/>
              <a:t>/o                                                  blood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ith</a:t>
            </a:r>
            <a:r>
              <a:rPr lang="en-US" dirty="0" smtClean="0"/>
              <a:t>/o                                                       stone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ephr</a:t>
            </a:r>
            <a:r>
              <a:rPr lang="en-US" dirty="0" smtClean="0"/>
              <a:t>/o                                   </a:t>
            </a:r>
            <a:r>
              <a:rPr lang="en-US" dirty="0" err="1" smtClean="0"/>
              <a:t>nephron</a:t>
            </a:r>
            <a:r>
              <a:rPr lang="en-US" dirty="0" smtClean="0"/>
              <a:t>(cell of the kidney)</a:t>
            </a:r>
          </a:p>
          <a:p>
            <a:r>
              <a:rPr lang="en-US" dirty="0" err="1"/>
              <a:t>r</a:t>
            </a:r>
            <a:r>
              <a:rPr lang="en-US" dirty="0" err="1" smtClean="0"/>
              <a:t>en</a:t>
            </a:r>
            <a:r>
              <a:rPr lang="en-US" dirty="0" smtClean="0"/>
              <a:t>/o                                                       </a:t>
            </a:r>
            <a:r>
              <a:rPr lang="en-US" dirty="0"/>
              <a:t>k</a:t>
            </a:r>
            <a:r>
              <a:rPr lang="en-US" dirty="0" smtClean="0"/>
              <a:t>idney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oct</a:t>
            </a:r>
            <a:r>
              <a:rPr lang="en-US" dirty="0" smtClean="0"/>
              <a:t>/o                                                      night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y</a:t>
            </a:r>
            <a:r>
              <a:rPr lang="en-US" dirty="0" smtClean="0"/>
              <a:t>/o                                                           pus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lgia</a:t>
            </a:r>
            <a:r>
              <a:rPr lang="en-US" dirty="0" smtClean="0"/>
              <a:t>                                                          pain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athy</a:t>
            </a:r>
            <a:r>
              <a:rPr lang="en-US" dirty="0" smtClean="0"/>
              <a:t>                                                      disease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Combining form/word root</a:t>
            </a:r>
            <a:r>
              <a:rPr lang="en-US" dirty="0" smtClean="0"/>
              <a:t>                 </a:t>
            </a:r>
            <a:r>
              <a:rPr lang="en-US" u="sng" dirty="0" smtClean="0"/>
              <a:t>Meaning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yel</a:t>
            </a:r>
            <a:r>
              <a:rPr lang="en-US" dirty="0" smtClean="0"/>
              <a:t>/o                                                  renal pelvis</a:t>
            </a:r>
          </a:p>
          <a:p>
            <a:r>
              <a:rPr lang="en-US" dirty="0" err="1" smtClean="0"/>
              <a:t>ur</a:t>
            </a:r>
            <a:r>
              <a:rPr lang="en-US" dirty="0" smtClean="0"/>
              <a:t>/o , </a:t>
            </a:r>
            <a:r>
              <a:rPr lang="en-US" dirty="0" err="1" smtClean="0"/>
              <a:t>urin</a:t>
            </a:r>
            <a:r>
              <a:rPr lang="en-US" dirty="0" smtClean="0"/>
              <a:t>/o                                        urine</a:t>
            </a:r>
          </a:p>
          <a:p>
            <a:r>
              <a:rPr lang="en-US" dirty="0" err="1"/>
              <a:t>u</a:t>
            </a:r>
            <a:r>
              <a:rPr lang="en-US" dirty="0" err="1" smtClean="0"/>
              <a:t>reter</a:t>
            </a:r>
            <a:r>
              <a:rPr lang="en-US" dirty="0" smtClean="0"/>
              <a:t>/o                                               </a:t>
            </a:r>
            <a:r>
              <a:rPr lang="en-US" dirty="0" err="1" smtClean="0"/>
              <a:t>ureter</a:t>
            </a:r>
            <a:endParaRPr lang="en-US" dirty="0" smtClean="0"/>
          </a:p>
          <a:p>
            <a:r>
              <a:rPr lang="en-US" dirty="0" err="1"/>
              <a:t>u</a:t>
            </a:r>
            <a:r>
              <a:rPr lang="en-US" dirty="0" err="1" smtClean="0"/>
              <a:t>rethr</a:t>
            </a:r>
            <a:r>
              <a:rPr lang="en-US" dirty="0" smtClean="0"/>
              <a:t>/o                                               urethra</a:t>
            </a:r>
          </a:p>
          <a:p>
            <a:r>
              <a:rPr lang="en-US" dirty="0" smtClean="0"/>
              <a:t>albumin/o                                            protein</a:t>
            </a:r>
          </a:p>
          <a:p>
            <a:r>
              <a:rPr lang="en-US" dirty="0" err="1" smtClean="0"/>
              <a:t>olig</a:t>
            </a:r>
            <a:r>
              <a:rPr lang="en-US" dirty="0" smtClean="0"/>
              <a:t>/o  </a:t>
            </a:r>
            <a:r>
              <a:rPr lang="en-US" b="1" dirty="0" smtClean="0"/>
              <a:t>                                               </a:t>
            </a:r>
            <a:r>
              <a:rPr lang="en-US" dirty="0" smtClean="0"/>
              <a:t>scanty(small)</a:t>
            </a:r>
          </a:p>
          <a:p>
            <a:r>
              <a:rPr lang="en-US" dirty="0" smtClean="0"/>
              <a:t>an, a                                                   not, without</a:t>
            </a:r>
          </a:p>
          <a:p>
            <a:r>
              <a:rPr lang="en-US" dirty="0"/>
              <a:t>p</a:t>
            </a:r>
            <a:r>
              <a:rPr lang="en-US" dirty="0" smtClean="0"/>
              <a:t>oly                                                      excessive</a:t>
            </a:r>
          </a:p>
          <a:p>
            <a:r>
              <a:rPr lang="en-US" dirty="0" err="1" smtClean="0"/>
              <a:t>rrhagia</a:t>
            </a:r>
            <a:r>
              <a:rPr lang="en-US" dirty="0" smtClean="0"/>
              <a:t>(</a:t>
            </a:r>
            <a:r>
              <a:rPr lang="en-US" dirty="0" err="1" smtClean="0"/>
              <a:t>rageia</a:t>
            </a:r>
            <a:r>
              <a:rPr lang="en-US" dirty="0"/>
              <a:t>)</a:t>
            </a:r>
            <a:r>
              <a:rPr lang="en-US" dirty="0" smtClean="0"/>
              <a:t>                            bursting </a:t>
            </a:r>
            <a:r>
              <a:rPr lang="en-US" dirty="0"/>
              <a:t>forth (of blood)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781800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 err="1" smtClean="0"/>
              <a:t>Anuria</a:t>
            </a:r>
            <a:endParaRPr lang="en-US" sz="6200" dirty="0" smtClean="0"/>
          </a:p>
          <a:p>
            <a:r>
              <a:rPr lang="en-US" sz="6200" dirty="0" smtClean="0"/>
              <a:t>An/</a:t>
            </a:r>
            <a:r>
              <a:rPr lang="en-US" sz="6200" dirty="0" err="1" smtClean="0"/>
              <a:t>uria</a:t>
            </a:r>
            <a:endParaRPr lang="en-US" sz="6200" dirty="0"/>
          </a:p>
          <a:p>
            <a:r>
              <a:rPr lang="en-US" sz="6200" dirty="0" smtClean="0"/>
              <a:t>The </a:t>
            </a:r>
            <a:r>
              <a:rPr lang="en-US" sz="6200" dirty="0"/>
              <a:t>absence of urine formation by the kidneys</a:t>
            </a:r>
          </a:p>
          <a:p>
            <a:pPr fontAlgn="ctr"/>
            <a:r>
              <a:rPr lang="en-US" sz="6200" dirty="0" err="1" smtClean="0"/>
              <a:t>Cystalgia</a:t>
            </a:r>
            <a:endParaRPr lang="en-US" sz="6200" dirty="0" smtClean="0"/>
          </a:p>
          <a:p>
            <a:pPr fontAlgn="ctr"/>
            <a:r>
              <a:rPr lang="en-US" sz="6200" dirty="0" smtClean="0"/>
              <a:t>Cyst/</a:t>
            </a:r>
            <a:r>
              <a:rPr lang="en-US" sz="6200" dirty="0" err="1" smtClean="0"/>
              <a:t>algia</a:t>
            </a:r>
            <a:endParaRPr lang="en-US" sz="6200" dirty="0"/>
          </a:p>
          <a:p>
            <a:pPr fontAlgn="ctr"/>
            <a:r>
              <a:rPr lang="en-US" sz="6200" dirty="0"/>
              <a:t>P</a:t>
            </a:r>
            <a:r>
              <a:rPr lang="en-US" sz="6200" dirty="0" smtClean="0"/>
              <a:t>ain </a:t>
            </a:r>
            <a:r>
              <a:rPr lang="en-US" sz="6200" dirty="0"/>
              <a:t>in the urinary </a:t>
            </a:r>
            <a:r>
              <a:rPr lang="en-US" sz="6200" dirty="0" smtClean="0"/>
              <a:t>bladder</a:t>
            </a:r>
          </a:p>
          <a:p>
            <a:r>
              <a:rPr lang="en-US" sz="6200" dirty="0" err="1" smtClean="0"/>
              <a:t>Cystectomy</a:t>
            </a:r>
            <a:endParaRPr lang="en-US" sz="6200" dirty="0" smtClean="0"/>
          </a:p>
          <a:p>
            <a:r>
              <a:rPr lang="en-US" sz="6200" dirty="0" smtClean="0"/>
              <a:t>Cyst/</a:t>
            </a:r>
            <a:r>
              <a:rPr lang="en-US" sz="6200" dirty="0" err="1" smtClean="0"/>
              <a:t>ectomy</a:t>
            </a:r>
            <a:endParaRPr lang="en-US" sz="6200" dirty="0"/>
          </a:p>
          <a:p>
            <a:r>
              <a:rPr lang="en-US" sz="6200" dirty="0"/>
              <a:t>T</a:t>
            </a:r>
            <a:r>
              <a:rPr lang="en-US" sz="6200" dirty="0" smtClean="0"/>
              <a:t>he </a:t>
            </a:r>
            <a:r>
              <a:rPr lang="en-US" sz="6200" dirty="0"/>
              <a:t>surgical removal </a:t>
            </a:r>
            <a:r>
              <a:rPr lang="en-US" sz="6200" dirty="0" smtClean="0"/>
              <a:t>of </a:t>
            </a:r>
            <a:r>
              <a:rPr lang="en-US" sz="6200" dirty="0"/>
              <a:t>the urinary </a:t>
            </a:r>
            <a:r>
              <a:rPr lang="en-US" sz="6200" dirty="0" smtClean="0"/>
              <a:t>bladder</a:t>
            </a:r>
          </a:p>
          <a:p>
            <a:r>
              <a:rPr lang="en-US" sz="6200" dirty="0" err="1" smtClean="0"/>
              <a:t>Cystocele</a:t>
            </a:r>
            <a:endParaRPr lang="en-US" sz="6200" dirty="0" smtClean="0"/>
          </a:p>
          <a:p>
            <a:r>
              <a:rPr lang="en-US" sz="6200" dirty="0" smtClean="0"/>
              <a:t>Cyst/o/</a:t>
            </a:r>
            <a:r>
              <a:rPr lang="en-US" sz="6200" dirty="0" err="1" smtClean="0"/>
              <a:t>cele</a:t>
            </a:r>
            <a:endParaRPr lang="en-US" sz="6200" dirty="0"/>
          </a:p>
          <a:p>
            <a:r>
              <a:rPr lang="en-US" sz="6200" dirty="0" smtClean="0"/>
              <a:t>A </a:t>
            </a:r>
            <a:r>
              <a:rPr lang="en-US" sz="6200" dirty="0"/>
              <a:t>hernia of the </a:t>
            </a:r>
            <a:r>
              <a:rPr lang="en-US" sz="6200" dirty="0" smtClean="0"/>
              <a:t>bladder(also </a:t>
            </a:r>
            <a:r>
              <a:rPr lang="en-US" sz="6200" dirty="0"/>
              <a:t>called a fallen </a:t>
            </a:r>
            <a:r>
              <a:rPr lang="en-US" sz="6200" dirty="0" smtClean="0"/>
              <a:t>bladder)</a:t>
            </a:r>
          </a:p>
          <a:p>
            <a:r>
              <a:rPr lang="en-US" sz="6200" dirty="0" err="1" smtClean="0"/>
              <a:t>Cystolith</a:t>
            </a:r>
            <a:endParaRPr lang="en-US" sz="6200" dirty="0" smtClean="0"/>
          </a:p>
          <a:p>
            <a:r>
              <a:rPr lang="en-US" sz="6200" dirty="0" smtClean="0"/>
              <a:t>Cyst/o/</a:t>
            </a:r>
            <a:r>
              <a:rPr lang="en-US" sz="6200" dirty="0" err="1" smtClean="0"/>
              <a:t>lith</a:t>
            </a:r>
            <a:endParaRPr lang="en-US" sz="6200" dirty="0"/>
          </a:p>
          <a:p>
            <a:r>
              <a:rPr lang="en-US" sz="6200" dirty="0" smtClean="0"/>
              <a:t>A </a:t>
            </a:r>
            <a:r>
              <a:rPr lang="en-US" sz="6200" dirty="0"/>
              <a:t>stone located in the urinary bladder</a:t>
            </a:r>
          </a:p>
          <a:p>
            <a:r>
              <a:rPr lang="en-US" sz="6200" dirty="0" err="1" smtClean="0"/>
              <a:t>Dysuria</a:t>
            </a:r>
            <a:endParaRPr lang="en-US" sz="6200" dirty="0" smtClean="0"/>
          </a:p>
          <a:p>
            <a:r>
              <a:rPr lang="en-US" sz="6200" dirty="0" err="1" smtClean="0"/>
              <a:t>Dys</a:t>
            </a:r>
            <a:r>
              <a:rPr lang="en-US" sz="6200" dirty="0" smtClean="0"/>
              <a:t>/</a:t>
            </a:r>
            <a:r>
              <a:rPr lang="en-US" sz="6200" dirty="0" err="1" smtClean="0"/>
              <a:t>uria</a:t>
            </a:r>
            <a:endParaRPr lang="en-US" sz="6200" dirty="0"/>
          </a:p>
          <a:p>
            <a:r>
              <a:rPr lang="en-US" sz="6200" dirty="0"/>
              <a:t>D</a:t>
            </a:r>
            <a:r>
              <a:rPr lang="en-US" sz="6200" dirty="0" smtClean="0"/>
              <a:t>ifficult </a:t>
            </a:r>
            <a:r>
              <a:rPr lang="en-US" sz="6200" dirty="0"/>
              <a:t>or painful </a:t>
            </a:r>
            <a:r>
              <a:rPr lang="en-US" sz="6200" dirty="0" smtClean="0"/>
              <a:t>urination</a:t>
            </a:r>
          </a:p>
          <a:p>
            <a:pPr>
              <a:buNone/>
            </a:pPr>
            <a:endParaRPr lang="en-US" sz="40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fontAlgn="ctr"/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Lithotomy</a:t>
            </a:r>
            <a:endParaRPr lang="en-US" dirty="0" smtClean="0"/>
          </a:p>
          <a:p>
            <a:r>
              <a:rPr lang="en-US" dirty="0" err="1" smtClean="0"/>
              <a:t>Lith</a:t>
            </a:r>
            <a:r>
              <a:rPr lang="en-US" dirty="0" smtClean="0"/>
              <a:t>/</a:t>
            </a:r>
            <a:r>
              <a:rPr lang="en-US" dirty="0" err="1" smtClean="0"/>
              <a:t>otomy</a:t>
            </a:r>
            <a:endParaRPr lang="en-US" dirty="0"/>
          </a:p>
          <a:p>
            <a:r>
              <a:rPr lang="en-US" dirty="0" smtClean="0"/>
              <a:t>Surgical </a:t>
            </a:r>
            <a:r>
              <a:rPr lang="en-US" dirty="0"/>
              <a:t>incision for the removal of a stone </a:t>
            </a:r>
            <a:endParaRPr lang="en-US" dirty="0" smtClean="0"/>
          </a:p>
          <a:p>
            <a:r>
              <a:rPr lang="en-US" dirty="0" smtClean="0"/>
              <a:t>Nephritis</a:t>
            </a:r>
          </a:p>
          <a:p>
            <a:r>
              <a:rPr lang="en-US" dirty="0" err="1" smtClean="0"/>
              <a:t>Nephr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nflammation </a:t>
            </a:r>
            <a:r>
              <a:rPr lang="en-US" dirty="0"/>
              <a:t>of the kidney or </a:t>
            </a:r>
            <a:r>
              <a:rPr lang="en-US" dirty="0" smtClean="0"/>
              <a:t>kidneys</a:t>
            </a:r>
          </a:p>
          <a:p>
            <a:r>
              <a:rPr lang="en-US" dirty="0" err="1" smtClean="0"/>
              <a:t>Nephrolith</a:t>
            </a:r>
            <a:endParaRPr lang="en-US" dirty="0" smtClean="0"/>
          </a:p>
          <a:p>
            <a:r>
              <a:rPr lang="en-US" dirty="0" err="1" smtClean="0"/>
              <a:t>Nephr</a:t>
            </a:r>
            <a:r>
              <a:rPr lang="en-US" dirty="0" smtClean="0"/>
              <a:t>/o/</a:t>
            </a:r>
            <a:r>
              <a:rPr lang="en-US" dirty="0" err="1" smtClean="0"/>
              <a:t>lith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stone located in the </a:t>
            </a:r>
            <a:r>
              <a:rPr lang="en-US" dirty="0" smtClean="0"/>
              <a:t>kidney</a:t>
            </a:r>
            <a:endParaRPr lang="en-US" dirty="0"/>
          </a:p>
          <a:p>
            <a:pPr fontAlgn="ctr"/>
            <a:r>
              <a:rPr lang="en-US" dirty="0" err="1" smtClean="0"/>
              <a:t>Nephrologist</a:t>
            </a:r>
            <a:endParaRPr lang="en-US" dirty="0" smtClean="0"/>
          </a:p>
          <a:p>
            <a:pPr fontAlgn="ctr"/>
            <a:r>
              <a:rPr lang="en-US" dirty="0" err="1" smtClean="0"/>
              <a:t>Nephr</a:t>
            </a:r>
            <a:r>
              <a:rPr lang="en-US" dirty="0" smtClean="0"/>
              <a:t>/</a:t>
            </a:r>
            <a:r>
              <a:rPr lang="en-US" dirty="0" err="1" smtClean="0"/>
              <a:t>ologist</a:t>
            </a:r>
            <a:endParaRPr lang="en-US" dirty="0"/>
          </a:p>
          <a:p>
            <a:pPr fontAlgn="ctr"/>
            <a:r>
              <a:rPr lang="en-US" dirty="0" smtClean="0"/>
              <a:t>A </a:t>
            </a:r>
            <a:r>
              <a:rPr lang="en-US" dirty="0"/>
              <a:t>physician who specializes in diagnosing and treating diseases and disorders of the kidneys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Nephropathy</a:t>
            </a:r>
          </a:p>
          <a:p>
            <a:r>
              <a:rPr lang="en-US" dirty="0" err="1" smtClean="0"/>
              <a:t>Nephr</a:t>
            </a:r>
            <a:r>
              <a:rPr lang="en-US" dirty="0" smtClean="0"/>
              <a:t>/o/</a:t>
            </a:r>
            <a:r>
              <a:rPr lang="en-US" dirty="0" err="1" smtClean="0"/>
              <a:t>pathy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disease of the </a:t>
            </a:r>
            <a:r>
              <a:rPr lang="en-US" dirty="0" smtClean="0"/>
              <a:t>kidney(s)</a:t>
            </a:r>
          </a:p>
          <a:p>
            <a:pPr fontAlgn="ctr"/>
            <a:r>
              <a:rPr lang="en-US" dirty="0" err="1" smtClean="0"/>
              <a:t>Nephropyosis</a:t>
            </a:r>
            <a:endParaRPr lang="en-US" dirty="0" smtClean="0"/>
          </a:p>
          <a:p>
            <a:pPr fontAlgn="ctr"/>
            <a:r>
              <a:rPr lang="en-US" dirty="0" err="1" smtClean="0"/>
              <a:t>Nephr</a:t>
            </a:r>
            <a:r>
              <a:rPr lang="en-US" dirty="0" smtClean="0"/>
              <a:t>/o/</a:t>
            </a:r>
            <a:r>
              <a:rPr lang="en-US" dirty="0" err="1" smtClean="0"/>
              <a:t>py</a:t>
            </a:r>
            <a:r>
              <a:rPr lang="en-US" dirty="0" smtClean="0"/>
              <a:t>/</a:t>
            </a:r>
            <a:r>
              <a:rPr lang="en-US" dirty="0" err="1" smtClean="0"/>
              <a:t>osis</a:t>
            </a:r>
            <a:endParaRPr lang="en-US" dirty="0"/>
          </a:p>
          <a:p>
            <a:pPr fontAlgn="ctr"/>
            <a:r>
              <a:rPr lang="en-US" dirty="0"/>
              <a:t>C</a:t>
            </a:r>
            <a:r>
              <a:rPr lang="en-US" dirty="0" smtClean="0"/>
              <a:t>ondition of discharge(pus) from the kidney(s)</a:t>
            </a:r>
          </a:p>
          <a:p>
            <a:r>
              <a:rPr lang="en-US" dirty="0" err="1" smtClean="0"/>
              <a:t>Nocturia</a:t>
            </a:r>
            <a:endParaRPr lang="en-US" dirty="0" smtClean="0"/>
          </a:p>
          <a:p>
            <a:r>
              <a:rPr lang="en-US" dirty="0" err="1" smtClean="0"/>
              <a:t>Noct</a:t>
            </a:r>
            <a:r>
              <a:rPr lang="en-US" dirty="0" smtClean="0"/>
              <a:t>/</a:t>
            </a:r>
            <a:r>
              <a:rPr lang="en-US" dirty="0" err="1" smtClean="0"/>
              <a:t>uria</a:t>
            </a:r>
            <a:endParaRPr lang="en-US" dirty="0"/>
          </a:p>
          <a:p>
            <a:r>
              <a:rPr lang="en-US" dirty="0" smtClean="0"/>
              <a:t>Excessive </a:t>
            </a:r>
            <a:r>
              <a:rPr lang="en-US" dirty="0"/>
              <a:t>urination during the </a:t>
            </a:r>
            <a:r>
              <a:rPr lang="en-US" dirty="0" smtClean="0"/>
              <a:t>night</a:t>
            </a:r>
          </a:p>
          <a:p>
            <a:r>
              <a:rPr lang="en-US" dirty="0" err="1" smtClean="0"/>
              <a:t>Polyuria</a:t>
            </a:r>
            <a:endParaRPr lang="en-US" dirty="0" smtClean="0"/>
          </a:p>
          <a:p>
            <a:r>
              <a:rPr lang="en-US" dirty="0" smtClean="0"/>
              <a:t>Poly/</a:t>
            </a:r>
            <a:r>
              <a:rPr lang="en-US" dirty="0" err="1" smtClean="0"/>
              <a:t>uria</a:t>
            </a:r>
            <a:endParaRPr lang="en-US" dirty="0" smtClean="0"/>
          </a:p>
          <a:p>
            <a:r>
              <a:rPr lang="en-US" dirty="0" smtClean="0"/>
              <a:t>Excessive urination</a:t>
            </a:r>
          </a:p>
          <a:p>
            <a:r>
              <a:rPr lang="en-US" dirty="0" err="1" smtClean="0"/>
              <a:t>Hyperproteinuria</a:t>
            </a:r>
            <a:endParaRPr lang="en-US" dirty="0" smtClean="0"/>
          </a:p>
          <a:p>
            <a:r>
              <a:rPr lang="en-US" dirty="0" smtClean="0"/>
              <a:t>Hyper/protein/</a:t>
            </a:r>
            <a:r>
              <a:rPr lang="en-US" dirty="0" err="1" smtClean="0"/>
              <a:t>uria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presence of abnormally high concentrations of protein in the urine</a:t>
            </a:r>
          </a:p>
          <a:p>
            <a:endParaRPr lang="en-US" dirty="0"/>
          </a:p>
          <a:p>
            <a:endParaRPr lang="en-US" dirty="0"/>
          </a:p>
          <a:p>
            <a:pPr fontAlgn="ctr"/>
            <a:endParaRPr lang="en-US" dirty="0" smtClean="0"/>
          </a:p>
          <a:p>
            <a:pPr fontAlgn="ctr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Prostatitis</a:t>
            </a:r>
            <a:endParaRPr lang="en-US" dirty="0" smtClean="0"/>
          </a:p>
          <a:p>
            <a:r>
              <a:rPr lang="en-US" dirty="0" err="1" smtClean="0"/>
              <a:t>Prostat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inflammation of the prostate </a:t>
            </a:r>
            <a:r>
              <a:rPr lang="en-US" dirty="0" smtClean="0"/>
              <a:t>gland</a:t>
            </a:r>
          </a:p>
          <a:p>
            <a:pPr fontAlgn="ctr"/>
            <a:r>
              <a:rPr lang="en-US" dirty="0" err="1" smtClean="0"/>
              <a:t>Pyelonephritis</a:t>
            </a:r>
            <a:endParaRPr lang="en-US" dirty="0" smtClean="0"/>
          </a:p>
          <a:p>
            <a:pPr fontAlgn="ctr"/>
            <a:r>
              <a:rPr lang="en-US" dirty="0" err="1" smtClean="0"/>
              <a:t>Pyelo</a:t>
            </a:r>
            <a:r>
              <a:rPr lang="en-US" dirty="0" smtClean="0"/>
              <a:t>/</a:t>
            </a:r>
            <a:r>
              <a:rPr lang="en-US" dirty="0" err="1" smtClean="0"/>
              <a:t>nephr</a:t>
            </a:r>
            <a:r>
              <a:rPr lang="en-US" dirty="0" smtClean="0"/>
              <a:t>/</a:t>
            </a:r>
            <a:r>
              <a:rPr lang="en-US" dirty="0" err="1" smtClean="0"/>
              <a:t>itis</a:t>
            </a:r>
            <a:endParaRPr lang="en-US" dirty="0"/>
          </a:p>
          <a:p>
            <a:pPr fontAlgn="ctr"/>
            <a:r>
              <a:rPr lang="en-US" dirty="0" smtClean="0"/>
              <a:t>An </a:t>
            </a:r>
            <a:r>
              <a:rPr lang="en-US" dirty="0"/>
              <a:t>inflammation of both the renal pelvis and of the </a:t>
            </a:r>
            <a:r>
              <a:rPr lang="en-US" dirty="0" smtClean="0"/>
              <a:t>kidney</a:t>
            </a:r>
          </a:p>
          <a:p>
            <a:r>
              <a:rPr lang="en-US" dirty="0" err="1" smtClean="0"/>
              <a:t>Ureterorrhagia</a:t>
            </a:r>
            <a:endParaRPr lang="en-US" dirty="0" smtClean="0"/>
          </a:p>
          <a:p>
            <a:r>
              <a:rPr lang="en-US" dirty="0" err="1" smtClean="0"/>
              <a:t>Uretero</a:t>
            </a:r>
            <a:r>
              <a:rPr lang="en-US" dirty="0" smtClean="0"/>
              <a:t>/</a:t>
            </a:r>
            <a:r>
              <a:rPr lang="en-US" dirty="0" err="1" smtClean="0"/>
              <a:t>rrhagia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discharge of blood from the </a:t>
            </a:r>
            <a:r>
              <a:rPr lang="en-US" dirty="0" err="1" smtClean="0"/>
              <a:t>ureter</a:t>
            </a:r>
            <a:r>
              <a:rPr lang="en-US" dirty="0" smtClean="0"/>
              <a:t>(s)</a:t>
            </a:r>
            <a:endParaRPr lang="en-US" dirty="0"/>
          </a:p>
          <a:p>
            <a:pPr fontAlgn="ctr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Urethrostenosis</a:t>
            </a:r>
            <a:endParaRPr lang="en-US" dirty="0" smtClean="0"/>
          </a:p>
          <a:p>
            <a:r>
              <a:rPr lang="en-US" dirty="0" err="1" smtClean="0"/>
              <a:t>Urethr</a:t>
            </a:r>
            <a:r>
              <a:rPr lang="en-US" dirty="0" smtClean="0"/>
              <a:t>/o/</a:t>
            </a:r>
            <a:r>
              <a:rPr lang="en-US" dirty="0" err="1" smtClean="0"/>
              <a:t>stenosis</a:t>
            </a:r>
            <a:endParaRPr lang="en-US" dirty="0"/>
          </a:p>
          <a:p>
            <a:r>
              <a:rPr lang="en-US" dirty="0" smtClean="0"/>
              <a:t>Abnormal narrowing(tightening) </a:t>
            </a:r>
            <a:r>
              <a:rPr lang="en-US" dirty="0"/>
              <a:t>of the urethra</a:t>
            </a:r>
          </a:p>
          <a:p>
            <a:r>
              <a:rPr lang="en-US" dirty="0" smtClean="0"/>
              <a:t>Urologist</a:t>
            </a:r>
          </a:p>
          <a:p>
            <a:r>
              <a:rPr lang="en-US" dirty="0" err="1" smtClean="0"/>
              <a:t>Urol</a:t>
            </a:r>
            <a:r>
              <a:rPr lang="en-US" dirty="0" smtClean="0"/>
              <a:t>/</a:t>
            </a:r>
            <a:r>
              <a:rPr lang="en-US" dirty="0" err="1" smtClean="0"/>
              <a:t>ogist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physician who specializes in diagnosing and treating diseases and disorders of the urinary </a:t>
            </a:r>
            <a:r>
              <a:rPr lang="en-US" dirty="0" smtClean="0"/>
              <a:t>system</a:t>
            </a:r>
          </a:p>
          <a:p>
            <a:r>
              <a:rPr lang="en-US" dirty="0" err="1" smtClean="0"/>
              <a:t>Oliguria</a:t>
            </a:r>
            <a:endParaRPr lang="en-US" dirty="0" smtClean="0"/>
          </a:p>
          <a:p>
            <a:r>
              <a:rPr lang="en-US" dirty="0" err="1" smtClean="0"/>
              <a:t>Olig</a:t>
            </a:r>
            <a:r>
              <a:rPr lang="en-US" dirty="0" smtClean="0"/>
              <a:t>/</a:t>
            </a:r>
            <a:r>
              <a:rPr lang="en-US" dirty="0" err="1" smtClean="0"/>
              <a:t>uria</a:t>
            </a:r>
            <a:endParaRPr lang="en-US" dirty="0"/>
          </a:p>
          <a:p>
            <a:r>
              <a:rPr lang="en-US" dirty="0" smtClean="0"/>
              <a:t>Scanty </a:t>
            </a:r>
            <a:r>
              <a:rPr lang="en-US" dirty="0"/>
              <a:t>(small) production of </a:t>
            </a:r>
            <a:r>
              <a:rPr lang="en-US" dirty="0" smtClean="0"/>
              <a:t>urine</a:t>
            </a:r>
          </a:p>
          <a:p>
            <a:r>
              <a:rPr lang="en-US" dirty="0" smtClean="0"/>
              <a:t>What is another name for urination?</a:t>
            </a:r>
          </a:p>
          <a:p>
            <a:r>
              <a:rPr lang="en-US" dirty="0" smtClean="0"/>
              <a:t>Voiding</a:t>
            </a:r>
          </a:p>
          <a:p>
            <a:r>
              <a:rPr lang="en-US" dirty="0" smtClean="0"/>
              <a:t>Medical term for bed </a:t>
            </a:r>
            <a:r>
              <a:rPr lang="en-US" dirty="0"/>
              <a:t>wetting during </a:t>
            </a:r>
            <a:r>
              <a:rPr lang="en-US" dirty="0" smtClean="0"/>
              <a:t>sleep</a:t>
            </a:r>
          </a:p>
          <a:p>
            <a:r>
              <a:rPr lang="en-US" dirty="0"/>
              <a:t>N</a:t>
            </a:r>
            <a:r>
              <a:rPr lang="en-US" dirty="0" smtClean="0"/>
              <a:t>octurnal </a:t>
            </a:r>
            <a:r>
              <a:rPr lang="en-US" dirty="0"/>
              <a:t>enuresis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311</Words>
  <Application>Microsoft Office PowerPoint</Application>
  <PresentationFormat>On-screen Show (4:3)</PresentationFormat>
  <Paragraphs>116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  <vt:lpstr>Medical Terminology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Terminology</dc:title>
  <dc:creator>ahastin2</dc:creator>
  <cp:lastModifiedBy>ahastin2</cp:lastModifiedBy>
  <cp:revision>11</cp:revision>
  <dcterms:created xsi:type="dcterms:W3CDTF">2012-02-12T22:08:40Z</dcterms:created>
  <dcterms:modified xsi:type="dcterms:W3CDTF">2013-02-03T23:13:05Z</dcterms:modified>
</cp:coreProperties>
</file>