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29E5-CBC0-4186-99E7-AC0B2994753C}" type="datetimeFigureOut">
              <a:rPr lang="en-US" smtClean="0"/>
              <a:pPr/>
              <a:t>01/29/2013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CC17-C62A-44F0-8A8C-F520ECE7A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29E5-CBC0-4186-99E7-AC0B2994753C}" type="datetimeFigureOut">
              <a:rPr lang="en-US" smtClean="0"/>
              <a:pPr/>
              <a:t>01/29/2013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CC17-C62A-44F0-8A8C-F520ECE7A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29E5-CBC0-4186-99E7-AC0B2994753C}" type="datetimeFigureOut">
              <a:rPr lang="en-US" smtClean="0"/>
              <a:pPr/>
              <a:t>01/29/2013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CC17-C62A-44F0-8A8C-F520ECE7A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29E5-CBC0-4186-99E7-AC0B2994753C}" type="datetimeFigureOut">
              <a:rPr lang="en-US" smtClean="0"/>
              <a:pPr/>
              <a:t>01/29/2013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CC17-C62A-44F0-8A8C-F520ECE7A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29E5-CBC0-4186-99E7-AC0B2994753C}" type="datetimeFigureOut">
              <a:rPr lang="en-US" smtClean="0"/>
              <a:pPr/>
              <a:t>01/29/2013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CC17-C62A-44F0-8A8C-F520ECE7A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29E5-CBC0-4186-99E7-AC0B2994753C}" type="datetimeFigureOut">
              <a:rPr lang="en-US" smtClean="0"/>
              <a:pPr/>
              <a:t>01/29/2013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CC17-C62A-44F0-8A8C-F520ECE7A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29E5-CBC0-4186-99E7-AC0B2994753C}" type="datetimeFigureOut">
              <a:rPr lang="en-US" smtClean="0"/>
              <a:pPr/>
              <a:t>01/29/2013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CC17-C62A-44F0-8A8C-F520ECE7A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29E5-CBC0-4186-99E7-AC0B2994753C}" type="datetimeFigureOut">
              <a:rPr lang="en-US" smtClean="0"/>
              <a:pPr/>
              <a:t>01/29/2013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CC17-C62A-44F0-8A8C-F520ECE7A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29E5-CBC0-4186-99E7-AC0B2994753C}" type="datetimeFigureOut">
              <a:rPr lang="en-US" smtClean="0"/>
              <a:pPr/>
              <a:t>01/29/2013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CC17-C62A-44F0-8A8C-F520ECE7A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29E5-CBC0-4186-99E7-AC0B2994753C}" type="datetimeFigureOut">
              <a:rPr lang="en-US" smtClean="0"/>
              <a:pPr/>
              <a:t>01/29/2013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CC17-C62A-44F0-8A8C-F520ECE7A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29E5-CBC0-4186-99E7-AC0B2994753C}" type="datetimeFigureOut">
              <a:rPr lang="en-US" smtClean="0"/>
              <a:pPr/>
              <a:t>01/29/2013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CC17-C62A-44F0-8A8C-F520ECE7A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29E5-CBC0-4186-99E7-AC0B2994753C}" type="datetimeFigureOut">
              <a:rPr lang="en-US" smtClean="0"/>
              <a:pPr/>
              <a:t>01/29/2013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CC17-C62A-44F0-8A8C-F520ECE7A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Urinary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 Unit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Filtration and </a:t>
            </a:r>
            <a:r>
              <a:rPr lang="en-US" dirty="0" smtClean="0"/>
              <a:t>Re-absorption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Filtration is the first process in the formation of urine</a:t>
            </a:r>
          </a:p>
          <a:p>
            <a:r>
              <a:rPr lang="en-US" dirty="0" smtClean="0"/>
              <a:t>Blood enters the capsule by the way the arteries(blood vessels), carrying waste products, water, salt, urea, and glucose</a:t>
            </a:r>
          </a:p>
          <a:p>
            <a:r>
              <a:rPr lang="en-US" dirty="0" smtClean="0"/>
              <a:t>By a </a:t>
            </a:r>
            <a:r>
              <a:rPr lang="en-US" dirty="0" err="1" smtClean="0"/>
              <a:t>reabsorption</a:t>
            </a:r>
            <a:r>
              <a:rPr lang="en-US" dirty="0" smtClean="0"/>
              <a:t> process, 99%  of the filtrate is returned to the bloodstream(glucose, vitamins, salts)</a:t>
            </a:r>
          </a:p>
          <a:p>
            <a:r>
              <a:rPr lang="en-US" dirty="0" smtClean="0"/>
              <a:t>Patients with diabetes spill sugar frequently, this is referred to as spilling over the threshold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6146" name="Picture 2" descr="http://images.tutorvista.com/content/excretion/urine-forma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14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Anything that increases the volume of blood in the capillaries increases the output of urine</a:t>
            </a:r>
          </a:p>
          <a:p>
            <a:r>
              <a:rPr lang="en-US" dirty="0" smtClean="0"/>
              <a:t>For example, a large fluid intake increases the volume of blood and the output of urine</a:t>
            </a:r>
          </a:p>
          <a:p>
            <a:r>
              <a:rPr lang="en-US" dirty="0" smtClean="0"/>
              <a:t>Dehydration or disease, decreases blood volume and urine output</a:t>
            </a:r>
          </a:p>
          <a:p>
            <a:r>
              <a:rPr lang="en-US" dirty="0" smtClean="0"/>
              <a:t>When the body urine output dips below 500 ml per day in adults, the condition is termed as </a:t>
            </a:r>
            <a:r>
              <a:rPr lang="en-US" dirty="0" err="1" smtClean="0"/>
              <a:t>oliguria</a:t>
            </a:r>
            <a:r>
              <a:rPr lang="en-US" dirty="0" smtClean="0"/>
              <a:t>(low output of urine)</a:t>
            </a:r>
            <a:endParaRPr lang="en-US" dirty="0" smtClean="0"/>
          </a:p>
          <a:p>
            <a:r>
              <a:rPr lang="en-US" dirty="0" smtClean="0"/>
              <a:t>This is a serious condition and needs immediate medical attention as decreased urine output often indicates a life-threatening conditions like kidney failure. </a:t>
            </a:r>
          </a:p>
          <a:p>
            <a:r>
              <a:rPr lang="en-US" dirty="0" smtClean="0"/>
              <a:t>However, proper medical treatment can </a:t>
            </a:r>
            <a:r>
              <a:rPr lang="en-US" dirty="0" smtClean="0"/>
              <a:t>prevent </a:t>
            </a:r>
            <a:r>
              <a:rPr lang="en-US" dirty="0" smtClean="0"/>
              <a:t>any deleterious effects on the body 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Ureters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When urine exits the kidney, it enters a long tube known as a </a:t>
            </a:r>
            <a:r>
              <a:rPr lang="en-US" dirty="0" err="1" smtClean="0"/>
              <a:t>ureter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There is one </a:t>
            </a:r>
            <a:r>
              <a:rPr lang="en-US" dirty="0" err="1" smtClean="0"/>
              <a:t>ureter</a:t>
            </a:r>
            <a:r>
              <a:rPr lang="en-US" dirty="0" smtClean="0"/>
              <a:t> at the central portion of each kidney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ureter</a:t>
            </a:r>
            <a:r>
              <a:rPr lang="en-US" dirty="0" smtClean="0"/>
              <a:t> funnels the urine down into the bladder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ureters</a:t>
            </a:r>
            <a:r>
              <a:rPr lang="en-US" dirty="0" smtClean="0"/>
              <a:t> begin with a widened upper portion, continuing as a long, slender, muscular tube approximately 10 to 12 inches in length </a:t>
            </a:r>
          </a:p>
          <a:p>
            <a:r>
              <a:rPr lang="en-US" dirty="0" smtClean="0"/>
              <a:t>Peristaltic waves, at a rate of one to five minutes, move the urine down the </a:t>
            </a:r>
            <a:r>
              <a:rPr lang="en-US" dirty="0" err="1" smtClean="0"/>
              <a:t>ureters</a:t>
            </a:r>
            <a:r>
              <a:rPr lang="en-US" dirty="0" smtClean="0"/>
              <a:t> to enter the posterior wall of the bladder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3074" name="Picture 2" descr="http://biochem.co/wp-content/uploads/2010/01/urinary-system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"/>
            <a:ext cx="3152775" cy="3810000"/>
          </a:xfrm>
          <a:prstGeom prst="rect">
            <a:avLst/>
          </a:prstGeom>
          <a:noFill/>
        </p:spPr>
      </p:pic>
      <p:pic>
        <p:nvPicPr>
          <p:cNvPr id="3076" name="Picture 4" descr="http://medchrome.com/wp-content/uploads/2011/09/Ureter-co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00500"/>
            <a:ext cx="3429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Urinary Bladder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bladder is a muscular organ lying behind the pubis</a:t>
            </a:r>
          </a:p>
          <a:p>
            <a:r>
              <a:rPr lang="en-US" dirty="0" smtClean="0"/>
              <a:t>The lining has many folds giving it the ability to expand</a:t>
            </a:r>
          </a:p>
          <a:p>
            <a:r>
              <a:rPr lang="en-US" dirty="0" smtClean="0"/>
              <a:t>The bladder serves as reservoir for urine, collecting approximately 250 </a:t>
            </a:r>
            <a:r>
              <a:rPr lang="en-US" dirty="0" err="1" smtClean="0"/>
              <a:t>mL</a:t>
            </a:r>
            <a:r>
              <a:rPr lang="en-US" dirty="0" smtClean="0"/>
              <a:t> before the urge to void(urinate) is felt</a:t>
            </a:r>
          </a:p>
          <a:p>
            <a:r>
              <a:rPr lang="en-US" dirty="0" smtClean="0"/>
              <a:t>The capacity of the bladder is two to three times this amount and may by in excess of 1,000 </a:t>
            </a:r>
            <a:r>
              <a:rPr lang="en-US" dirty="0" err="1" smtClean="0"/>
              <a:t>mL</a:t>
            </a:r>
            <a:r>
              <a:rPr lang="en-US" dirty="0" smtClean="0"/>
              <a:t>(1 liter)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2050" name="Picture 2" descr="http://www.web-books.com/eLibrary/Medicine/Physiology/Urinary/urinary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390900" cy="2895601"/>
          </a:xfrm>
          <a:prstGeom prst="rect">
            <a:avLst/>
          </a:prstGeom>
          <a:noFill/>
        </p:spPr>
      </p:pic>
      <p:pic>
        <p:nvPicPr>
          <p:cNvPr id="2054" name="Picture 6" descr="http://128.32.86.250/cml/saviselph/Images/1000_ml_bea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2133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Urethra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urethra is a tube leading from the bladder to an exit from the body</a:t>
            </a:r>
          </a:p>
          <a:p>
            <a:r>
              <a:rPr lang="en-US" dirty="0" smtClean="0"/>
              <a:t>In the female, it is a straight tube about 1 ½ inches in length </a:t>
            </a:r>
          </a:p>
          <a:p>
            <a:r>
              <a:rPr lang="en-US" dirty="0" smtClean="0"/>
              <a:t>In the male, the urethra, is about  8 inches, extending internally from the bladder down through the prostate gland and out through the penis, the male urethra also serves as a passageway for semen</a:t>
            </a:r>
          </a:p>
          <a:p>
            <a:r>
              <a:rPr lang="en-US" dirty="0" smtClean="0"/>
              <a:t>A circular muscle sphincter within the urethra permits voluntary control of bladder function</a:t>
            </a:r>
          </a:p>
          <a:p>
            <a:r>
              <a:rPr lang="en-US" dirty="0" smtClean="0"/>
              <a:t>This control, requires an intact nerve supply and motor area of the brain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1026" name="Picture 2" descr="http://www.memhc.org/includes/GetImage.cfm?ImageID=2559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4343400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your kidneys are healthy, they clean your blood</a:t>
            </a:r>
          </a:p>
          <a:p>
            <a:r>
              <a:rPr lang="en-US" dirty="0" smtClean="0"/>
              <a:t>They also make hormones that keep your bones strong and your blood healthy</a:t>
            </a:r>
          </a:p>
          <a:p>
            <a:r>
              <a:rPr lang="en-US" dirty="0" smtClean="0"/>
              <a:t>When your kidneys fail, you need treatment to replace the work your kidneys used to do</a:t>
            </a:r>
          </a:p>
          <a:p>
            <a:r>
              <a:rPr lang="en-US" dirty="0" smtClean="0"/>
              <a:t>Unless you have a kidney transplant, you will need a treatment called dialysis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Dialysis is a process for removing waste and excess water from the blood,  and is used primarily to provide an artificial replacement for lost kidney function in people with renal(kidney) failure</a:t>
            </a:r>
          </a:p>
          <a:p>
            <a:r>
              <a:rPr lang="en-US" dirty="0" smtClean="0"/>
              <a:t>The term artificial kidney is refers to as a kidney dialysis unit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Dialysis 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You access the bloodstream by a fistula or graft, one or two needles are inserted into it at the start of each dialysis session</a:t>
            </a:r>
          </a:p>
          <a:p>
            <a:r>
              <a:rPr lang="en-US" dirty="0" smtClean="0"/>
              <a:t>Plastic tubes attached to these needles connect them to a special filter called </a:t>
            </a:r>
            <a:r>
              <a:rPr lang="en-US" dirty="0" smtClean="0"/>
              <a:t>an artificial </a:t>
            </a:r>
            <a:r>
              <a:rPr lang="en-US" dirty="0" smtClean="0"/>
              <a:t>kidney</a:t>
            </a:r>
          </a:p>
          <a:p>
            <a:r>
              <a:rPr lang="en-US" dirty="0" smtClean="0"/>
              <a:t>The blood leaves the body via one needle, and is pumped through the </a:t>
            </a:r>
            <a:r>
              <a:rPr lang="en-US" dirty="0" smtClean="0"/>
              <a:t>artificial kidney</a:t>
            </a:r>
            <a:endParaRPr lang="en-US" dirty="0" smtClean="0"/>
          </a:p>
          <a:p>
            <a:r>
              <a:rPr lang="en-US" dirty="0" smtClean="0"/>
              <a:t>There is an artificial membrane in the </a:t>
            </a:r>
            <a:r>
              <a:rPr lang="en-US" dirty="0" smtClean="0"/>
              <a:t>artificial </a:t>
            </a:r>
            <a:r>
              <a:rPr lang="en-US" dirty="0" smtClean="0"/>
              <a:t>kidney, </a:t>
            </a:r>
            <a:r>
              <a:rPr lang="en-US" dirty="0" smtClean="0"/>
              <a:t>it removes wastes and extra fluid</a:t>
            </a:r>
          </a:p>
          <a:p>
            <a:r>
              <a:rPr lang="en-US" dirty="0" smtClean="0"/>
              <a:t>The clean blood is then returned to the body via another needle </a:t>
            </a:r>
          </a:p>
          <a:p>
            <a:r>
              <a:rPr lang="en-US" dirty="0" smtClean="0"/>
              <a:t>Both needles are removed at the end of the session</a:t>
            </a:r>
          </a:p>
          <a:p>
            <a:r>
              <a:rPr lang="en-US" dirty="0" smtClean="0"/>
              <a:t>Only a small amount of blood (about 200ml or less than 1 cup) is outside your body at any one time</a:t>
            </a:r>
          </a:p>
          <a:p>
            <a:r>
              <a:rPr lang="en-US" dirty="0" smtClean="0"/>
              <a:t>Dialysis usually needs to be performed three times a week</a:t>
            </a:r>
          </a:p>
          <a:p>
            <a:r>
              <a:rPr lang="en-US" dirty="0" smtClean="0"/>
              <a:t>Each treatment takes 3 to 6 hours</a:t>
            </a:r>
          </a:p>
          <a:p>
            <a:r>
              <a:rPr lang="en-US" dirty="0" smtClean="0"/>
              <a:t>The patient may feel tired and weak after treatment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emodialysis: needles are inserted into a fistula or graft. Plastic tubes connect needles to a dialyzer filter or artificial kidney. Blood is pumped through the dialyzer into an artifical membrane that filters waste and fluid, then the clean blood is returned to your bod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3600"/>
            <a:ext cx="2381250" cy="2819400"/>
          </a:xfrm>
          <a:prstGeom prst="rect">
            <a:avLst/>
          </a:prstGeom>
          <a:noFill/>
        </p:spPr>
      </p:pic>
      <p:pic>
        <p:nvPicPr>
          <p:cNvPr id="29700" name="Picture 4" descr="http://www.health.com/health/static/hw/media/medical/hw/h9991441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4381500" cy="2857500"/>
          </a:xfrm>
          <a:prstGeom prst="rect">
            <a:avLst/>
          </a:prstGeom>
          <a:noFill/>
        </p:spPr>
      </p:pic>
      <p:pic>
        <p:nvPicPr>
          <p:cNvPr id="29702" name="Picture 6" descr="http://www.demenvironequity.net/wp-content/uploads/2011/11/Renal-Dialy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4953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Kidney Transplant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transplantation of body organs is always at risk of recipient rejection; however, the kidney can usually be successfully transplanted, and the survival of the transplant has been markedly improved by medications</a:t>
            </a:r>
          </a:p>
          <a:p>
            <a:r>
              <a:rPr lang="en-US" dirty="0" smtClean="0"/>
              <a:t>Only one donated kidney is needed to replace two failed kidneys, making living-donor kidney transplantation an option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30722" name="Picture 2" descr="http://www.nlm.nih.gov/medlineplus/ency/images/ency/fullsize/10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4114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Examinations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24 hour urine test</a:t>
            </a:r>
            <a:r>
              <a:rPr lang="en-US" dirty="0" smtClean="0"/>
              <a:t>: collects all urinary output, from a specified hour one day until the same time the next day</a:t>
            </a:r>
          </a:p>
          <a:p>
            <a:r>
              <a:rPr lang="en-US" dirty="0" smtClean="0"/>
              <a:t>This test is noninvasive (the skin is not pierced), and is used to assess kidney (renal) function</a:t>
            </a:r>
          </a:p>
          <a:p>
            <a:r>
              <a:rPr lang="en-US" dirty="0" smtClean="0"/>
              <a:t>The container must be kept cool(in the refrigerator) during this time until it is returned to the lab for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33794" name="Picture 2" descr="http://www.sks-science.com/images/B360-25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95775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Urinary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urinary system removes waste products, certain salts, and excess water from the blood and eliminates them from the body</a:t>
            </a:r>
          </a:p>
          <a:p>
            <a:r>
              <a:rPr lang="en-US" dirty="0" smtClean="0"/>
              <a:t>At the same time, it reabsorbs the elements needed to maintain the proper ratio</a:t>
            </a:r>
          </a:p>
          <a:p>
            <a:r>
              <a:rPr lang="en-US" dirty="0" smtClean="0"/>
              <a:t>The urinary system performs three main functions:</a:t>
            </a:r>
          </a:p>
          <a:p>
            <a:r>
              <a:rPr lang="en-US" dirty="0" smtClean="0"/>
              <a:t>1. Excretion: the process of removing waste products and other elements from the blood</a:t>
            </a:r>
          </a:p>
          <a:p>
            <a:r>
              <a:rPr lang="en-US" dirty="0" smtClean="0"/>
              <a:t>2. Secretion: by which urine is produced</a:t>
            </a:r>
          </a:p>
          <a:p>
            <a:r>
              <a:rPr lang="en-US" dirty="0" smtClean="0"/>
              <a:t>3. Elimination: the emptying of the urine from the bladder storage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Examinations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Kidney ultrasound</a:t>
            </a:r>
            <a:r>
              <a:rPr lang="en-US" dirty="0" smtClean="0"/>
              <a:t>: this is a noninvasive procedure used to assess the size, shape, and location of the kidneys</a:t>
            </a:r>
          </a:p>
          <a:p>
            <a:r>
              <a:rPr lang="en-US" dirty="0" smtClean="0"/>
              <a:t>Ultrasound technology allows quick visualization of the kidneys and related structures from outside the body</a:t>
            </a:r>
          </a:p>
          <a:p>
            <a:r>
              <a:rPr lang="en-US" dirty="0" smtClean="0"/>
              <a:t>This may also be used to assess blood flow to the kidneys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34818" name="Picture 2" descr="http://radpod.org/wp-content/uploads/2007/01/bar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19200"/>
            <a:ext cx="4724400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Examinations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Intravenous </a:t>
            </a:r>
            <a:r>
              <a:rPr lang="en-US" b="1" dirty="0" err="1" smtClean="0"/>
              <a:t>pyelogram</a:t>
            </a:r>
            <a:r>
              <a:rPr lang="en-US" b="1" dirty="0" smtClean="0"/>
              <a:t> </a:t>
            </a:r>
            <a:r>
              <a:rPr lang="en-US" dirty="0" smtClean="0"/>
              <a:t>(IVP) is a invasive special </a:t>
            </a:r>
            <a:r>
              <a:rPr lang="en-US" dirty="0" err="1" smtClean="0"/>
              <a:t>xray</a:t>
            </a:r>
            <a:r>
              <a:rPr lang="en-US" dirty="0" smtClean="0"/>
              <a:t> examination of the kidneys, bladder, and </a:t>
            </a:r>
            <a:r>
              <a:rPr lang="en-US" dirty="0" err="1" smtClean="0"/>
              <a:t>ureters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This procedure involves an  inject with iodine-based contrast (dye) into a vein in the arm</a:t>
            </a:r>
          </a:p>
          <a:p>
            <a:r>
              <a:rPr lang="en-US" dirty="0" smtClean="0"/>
              <a:t>A series of x-ray images are taken at different times to see how the kidneys remove the dye and how it collects in your urine</a:t>
            </a:r>
          </a:p>
          <a:p>
            <a:r>
              <a:rPr lang="en-US" dirty="0" smtClean="0"/>
              <a:t>This test checks for any obstructions or 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35842" name="Picture 2" descr="http://www.hopkinsmedicine.org/healthlibrary/GetImage.aspx?ImageId=1258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3962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Diagnostic Examinations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b="1" dirty="0" smtClean="0"/>
              <a:t>Voiding </a:t>
            </a:r>
            <a:r>
              <a:rPr lang="en-US" b="1" dirty="0" err="1" smtClean="0"/>
              <a:t>cystourethrogram</a:t>
            </a:r>
            <a:r>
              <a:rPr lang="en-US" b="1" dirty="0" smtClean="0"/>
              <a:t>(VCUG</a:t>
            </a:r>
            <a:r>
              <a:rPr lang="en-US" dirty="0" smtClean="0"/>
              <a:t>):  is a minimally invasive test that uses a special x-ray technology called fluoroscopy to visualize your child's urinary tract and bladder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VCUG can help diagnose</a:t>
            </a:r>
            <a:r>
              <a:rPr lang="en-US" b="1" dirty="0" smtClean="0"/>
              <a:t> </a:t>
            </a:r>
            <a:r>
              <a:rPr lang="en-US" dirty="0" smtClean="0"/>
              <a:t>reflux  a condition in which urine flows the wrong way, from the bladder back up to the kidneys and to determine why a child has recurring urinary tract infections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36866" name="Picture 2" descr="http://media.jaapa.com/images/2009/05/13/dximaging0807fig2_53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4572000" cy="4191000"/>
          </a:xfrm>
          <a:prstGeom prst="rect">
            <a:avLst/>
          </a:prstGeom>
          <a:noFill/>
        </p:spPr>
      </p:pic>
      <p:pic>
        <p:nvPicPr>
          <p:cNvPr id="6146" name="Picture 2" descr="http://t1.gstatic.com/images?q=tbn:ANd9GcQnZOrNrjJyQGqe-pke403QsOJ4mJfqFTwNWAp7ml5kf94ni8P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419601"/>
            <a:ext cx="4495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Cystitis</a:t>
            </a:r>
            <a:r>
              <a:rPr lang="en-US" dirty="0" smtClean="0"/>
              <a:t>: inflammation of the bladder</a:t>
            </a:r>
          </a:p>
          <a:p>
            <a:r>
              <a:rPr lang="en-US" dirty="0" smtClean="0"/>
              <a:t>Most of the time, the inflammation is caused by a bacterial infection, in which case it may be referred to as a urinary tract infection (UTI)</a:t>
            </a:r>
          </a:p>
          <a:p>
            <a:r>
              <a:rPr lang="en-US" dirty="0" smtClean="0"/>
              <a:t>A bladder infection can be painful and annoying, and can become a serious health problem if the infection spreads to your kidneys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37890" name="Picture 2" descr="http://www.riversideonline.com/source/images/image_popup/r7_interstitialcyst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4196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Glomerulonephritis</a:t>
            </a:r>
            <a:r>
              <a:rPr lang="en-US" b="1" dirty="0" smtClean="0"/>
              <a:t>:</a:t>
            </a:r>
            <a:r>
              <a:rPr lang="en-US" dirty="0" smtClean="0"/>
              <a:t>  inflammation of the </a:t>
            </a:r>
            <a:r>
              <a:rPr lang="en-US" dirty="0" err="1" smtClean="0"/>
              <a:t>glomerulus</a:t>
            </a:r>
            <a:r>
              <a:rPr lang="en-US" dirty="0" smtClean="0"/>
              <a:t> of the </a:t>
            </a:r>
            <a:r>
              <a:rPr lang="en-US" dirty="0" err="1" smtClean="0"/>
              <a:t>nephron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This can occur following a bacterial infection of the respiratory tract, the urinary tract, or the bloodstream(immune system)</a:t>
            </a:r>
          </a:p>
          <a:p>
            <a:r>
              <a:rPr lang="en-US" dirty="0" smtClean="0"/>
              <a:t>Symptoms include: </a:t>
            </a:r>
            <a:r>
              <a:rPr lang="en-US" dirty="0" err="1" smtClean="0"/>
              <a:t>hematuria</a:t>
            </a:r>
            <a:r>
              <a:rPr lang="en-US" dirty="0" smtClean="0"/>
              <a:t> or abdominal swelling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43000"/>
            <a:ext cx="4343400" cy="5715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38914" name="Picture 2" descr="http://www.unckidneycenter.org/images/ANCA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4267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Incontinence</a:t>
            </a:r>
            <a:r>
              <a:rPr lang="en-US" dirty="0" smtClean="0"/>
              <a:t>: this is the uncontrollable loss of urine </a:t>
            </a:r>
          </a:p>
          <a:p>
            <a:r>
              <a:rPr lang="en-US" dirty="0" smtClean="0"/>
              <a:t>85% of female suffer from this</a:t>
            </a:r>
          </a:p>
          <a:p>
            <a:r>
              <a:rPr lang="en-US" dirty="0" smtClean="0"/>
              <a:t>40% are usually over the age of 60 </a:t>
            </a:r>
          </a:p>
          <a:p>
            <a:r>
              <a:rPr lang="en-US" dirty="0" smtClean="0"/>
              <a:t>Male’s may be affected by not as frequently as women</a:t>
            </a:r>
          </a:p>
          <a:p>
            <a:r>
              <a:rPr lang="en-US" dirty="0" smtClean="0"/>
              <a:t> Stress incontinence, which is more common in women, causes urine to leak when you laugh or cough</a:t>
            </a:r>
          </a:p>
          <a:p>
            <a:r>
              <a:rPr lang="en-US" dirty="0" smtClean="0"/>
              <a:t>Overactive bladder, also called urge incontinence, is caused by urinary muscle spasms that cause an urgency to urinate</a:t>
            </a:r>
          </a:p>
          <a:p>
            <a:r>
              <a:rPr lang="en-US" dirty="0" smtClean="0"/>
              <a:t>Incontinence can also be caused by multiple pregnancies, being overweight, and genetic weaknesses.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Polycystic disease</a:t>
            </a:r>
            <a:r>
              <a:rPr lang="en-US" dirty="0" smtClean="0"/>
              <a:t>:  this is an inherited disorder</a:t>
            </a:r>
          </a:p>
          <a:p>
            <a:r>
              <a:rPr lang="en-US" dirty="0" smtClean="0"/>
              <a:t>This affects the kidney with grapelike clusters of fluid filled cysts the replace normal renal tissue of the kidneys</a:t>
            </a:r>
          </a:p>
          <a:p>
            <a:pPr fontAlgn="base"/>
            <a:r>
              <a:rPr lang="en-US" dirty="0" smtClean="0"/>
              <a:t>Any urinary tract infection should be treated quickly with antibiotics</a:t>
            </a:r>
          </a:p>
          <a:p>
            <a:pPr fontAlgn="base"/>
            <a:r>
              <a:rPr lang="en-US" dirty="0" smtClean="0"/>
              <a:t>Cysts that are painful, infected, bleeding, or causing a blockage may need to be drained</a:t>
            </a:r>
          </a:p>
          <a:p>
            <a:pPr fontAlgn="base"/>
            <a:r>
              <a:rPr lang="en-US" dirty="0" smtClean="0"/>
              <a:t>There are usually too many cysts to make it practical to remove each cyst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2050" name="Picture 2" descr="http://t0.gstatic.com/images?q=tbn:ANd9GcR0J4G17wtw0_JhQLei7_UG0nFvAmXTyUme2LG7KO0i5IxndonW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3886200" cy="2600325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RIDnGqPab8zS1LWR5HMcqHjd0nYuazk7KfQx9BDzLrf53qlVAz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38600"/>
            <a:ext cx="4191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Diseases And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Pyelonephritis</a:t>
            </a:r>
            <a:r>
              <a:rPr lang="en-US" b="1" dirty="0" smtClean="0"/>
              <a:t>(</a:t>
            </a:r>
            <a:r>
              <a:rPr lang="en-US" dirty="0" smtClean="0"/>
              <a:t>kidney infection): this is the most common kidney infection</a:t>
            </a:r>
          </a:p>
          <a:p>
            <a:r>
              <a:rPr lang="en-US" dirty="0" smtClean="0"/>
              <a:t>Symptoms include: back, side, and groin pain, urgent, frequent urination, pain or burning during urination, fever, nausea and vomiting, pus and blood in the urine</a:t>
            </a:r>
          </a:p>
          <a:p>
            <a:r>
              <a:rPr lang="en-US" dirty="0" smtClean="0"/>
              <a:t>This is caused by bacteria typically spread from the bladder up the </a:t>
            </a:r>
            <a:r>
              <a:rPr lang="en-US" dirty="0" err="1" smtClean="0"/>
              <a:t>ureters</a:t>
            </a:r>
            <a:r>
              <a:rPr lang="en-US" dirty="0" smtClean="0"/>
              <a:t> and into the kidneys</a:t>
            </a:r>
          </a:p>
          <a:p>
            <a:r>
              <a:rPr lang="en-US" dirty="0" smtClean="0"/>
              <a:t>Treatments are antibiotics and renal US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40962" name="Picture 2" descr="http://www.medicalook.com/diseases_images/pyelonep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495800" cy="3429000"/>
          </a:xfrm>
          <a:prstGeom prst="rect">
            <a:avLst/>
          </a:prstGeom>
          <a:noFill/>
        </p:spPr>
      </p:pic>
      <p:pic>
        <p:nvPicPr>
          <p:cNvPr id="40964" name="Picture 4" descr="http://ishwaryatechnosolutions.com/images/Pyelonephr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52800"/>
            <a:ext cx="441960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Diseases And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Renal Calculi</a:t>
            </a:r>
            <a:r>
              <a:rPr lang="en-US" dirty="0" smtClean="0"/>
              <a:t>(kidney stones): are formed by chemicals in the urine, forming crystals that stick together</a:t>
            </a:r>
          </a:p>
          <a:p>
            <a:r>
              <a:rPr lang="en-US" dirty="0" smtClean="0"/>
              <a:t>They may be as small as a grain of sand or as large as a golf ball </a:t>
            </a:r>
          </a:p>
          <a:p>
            <a:r>
              <a:rPr lang="en-US" dirty="0" smtClean="0"/>
              <a:t>Small stones pass out are of the kidney with the urine</a:t>
            </a:r>
          </a:p>
          <a:p>
            <a:r>
              <a:rPr lang="en-US" dirty="0" smtClean="0"/>
              <a:t>Some that are larger become caught in the </a:t>
            </a:r>
            <a:r>
              <a:rPr lang="en-US" dirty="0" err="1" smtClean="0"/>
              <a:t>ureter</a:t>
            </a:r>
            <a:r>
              <a:rPr lang="en-US" dirty="0" smtClean="0"/>
              <a:t>, where they cause severe pain </a:t>
            </a:r>
          </a:p>
          <a:p>
            <a:r>
              <a:rPr lang="en-US" dirty="0" smtClean="0"/>
              <a:t>Kidney stones affect primarily young to middle-aged adults, with men being affected four times as often as women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41986" name="Picture 2" descr="http://freeclinicproject.org/wp-content/uploads/2011/05/kidney_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05200"/>
            <a:ext cx="3810000" cy="2857500"/>
          </a:xfrm>
          <a:prstGeom prst="rect">
            <a:avLst/>
          </a:prstGeom>
          <a:noFill/>
        </p:spPr>
      </p:pic>
      <p:pic>
        <p:nvPicPr>
          <p:cNvPr id="6" name="Picture 2" descr="http://www.jumpandbump.com/images/Animation%20sm%20ne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02907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Diseases And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Renal failure</a:t>
            </a:r>
            <a:r>
              <a:rPr lang="en-US" dirty="0" smtClean="0"/>
              <a:t>: this is a critical illness that results in the sudden cessation of the kidney function</a:t>
            </a:r>
          </a:p>
          <a:p>
            <a:r>
              <a:rPr lang="en-US" dirty="0" smtClean="0"/>
              <a:t>Effective medical treatment usually can overcome the problem</a:t>
            </a:r>
          </a:p>
          <a:p>
            <a:r>
              <a:rPr lang="en-US" dirty="0" smtClean="0"/>
              <a:t>Acute (sudden) kidney failure is the sudden loss of the ability of the kidneys to remove waste and concentrate urine without losing electrolytes</a:t>
            </a:r>
          </a:p>
          <a:p>
            <a:r>
              <a:rPr lang="en-US" dirty="0" smtClean="0"/>
              <a:t>Chronic kidney disease is the slow loss of kidney function over time.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Acute renal failure</a:t>
            </a:r>
          </a:p>
          <a:p>
            <a:pPr>
              <a:buNone/>
            </a:pPr>
            <a:r>
              <a:rPr lang="en-US" dirty="0" smtClean="0"/>
              <a:t>2. Normal kidney</a:t>
            </a:r>
          </a:p>
          <a:p>
            <a:pPr>
              <a:buNone/>
            </a:pPr>
            <a:r>
              <a:rPr lang="en-US" dirty="0" smtClean="0"/>
              <a:t>3. Chronic renal failure</a:t>
            </a:r>
          </a:p>
          <a:p>
            <a:endParaRPr lang="en-US" dirty="0"/>
          </a:p>
        </p:txBody>
      </p:sp>
      <p:pic>
        <p:nvPicPr>
          <p:cNvPr id="43010" name="Picture 2" descr="http://www.westlakeanimalhospital.com/encyclopedia/pics/cat_kid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04800"/>
            <a:ext cx="3333750" cy="3276600"/>
          </a:xfrm>
          <a:prstGeom prst="rect">
            <a:avLst/>
          </a:prstGeom>
          <a:noFill/>
        </p:spPr>
      </p:pic>
      <p:pic>
        <p:nvPicPr>
          <p:cNvPr id="43012" name="Picture 4" descr="Kidney Fail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00600"/>
            <a:ext cx="31242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Urinary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major work of the system is performed by two organs called the kidneys</a:t>
            </a:r>
          </a:p>
          <a:p>
            <a:r>
              <a:rPr lang="en-US" dirty="0" smtClean="0"/>
              <a:t>The well being of the human body depends heavily on the functions of the kidneys</a:t>
            </a:r>
          </a:p>
          <a:p>
            <a:r>
              <a:rPr lang="en-US" dirty="0" smtClean="0"/>
              <a:t>When waste products are not remove from the blood, they build up, producing fatal toxicity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26" name="Picture 2" descr="http://www.hivandhepatitis.com/0_images_2008/kidne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572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Urinary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After the kidneys have performed their functions, the waste material urine, is carried through the </a:t>
            </a:r>
            <a:r>
              <a:rPr lang="en-US" dirty="0" err="1" smtClean="0"/>
              <a:t>ureters</a:t>
            </a:r>
            <a:r>
              <a:rPr lang="en-US" dirty="0" smtClean="0"/>
              <a:t>, one for each kidney, to temporary storage in the bladder</a:t>
            </a:r>
          </a:p>
          <a:p>
            <a:r>
              <a:rPr lang="en-US" dirty="0" smtClean="0"/>
              <a:t>When an adequate amount has been accumulated, the bladder expels the urine through the urethra, eliminating it from the body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16386" name="Picture 2" descr="http://kidney.niddk.nih.gov/kudiseases/pubs/Yoururinary/images/FrontView-Urinarytr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495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US" dirty="0" smtClean="0"/>
              <a:t>The Kidneys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kidneys are shaped like lima or kidney beans</a:t>
            </a:r>
          </a:p>
          <a:p>
            <a:r>
              <a:rPr lang="en-US" dirty="0" smtClean="0"/>
              <a:t>Each kidney is about 4½ inches long, from 2 to 3 inches wide, and about an inch thick, and it weights about ¼ pound </a:t>
            </a:r>
          </a:p>
          <a:p>
            <a:r>
              <a:rPr lang="en-US" dirty="0" smtClean="0"/>
              <a:t>The kidneys are located on each side of the vertebral column, high up on the posterior wall of the abdominal cavity, between the muscles of the back </a:t>
            </a:r>
          </a:p>
          <a:p>
            <a:r>
              <a:rPr lang="en-US" dirty="0" smtClean="0"/>
              <a:t>The left kidney is slightly higher than the right(sits under the liver)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7410" name="Picture 2" descr="http://static.ddmcdn.com/gif/kidneys-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886200" cy="3581400"/>
          </a:xfrm>
          <a:prstGeom prst="rect">
            <a:avLst/>
          </a:prstGeom>
          <a:noFill/>
        </p:spPr>
      </p:pic>
      <p:pic>
        <p:nvPicPr>
          <p:cNvPr id="17412" name="Picture 4" descr="http://medicalimages.allrefer.com/large/kidne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81401"/>
            <a:ext cx="4648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3429000" cy="1143000"/>
          </a:xfrm>
        </p:spPr>
        <p:txBody>
          <a:bodyPr/>
          <a:lstStyle/>
          <a:p>
            <a:r>
              <a:rPr lang="en-US" dirty="0" smtClean="0"/>
              <a:t>The 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Externally, the kidney is covered with a tough, fibrous capsule</a:t>
            </a:r>
          </a:p>
          <a:p>
            <a:r>
              <a:rPr lang="en-US" dirty="0" smtClean="0"/>
              <a:t>The concave border has a notch called the </a:t>
            </a:r>
            <a:r>
              <a:rPr lang="en-US" b="1" dirty="0" err="1" smtClean="0"/>
              <a:t>hilum</a:t>
            </a:r>
            <a:r>
              <a:rPr lang="en-US" dirty="0" smtClean="0"/>
              <a:t>(nerves) through which the renal artery enters</a:t>
            </a:r>
          </a:p>
          <a:p>
            <a:r>
              <a:rPr lang="en-US" dirty="0" smtClean="0"/>
              <a:t>An outer layer is the </a:t>
            </a:r>
            <a:r>
              <a:rPr lang="en-US" b="1" dirty="0" smtClean="0"/>
              <a:t>cortex</a:t>
            </a:r>
            <a:r>
              <a:rPr lang="en-US" dirty="0" smtClean="0"/>
              <a:t>, and the inner layer is the </a:t>
            </a:r>
            <a:r>
              <a:rPr lang="en-US" b="1" dirty="0" smtClean="0"/>
              <a:t>medulla</a:t>
            </a:r>
            <a:r>
              <a:rPr lang="en-US" dirty="0" smtClean="0"/>
              <a:t>(both</a:t>
            </a:r>
            <a:r>
              <a:rPr lang="en-US" b="1" dirty="0" smtClean="0"/>
              <a:t> </a:t>
            </a:r>
            <a:r>
              <a:rPr lang="en-US" dirty="0" smtClean="0"/>
              <a:t>aid </a:t>
            </a:r>
            <a:r>
              <a:rPr lang="en-US" dirty="0"/>
              <a:t>in the </a:t>
            </a:r>
            <a:r>
              <a:rPr lang="en-US" dirty="0" err="1"/>
              <a:t>reabsorption</a:t>
            </a:r>
            <a:r>
              <a:rPr lang="en-US" dirty="0"/>
              <a:t> of </a:t>
            </a:r>
            <a:r>
              <a:rPr lang="en-US" dirty="0" smtClean="0"/>
              <a:t>water)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8434" name="Picture 2" descr="http://content.answcdn.com/main/content/img/McGrawHill/Encyclopedia/images/CE724000FG0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4343400" cy="4038600"/>
          </a:xfrm>
          <a:prstGeom prst="rect">
            <a:avLst/>
          </a:prstGeom>
          <a:noFill/>
        </p:spPr>
      </p:pic>
      <p:pic>
        <p:nvPicPr>
          <p:cNvPr id="18436" name="Picture 4" descr="http://farm3.staticflickr.com/2489/3678083407_6398ab22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43400"/>
            <a:ext cx="4724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Nephrons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life-preserving service of the kidneys is performed by microscopic units called </a:t>
            </a:r>
            <a:r>
              <a:rPr lang="en-US" dirty="0" err="1" smtClean="0"/>
              <a:t>nephrons</a:t>
            </a:r>
            <a:endParaRPr lang="en-US" dirty="0" smtClean="0"/>
          </a:p>
          <a:p>
            <a:r>
              <a:rPr lang="en-US" dirty="0" smtClean="0"/>
              <a:t>Each kidney has over 1 million of these units, which altogether contain roughly 120 million filters and tubes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9458" name="Picture 2" descr="http://www.auburn.edu/academic/classes/zy/hist0509/image/nephron_color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124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Nephrons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an average day, a person takes in 2,500 ml of fluid(2 ½ quarts) and generates another 300 ml(10 ounces) of water(from cells)</a:t>
            </a:r>
          </a:p>
          <a:p>
            <a:r>
              <a:rPr lang="en-US" dirty="0" smtClean="0"/>
              <a:t>About 1,500 ml (1 ½ quarts) is eliminated as urine each day</a:t>
            </a:r>
          </a:p>
          <a:p>
            <a:r>
              <a:rPr lang="en-US" dirty="0" smtClean="0"/>
              <a:t>Some moisture is lost through feces, respiration, and through the 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Nephrons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structure resembles a funnel with a long, twisted tail </a:t>
            </a:r>
          </a:p>
          <a:p>
            <a:r>
              <a:rPr lang="en-US" dirty="0" smtClean="0"/>
              <a:t>The top is a double-walled hollow capsule called the Bowman's capsule(performs </a:t>
            </a:r>
            <a:r>
              <a:rPr lang="en-US" dirty="0"/>
              <a:t>the first step in the filtration of blood to form </a:t>
            </a:r>
            <a:r>
              <a:rPr lang="en-US" dirty="0" smtClean="0"/>
              <a:t>urine)</a:t>
            </a:r>
          </a:p>
          <a:p>
            <a:r>
              <a:rPr lang="en-US" dirty="0" smtClean="0"/>
              <a:t>Each capsule contains a cluster of about 50 capillaries </a:t>
            </a:r>
            <a:r>
              <a:rPr lang="en-US" dirty="0" smtClean="0"/>
              <a:t>called </a:t>
            </a:r>
            <a:r>
              <a:rPr lang="en-US" dirty="0" smtClean="0"/>
              <a:t>the </a:t>
            </a:r>
            <a:r>
              <a:rPr lang="en-US" dirty="0" err="1" smtClean="0"/>
              <a:t>glomerulus</a:t>
            </a:r>
            <a:r>
              <a:rPr lang="en-US" dirty="0"/>
              <a:t>(</a:t>
            </a:r>
            <a:r>
              <a:rPr lang="en-US" dirty="0" smtClean="0"/>
              <a:t>the </a:t>
            </a:r>
            <a:r>
              <a:rPr lang="en-US" dirty="0"/>
              <a:t>functional unit of the </a:t>
            </a:r>
            <a:r>
              <a:rPr lang="en-US" dirty="0" smtClean="0"/>
              <a:t>kidney)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20482" name="Picture 2" descr="http://textbook.s-anand.net/wp-content/uploads/2011/02/ch19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19200"/>
            <a:ext cx="4724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8946</TotalTime>
  <Words>1762</Words>
  <Application>Microsoft Office PowerPoint</Application>
  <PresentationFormat>On-screen Show (4:3)</PresentationFormat>
  <Paragraphs>149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Urinary System</vt:lpstr>
      <vt:lpstr>The Urinary System</vt:lpstr>
      <vt:lpstr>The Urinary System</vt:lpstr>
      <vt:lpstr>The Urinary System</vt:lpstr>
      <vt:lpstr>The Kidneys</vt:lpstr>
      <vt:lpstr>The Kidney</vt:lpstr>
      <vt:lpstr>The Nephrons</vt:lpstr>
      <vt:lpstr>The Nephrons</vt:lpstr>
      <vt:lpstr>The Nephrons</vt:lpstr>
      <vt:lpstr>Filtration and Re-absorption</vt:lpstr>
      <vt:lpstr>Urinary Output</vt:lpstr>
      <vt:lpstr>The Ureters</vt:lpstr>
      <vt:lpstr>The Urinary Bladder</vt:lpstr>
      <vt:lpstr>The Urethra</vt:lpstr>
      <vt:lpstr> Dialysis</vt:lpstr>
      <vt:lpstr>How Dialysis Works</vt:lpstr>
      <vt:lpstr>Slide 17</vt:lpstr>
      <vt:lpstr>Kidney Transplant</vt:lpstr>
      <vt:lpstr>Diagnostic Examinations</vt:lpstr>
      <vt:lpstr>Diagnostic Examinations</vt:lpstr>
      <vt:lpstr>Diagnostic Examinations</vt:lpstr>
      <vt:lpstr>Diagnostic Examinations</vt:lpstr>
      <vt:lpstr>Diseases And Disorders</vt:lpstr>
      <vt:lpstr>Diseases And Disorders</vt:lpstr>
      <vt:lpstr>Diseases And Disorders</vt:lpstr>
      <vt:lpstr>Diseases And Disorders</vt:lpstr>
      <vt:lpstr>Diseases And Disorders</vt:lpstr>
      <vt:lpstr>Diseases And Disorders</vt:lpstr>
      <vt:lpstr>Diseases And Disorders</vt:lpstr>
    </vt:vector>
  </TitlesOfParts>
  <Company>Salt Lake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ahastin2</dc:creator>
  <cp:lastModifiedBy>ahastin2</cp:lastModifiedBy>
  <cp:revision>68</cp:revision>
  <dcterms:created xsi:type="dcterms:W3CDTF">2012-02-05T22:19:16Z</dcterms:created>
  <dcterms:modified xsi:type="dcterms:W3CDTF">2013-02-03T22:17:57Z</dcterms:modified>
</cp:coreProperties>
</file>