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5" r:id="rId11"/>
    <p:sldId id="266" r:id="rId12"/>
    <p:sldId id="267" r:id="rId13"/>
    <p:sldId id="268" r:id="rId14"/>
    <p:sldId id="270" r:id="rId15"/>
    <p:sldId id="271" r:id="rId16"/>
    <p:sldId id="276" r:id="rId17"/>
    <p:sldId id="277" r:id="rId18"/>
    <p:sldId id="278" r:id="rId19"/>
    <p:sldId id="280" r:id="rId20"/>
    <p:sldId id="281" r:id="rId21"/>
    <p:sldId id="282" r:id="rId22"/>
    <p:sldId id="279" r:id="rId23"/>
    <p:sldId id="283" r:id="rId24"/>
    <p:sldId id="284" r:id="rId25"/>
    <p:sldId id="272" r:id="rId26"/>
    <p:sldId id="286" r:id="rId27"/>
    <p:sldId id="273"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6774D-3DEE-41EC-9B1B-02404314CE39}"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774D-3DEE-41EC-9B1B-02404314CE39}"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774D-3DEE-41EC-9B1B-02404314CE39}"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6774D-3DEE-41EC-9B1B-02404314CE39}"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6774D-3DEE-41EC-9B1B-02404314CE39}"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6774D-3DEE-41EC-9B1B-02404314CE39}"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6774D-3DEE-41EC-9B1B-02404314CE39}" type="datetimeFigureOut">
              <a:rPr lang="en-US" smtClean="0"/>
              <a:pPr/>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6774D-3DEE-41EC-9B1B-02404314CE39}" type="datetimeFigureOut">
              <a:rPr lang="en-US" smtClean="0"/>
              <a:pPr/>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6774D-3DEE-41EC-9B1B-02404314CE39}" type="datetimeFigureOut">
              <a:rPr lang="en-US" smtClean="0"/>
              <a:pPr/>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6774D-3DEE-41EC-9B1B-02404314CE39}"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6774D-3DEE-41EC-9B1B-02404314CE39}"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2728E-9AF3-4BF1-B034-D0D62FF80D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6774D-3DEE-41EC-9B1B-02404314CE39}" type="datetimeFigureOut">
              <a:rPr lang="en-US" smtClean="0"/>
              <a:pPr/>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2728E-9AF3-4BF1-B034-D0D62FF80D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Endocrine System</a:t>
            </a:r>
            <a:endParaRPr lang="en-US" dirty="0"/>
          </a:p>
        </p:txBody>
      </p:sp>
      <p:sp>
        <p:nvSpPr>
          <p:cNvPr id="3" name="Subtitle 2"/>
          <p:cNvSpPr>
            <a:spLocks noGrp="1"/>
          </p:cNvSpPr>
          <p:nvPr>
            <p:ph type="subTitle" idx="1"/>
          </p:nvPr>
        </p:nvSpPr>
        <p:spPr/>
        <p:txBody>
          <a:bodyPr>
            <a:normAutofit/>
          </a:bodyPr>
          <a:lstStyle/>
          <a:p>
            <a:r>
              <a:rPr lang="en-US" sz="4800" dirty="0" smtClean="0"/>
              <a:t>Chapter 11 Unit 12</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Hypothyroid and Hyperthyroid</a:t>
            </a:r>
            <a:endParaRPr lang="en-US" dirty="0"/>
          </a:p>
        </p:txBody>
      </p:sp>
      <p:sp>
        <p:nvSpPr>
          <p:cNvPr id="3" name="Content Placeholder 2"/>
          <p:cNvSpPr>
            <a:spLocks noGrp="1"/>
          </p:cNvSpPr>
          <p:nvPr>
            <p:ph idx="1"/>
          </p:nvPr>
        </p:nvSpPr>
        <p:spPr/>
        <p:txBody>
          <a:bodyPr>
            <a:normAutofit fontScale="85000" lnSpcReduction="20000"/>
          </a:bodyPr>
          <a:lstStyle/>
          <a:p>
            <a:r>
              <a:rPr lang="en-US" dirty="0"/>
              <a:t>When the thyroid, for whatever reason -- illness, stress, surgery, obstruction, for example -- does not produce enough thyroid hormone, the pituitary detects this reduction in thyroid hormone, and it moves into action. The pituitary then makes MORE TSH, to help trigger the thyroid to produce more thyroid hormone. This is the pituitary's effort to return the system to "normal" and normalize thyroid </a:t>
            </a:r>
            <a:r>
              <a:rPr lang="en-US" dirty="0" smtClean="0"/>
              <a:t>function.</a:t>
            </a:r>
            <a:endParaRPr lang="en-US" dirty="0"/>
          </a:p>
          <a:p>
            <a:r>
              <a:rPr lang="en-US" dirty="0" smtClean="0"/>
              <a:t>A TSH </a:t>
            </a:r>
            <a:r>
              <a:rPr lang="en-US" dirty="0"/>
              <a:t>that is higher than normal suggests a thyroid that is underactive and not doing its job of producing thyroid hormone. So, in general, HIGHER TSH = UNDERACTIVE THYROID </a:t>
            </a:r>
            <a:r>
              <a:rPr lang="en-US" u="sng" dirty="0" smtClean="0"/>
              <a:t>HYPOTHYROIDISM</a:t>
            </a:r>
            <a:endParaRPr lang="en-US" dirty="0"/>
          </a:p>
        </p:txBody>
      </p:sp>
    </p:spTree>
    <p:extLst>
      <p:ext uri="{BB962C8B-B14F-4D97-AF65-F5344CB8AC3E}">
        <p14:creationId xmlns:p14="http://schemas.microsoft.com/office/powerpoint/2010/main" val="1417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Hypothyroidism and Hyperthyroidism</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a:t>Hypothyroidism</a:t>
            </a:r>
            <a:r>
              <a:rPr lang="en-US" dirty="0"/>
              <a:t> </a:t>
            </a:r>
            <a:r>
              <a:rPr lang="en-US" dirty="0" smtClean="0"/>
              <a:t>: is </a:t>
            </a:r>
            <a:r>
              <a:rPr lang="en-US" dirty="0"/>
              <a:t>a condition in which the </a:t>
            </a:r>
            <a:r>
              <a:rPr lang="en-US" dirty="0" smtClean="0"/>
              <a:t>thyroid gland </a:t>
            </a:r>
            <a:r>
              <a:rPr lang="en-US" dirty="0"/>
              <a:t>does not </a:t>
            </a:r>
            <a:r>
              <a:rPr lang="en-US" dirty="0" smtClean="0"/>
              <a:t>make enough</a:t>
            </a:r>
            <a:r>
              <a:rPr lang="en-US" dirty="0"/>
              <a:t> </a:t>
            </a:r>
          </a:p>
          <a:p>
            <a:pPr>
              <a:buNone/>
            </a:pPr>
            <a:r>
              <a:rPr lang="en-US" dirty="0" smtClean="0"/>
              <a:t>     thyroid hormone</a:t>
            </a:r>
          </a:p>
          <a:p>
            <a:pPr>
              <a:buNone/>
            </a:pPr>
            <a:r>
              <a:rPr lang="en-US" dirty="0" smtClean="0"/>
              <a:t>    Women</a:t>
            </a:r>
            <a:r>
              <a:rPr lang="en-US" dirty="0"/>
              <a:t>, especially those older than age 50, are more likely to have </a:t>
            </a:r>
            <a:r>
              <a:rPr lang="en-US" dirty="0" smtClean="0"/>
              <a:t>hypothyroidism</a:t>
            </a:r>
          </a:p>
          <a:p>
            <a:pPr>
              <a:buNone/>
            </a:pPr>
            <a:r>
              <a:rPr lang="en-US" dirty="0" smtClean="0"/>
              <a:t>     Symptoms: weight gain, fatigue, cold,  low blood pressure and pulse rate</a:t>
            </a:r>
          </a:p>
          <a:p>
            <a:pPr>
              <a:buNone/>
            </a:pPr>
            <a:r>
              <a:rPr lang="en-US" dirty="0" smtClean="0"/>
              <a:t>      Treatment includes thyroid medication and monthly lab tests to regulate thyroid levels and medication doses</a:t>
            </a:r>
          </a:p>
        </p:txBody>
      </p:sp>
      <p:sp>
        <p:nvSpPr>
          <p:cNvPr id="4" name="Content Placeholder 3"/>
          <p:cNvSpPr>
            <a:spLocks noGrp="1"/>
          </p:cNvSpPr>
          <p:nvPr>
            <p:ph sz="half" idx="2"/>
          </p:nvPr>
        </p:nvSpPr>
        <p:spPr>
          <a:xfrm>
            <a:off x="4724400" y="1600200"/>
            <a:ext cx="4038600" cy="4525963"/>
          </a:xfrm>
        </p:spPr>
        <p:txBody>
          <a:bodyPr>
            <a:normAutofit fontScale="77500" lnSpcReduction="20000"/>
          </a:bodyPr>
          <a:lstStyle/>
          <a:p>
            <a:r>
              <a:rPr lang="en-US" b="1" dirty="0" smtClean="0"/>
              <a:t>Hyperthyroidism:</a:t>
            </a:r>
            <a:r>
              <a:rPr lang="en-US" dirty="0" smtClean="0"/>
              <a:t> </a:t>
            </a:r>
            <a:r>
              <a:rPr lang="en-US" dirty="0"/>
              <a:t>is a condition in which the </a:t>
            </a:r>
            <a:r>
              <a:rPr lang="en-US" dirty="0" smtClean="0"/>
              <a:t>thyroid gland </a:t>
            </a:r>
            <a:r>
              <a:rPr lang="en-US" dirty="0"/>
              <a:t>makes </a:t>
            </a:r>
            <a:r>
              <a:rPr lang="en-US" dirty="0" smtClean="0"/>
              <a:t>too much</a:t>
            </a:r>
            <a:r>
              <a:rPr lang="en-US" dirty="0"/>
              <a:t> </a:t>
            </a:r>
            <a:r>
              <a:rPr lang="en-US" dirty="0" smtClean="0"/>
              <a:t>thyroid</a:t>
            </a:r>
          </a:p>
          <a:p>
            <a:pPr>
              <a:buNone/>
            </a:pPr>
            <a:r>
              <a:rPr lang="en-US" dirty="0"/>
              <a:t> </a:t>
            </a:r>
            <a:r>
              <a:rPr lang="en-US" dirty="0" smtClean="0"/>
              <a:t>    hormone</a:t>
            </a:r>
          </a:p>
          <a:p>
            <a:pPr>
              <a:buNone/>
            </a:pPr>
            <a:r>
              <a:rPr lang="en-US" dirty="0"/>
              <a:t> </a:t>
            </a:r>
            <a:r>
              <a:rPr lang="en-US" dirty="0" smtClean="0"/>
              <a:t>   The </a:t>
            </a:r>
            <a:r>
              <a:rPr lang="en-US" dirty="0"/>
              <a:t>condition is often referred to as an "overactive </a:t>
            </a:r>
            <a:r>
              <a:rPr lang="en-US" dirty="0" smtClean="0"/>
              <a:t>thyroid.”</a:t>
            </a:r>
          </a:p>
          <a:p>
            <a:pPr>
              <a:buNone/>
            </a:pPr>
            <a:r>
              <a:rPr lang="en-US" dirty="0"/>
              <a:t> </a:t>
            </a:r>
            <a:r>
              <a:rPr lang="en-US" dirty="0" smtClean="0"/>
              <a:t>    Or Graves disease</a:t>
            </a:r>
          </a:p>
          <a:p>
            <a:pPr>
              <a:buNone/>
            </a:pPr>
            <a:r>
              <a:rPr lang="en-US" dirty="0" smtClean="0"/>
              <a:t>     Symptoms: weight loss, irritable, restless, nervous, high blood pressure and pulse rate</a:t>
            </a:r>
          </a:p>
          <a:p>
            <a:pPr>
              <a:buNone/>
            </a:pPr>
            <a:r>
              <a:rPr lang="en-US" dirty="0" smtClean="0"/>
              <a:t>     Treatment includes surgical removal of the gland, or radiation to eliminate the function of the gland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down)">
                                      <p:cBhvr>
                                        <p:cTn id="36" dur="500"/>
                                        <p:tgtEl>
                                          <p:spTgt spid="4">
                                            <p:txEl>
                                              <p:pRg st="4" end="4"/>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The Thyroid Gland</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thyroid gland requires iodine to form the thyroid hormones</a:t>
            </a:r>
          </a:p>
          <a:p>
            <a:r>
              <a:rPr lang="en-US" dirty="0" smtClean="0"/>
              <a:t>Iodine is obtained by eating vegetables grown in soil containing iodine or by eating seafood</a:t>
            </a:r>
          </a:p>
          <a:p>
            <a:r>
              <a:rPr lang="en-US" dirty="0" smtClean="0"/>
              <a:t>Lack of iodine causes the thyroid gland to enlarge</a:t>
            </a:r>
          </a:p>
          <a:p>
            <a:r>
              <a:rPr lang="en-US" dirty="0" smtClean="0"/>
              <a:t>An enlarged thyroid gland is known as a </a:t>
            </a:r>
            <a:r>
              <a:rPr lang="en-US" b="1" dirty="0" smtClean="0"/>
              <a:t>goiter</a:t>
            </a:r>
          </a:p>
          <a:p>
            <a:r>
              <a:rPr lang="en-US" dirty="0"/>
              <a:t>South-East </a:t>
            </a:r>
            <a:r>
              <a:rPr lang="en-US" dirty="0" smtClean="0"/>
              <a:t>Asia is the highest</a:t>
            </a:r>
            <a:endParaRPr lang="en-US" b="1"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23554" name="Picture 2" descr="http://www.taytan.com/images/goiter.jpg"/>
          <p:cNvPicPr>
            <a:picLocks noChangeAspect="1" noChangeArrowheads="1"/>
          </p:cNvPicPr>
          <p:nvPr/>
        </p:nvPicPr>
        <p:blipFill>
          <a:blip r:embed="rId2" cstate="print"/>
          <a:srcRect/>
          <a:stretch>
            <a:fillRect/>
          </a:stretch>
        </p:blipFill>
        <p:spPr bwMode="auto">
          <a:xfrm>
            <a:off x="4876800" y="152400"/>
            <a:ext cx="4114800" cy="3581400"/>
          </a:xfrm>
          <a:prstGeom prst="rect">
            <a:avLst/>
          </a:prstGeom>
          <a:noFill/>
        </p:spPr>
      </p:pic>
      <p:pic>
        <p:nvPicPr>
          <p:cNvPr id="1026" name="Picture 2" descr="https://encrypted-tbn3.gstatic.com/images?q=tbn:ANd9GcSLh7LHgeC3_nFuSxV3vPqAR5pg4bUy_RedWrhnvAKNo4mwnZLg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42672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Parathyroid Glands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a:t>
            </a:r>
            <a:r>
              <a:rPr lang="en-US" b="1" dirty="0" smtClean="0"/>
              <a:t>parathyroid glands</a:t>
            </a:r>
            <a:r>
              <a:rPr lang="en-US" dirty="0" smtClean="0"/>
              <a:t>, usually two pairs, are embedded on the posterior surface of the thyroid gland</a:t>
            </a:r>
          </a:p>
          <a:p>
            <a:r>
              <a:rPr lang="en-US" dirty="0" smtClean="0"/>
              <a:t>These are oval</a:t>
            </a:r>
            <a:r>
              <a:rPr lang="en-US" dirty="0"/>
              <a:t>, grain-of-rice-sized glands</a:t>
            </a:r>
            <a:endParaRPr lang="en-US" dirty="0" smtClean="0"/>
          </a:p>
          <a:p>
            <a:r>
              <a:rPr lang="en-US" dirty="0" smtClean="0"/>
              <a:t>The parathyroid glands are responsible for regulating the calcium and vitamin D contents in the blood</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pPr>
              <a:buNone/>
            </a:pPr>
            <a:endParaRPr lang="en-US" dirty="0"/>
          </a:p>
        </p:txBody>
      </p:sp>
      <p:pic>
        <p:nvPicPr>
          <p:cNvPr id="25602" name="Picture 2" descr="http://www.beliefnet.com/healthandhealing/images/si55550931_96472_1.jpeg"/>
          <p:cNvPicPr>
            <a:picLocks noChangeAspect="1" noChangeArrowheads="1"/>
          </p:cNvPicPr>
          <p:nvPr/>
        </p:nvPicPr>
        <p:blipFill>
          <a:blip r:embed="rId2" cstate="print"/>
          <a:srcRect/>
          <a:stretch>
            <a:fillRect/>
          </a:stretch>
        </p:blipFill>
        <p:spPr bwMode="auto">
          <a:xfrm>
            <a:off x="4495800" y="1447800"/>
            <a:ext cx="42672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Adrenal Glands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Adrenal glands: </a:t>
            </a:r>
            <a:r>
              <a:rPr lang="en-US" dirty="0" smtClean="0"/>
              <a:t>are</a:t>
            </a:r>
            <a:r>
              <a:rPr lang="en-US" dirty="0"/>
              <a:t> </a:t>
            </a:r>
            <a:r>
              <a:rPr lang="en-US" dirty="0" smtClean="0"/>
              <a:t>endocrine glands that </a:t>
            </a:r>
            <a:r>
              <a:rPr lang="en-US" dirty="0"/>
              <a:t>sit atop the </a:t>
            </a:r>
            <a:r>
              <a:rPr lang="en-US" dirty="0" smtClean="0"/>
              <a:t>kidneys</a:t>
            </a:r>
          </a:p>
          <a:p>
            <a:r>
              <a:rPr lang="en-US" dirty="0"/>
              <a:t>The outer part of the adrenal gland is called the cortex and produces steroid hormones such as </a:t>
            </a:r>
            <a:r>
              <a:rPr lang="en-US" dirty="0" err="1" smtClean="0"/>
              <a:t>cortisol</a:t>
            </a:r>
            <a:r>
              <a:rPr lang="en-US" dirty="0" smtClean="0"/>
              <a:t>, </a:t>
            </a:r>
            <a:r>
              <a:rPr lang="en-US" dirty="0" err="1" smtClean="0"/>
              <a:t>aldosterone</a:t>
            </a:r>
            <a:r>
              <a:rPr lang="en-US" dirty="0" smtClean="0"/>
              <a:t>, and</a:t>
            </a:r>
            <a:r>
              <a:rPr lang="en-US" dirty="0"/>
              <a:t> </a:t>
            </a:r>
            <a:r>
              <a:rPr lang="en-US" dirty="0" smtClean="0"/>
              <a:t>testosterone</a:t>
            </a:r>
            <a:r>
              <a:rPr lang="en-US" dirty="0"/>
              <a:t> </a:t>
            </a:r>
            <a:endParaRPr lang="en-US" dirty="0" smtClean="0"/>
          </a:p>
          <a:p>
            <a:r>
              <a:rPr lang="en-US" dirty="0" smtClean="0"/>
              <a:t>The </a:t>
            </a:r>
            <a:r>
              <a:rPr lang="en-US" dirty="0"/>
              <a:t>inner part of the adrenal gland is called the medulla and </a:t>
            </a:r>
            <a:r>
              <a:rPr lang="en-US" dirty="0" smtClean="0"/>
              <a:t>produces epinephrine and</a:t>
            </a:r>
            <a:r>
              <a:rPr lang="en-US" dirty="0"/>
              <a:t> </a:t>
            </a:r>
            <a:r>
              <a:rPr lang="en-US" dirty="0" err="1" smtClean="0"/>
              <a:t>norepinephrine</a:t>
            </a:r>
            <a:r>
              <a:rPr lang="en-US" dirty="0" smtClean="0"/>
              <a:t>(</a:t>
            </a:r>
            <a:r>
              <a:rPr lang="en-US" dirty="0"/>
              <a:t>that helps the liver release glucose and limits the release of </a:t>
            </a:r>
            <a:r>
              <a:rPr lang="en-US" dirty="0" smtClean="0"/>
              <a:t>insulin)</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26626" name="Picture 2" descr="http://www.tuberose.com/Graphics/adrenal.jpg"/>
          <p:cNvPicPr>
            <a:picLocks noChangeAspect="1" noChangeArrowheads="1"/>
          </p:cNvPicPr>
          <p:nvPr/>
        </p:nvPicPr>
        <p:blipFill>
          <a:blip r:embed="rId2" cstate="print"/>
          <a:srcRect/>
          <a:stretch>
            <a:fillRect/>
          </a:stretch>
        </p:blipFill>
        <p:spPr bwMode="auto">
          <a:xfrm>
            <a:off x="5029200" y="381000"/>
            <a:ext cx="3810000" cy="2857500"/>
          </a:xfrm>
          <a:prstGeom prst="rect">
            <a:avLst/>
          </a:prstGeom>
          <a:noFill/>
        </p:spPr>
      </p:pic>
      <p:pic>
        <p:nvPicPr>
          <p:cNvPr id="26628" name="Picture 4" descr="http://www.umm.edu/graphics/images/en/8719.jpg"/>
          <p:cNvPicPr>
            <a:picLocks noChangeAspect="1" noChangeArrowheads="1"/>
          </p:cNvPicPr>
          <p:nvPr/>
        </p:nvPicPr>
        <p:blipFill>
          <a:blip r:embed="rId3" cstate="print"/>
          <a:srcRect/>
          <a:stretch>
            <a:fillRect/>
          </a:stretch>
        </p:blipFill>
        <p:spPr bwMode="auto">
          <a:xfrm>
            <a:off x="4495800" y="3276600"/>
            <a:ext cx="46482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a:t>
            </a:r>
            <a:endParaRPr lang="en-US" dirty="0"/>
          </a:p>
        </p:txBody>
      </p:sp>
      <p:sp>
        <p:nvSpPr>
          <p:cNvPr id="3" name="Content Placeholder 2"/>
          <p:cNvSpPr>
            <a:spLocks noGrp="1"/>
          </p:cNvSpPr>
          <p:nvPr>
            <p:ph sz="half" idx="1"/>
          </p:nvPr>
        </p:nvSpPr>
        <p:spPr>
          <a:xfrm>
            <a:off x="457200" y="1600200"/>
            <a:ext cx="4038600" cy="5257800"/>
          </a:xfrm>
        </p:spPr>
        <p:txBody>
          <a:bodyPr>
            <a:normAutofit fontScale="70000" lnSpcReduction="20000"/>
          </a:bodyPr>
          <a:lstStyle/>
          <a:p>
            <a:r>
              <a:rPr lang="en-US" dirty="0" smtClean="0"/>
              <a:t>The</a:t>
            </a:r>
            <a:r>
              <a:rPr lang="en-US" b="1" dirty="0" smtClean="0"/>
              <a:t> pancreas </a:t>
            </a:r>
            <a:r>
              <a:rPr lang="en-US" dirty="0" smtClean="0"/>
              <a:t>is a dual-function organ(</a:t>
            </a:r>
            <a:r>
              <a:rPr lang="en-US" dirty="0"/>
              <a:t>features of both </a:t>
            </a:r>
            <a:r>
              <a:rPr lang="en-US" dirty="0" smtClean="0"/>
              <a:t>endocrine and</a:t>
            </a:r>
            <a:r>
              <a:rPr lang="en-US" dirty="0"/>
              <a:t> exocrine </a:t>
            </a:r>
            <a:r>
              <a:rPr lang="en-US" dirty="0" smtClean="0"/>
              <a:t>glands)</a:t>
            </a:r>
          </a:p>
          <a:p>
            <a:r>
              <a:rPr lang="en-US" dirty="0" smtClean="0"/>
              <a:t>Produces pancreatic juices excreted by the way of the pancreatic duct into the duodenum to become part of digestive juices(that assist </a:t>
            </a:r>
            <a:r>
              <a:rPr lang="en-US" dirty="0"/>
              <a:t>the absorption of nutrients and the </a:t>
            </a:r>
            <a:r>
              <a:rPr lang="en-US" dirty="0" smtClean="0"/>
              <a:t>digestion)</a:t>
            </a:r>
          </a:p>
          <a:p>
            <a:r>
              <a:rPr lang="en-US" dirty="0" smtClean="0"/>
              <a:t>The pancreas secrete insulin (necessary for the metabolism of carbohydrates)</a:t>
            </a:r>
          </a:p>
          <a:p>
            <a:r>
              <a:rPr lang="en-US" dirty="0" smtClean="0"/>
              <a:t>Hyperglycemia</a:t>
            </a:r>
            <a:r>
              <a:rPr lang="en-US" dirty="0"/>
              <a:t> </a:t>
            </a:r>
            <a:r>
              <a:rPr lang="en-US" dirty="0" smtClean="0"/>
              <a:t>or</a:t>
            </a:r>
            <a:r>
              <a:rPr lang="en-US" dirty="0"/>
              <a:t> high blood sugar, is a condition in which an excessive amount of </a:t>
            </a:r>
            <a:r>
              <a:rPr lang="en-US" dirty="0" smtClean="0"/>
              <a:t>glucose circulates </a:t>
            </a:r>
            <a:r>
              <a:rPr lang="en-US" dirty="0"/>
              <a:t>in the blood </a:t>
            </a:r>
            <a:r>
              <a:rPr lang="en-US" dirty="0" smtClean="0"/>
              <a:t>plasma</a:t>
            </a:r>
          </a:p>
          <a:p>
            <a:r>
              <a:rPr lang="en-US" dirty="0"/>
              <a:t>Hypoglycemia is a condition that occurs when your blood sugar (glucose) is too </a:t>
            </a:r>
            <a:r>
              <a:rPr lang="en-US" dirty="0" smtClean="0"/>
              <a:t>low</a:t>
            </a:r>
          </a:p>
          <a:p>
            <a:endParaRPr lang="en-US" dirty="0" smtClean="0"/>
          </a:p>
          <a:p>
            <a:endParaRPr lang="en-US" dirty="0" smtClean="0"/>
          </a:p>
          <a:p>
            <a:endParaRPr lang="en-US" dirty="0"/>
          </a:p>
        </p:txBody>
      </p:sp>
      <p:sp>
        <p:nvSpPr>
          <p:cNvPr id="4" name="Content Placeholder 3"/>
          <p:cNvSpPr>
            <a:spLocks noGrp="1"/>
          </p:cNvSpPr>
          <p:nvPr>
            <p:ph sz="half" idx="2"/>
          </p:nvPr>
        </p:nvSpPr>
        <p:spPr>
          <a:xfrm>
            <a:off x="4648200" y="1600200"/>
            <a:ext cx="4038600" cy="4876800"/>
          </a:xfrm>
        </p:spPr>
        <p:txBody>
          <a:bodyPr>
            <a:normAutofit fontScale="70000" lnSpcReduction="20000"/>
          </a:bodyPr>
          <a:lstStyle/>
          <a:p>
            <a:endParaRPr lang="en-US" dirty="0"/>
          </a:p>
        </p:txBody>
      </p:sp>
      <p:pic>
        <p:nvPicPr>
          <p:cNvPr id="28674" name="Picture 2" descr="http://www.nlm.nih.gov/medlineplus/ency/images/ency/fullsize/8883.jpg"/>
          <p:cNvPicPr>
            <a:picLocks noChangeAspect="1" noChangeArrowheads="1"/>
          </p:cNvPicPr>
          <p:nvPr/>
        </p:nvPicPr>
        <p:blipFill>
          <a:blip r:embed="rId2" cstate="print"/>
          <a:srcRect/>
          <a:stretch>
            <a:fillRect/>
          </a:stretch>
        </p:blipFill>
        <p:spPr bwMode="auto">
          <a:xfrm>
            <a:off x="4419600" y="1447800"/>
            <a:ext cx="45720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Thymus Gland</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a:t>
            </a:r>
            <a:r>
              <a:rPr lang="en-US" b="1" dirty="0" smtClean="0"/>
              <a:t> thymus gland </a:t>
            </a:r>
            <a:r>
              <a:rPr lang="en-US" dirty="0" smtClean="0"/>
              <a:t>is a two-lobed structure located under the sternum </a:t>
            </a:r>
          </a:p>
          <a:p>
            <a:r>
              <a:rPr lang="en-US" dirty="0" smtClean="0"/>
              <a:t>The thymus is fairly large during childhood but begins to disappear with the onset of puberty, becoming a small mass of connective tissue and fat in adulthood</a:t>
            </a:r>
          </a:p>
          <a:p>
            <a:r>
              <a:rPr lang="en-US" dirty="0" smtClean="0"/>
              <a:t>It is involved in the production of T-cells that make up our immune system</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32770" name="Picture 2" descr="http://www.mayoclinic.com/images/image_popup/r7_thymus.jpg"/>
          <p:cNvPicPr>
            <a:picLocks noChangeAspect="1" noChangeArrowheads="1"/>
          </p:cNvPicPr>
          <p:nvPr/>
        </p:nvPicPr>
        <p:blipFill>
          <a:blip r:embed="rId2" cstate="print"/>
          <a:srcRect/>
          <a:stretch>
            <a:fillRect/>
          </a:stretch>
        </p:blipFill>
        <p:spPr bwMode="auto">
          <a:xfrm>
            <a:off x="4724400" y="1295400"/>
            <a:ext cx="3810000" cy="2476501"/>
          </a:xfrm>
          <a:prstGeom prst="rect">
            <a:avLst/>
          </a:prstGeom>
          <a:noFill/>
        </p:spPr>
      </p:pic>
      <p:pic>
        <p:nvPicPr>
          <p:cNvPr id="32774" name="Picture 6" descr="http://www.becomehealthynow.com/images/organs/lymphatic_immune/thymus1.jpg"/>
          <p:cNvPicPr>
            <a:picLocks noChangeAspect="1" noChangeArrowheads="1"/>
          </p:cNvPicPr>
          <p:nvPr/>
        </p:nvPicPr>
        <p:blipFill>
          <a:blip r:embed="rId3" cstate="print"/>
          <a:srcRect/>
          <a:stretch>
            <a:fillRect/>
          </a:stretch>
        </p:blipFill>
        <p:spPr bwMode="auto">
          <a:xfrm>
            <a:off x="4648200" y="3810000"/>
            <a:ext cx="4114800" cy="270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Pineal Body(gland)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b="1" dirty="0" smtClean="0"/>
              <a:t>pineal body </a:t>
            </a:r>
            <a:r>
              <a:rPr lang="en-US" dirty="0" smtClean="0"/>
              <a:t>is a small mass of tissue attached by a slim stalk to the roof of the third ventricle in the brain</a:t>
            </a:r>
          </a:p>
          <a:p>
            <a:r>
              <a:rPr lang="en-US" dirty="0" smtClean="0"/>
              <a:t>The pineal body is believed to produce a substance called melatonin(helps control your sleep and wake cycles), and puberty onset</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34818" name="Picture 2" descr="http://www.healingtherapies.info/Pineal%20Gland.jpg"/>
          <p:cNvPicPr>
            <a:picLocks noChangeAspect="1" noChangeArrowheads="1"/>
          </p:cNvPicPr>
          <p:nvPr/>
        </p:nvPicPr>
        <p:blipFill>
          <a:blip r:embed="rId2" cstate="print"/>
          <a:srcRect/>
          <a:stretch>
            <a:fillRect/>
          </a:stretch>
        </p:blipFill>
        <p:spPr bwMode="auto">
          <a:xfrm>
            <a:off x="4648200" y="1295400"/>
            <a:ext cx="3962400" cy="2895600"/>
          </a:xfrm>
          <a:prstGeom prst="rect">
            <a:avLst/>
          </a:prstGeom>
          <a:noFill/>
        </p:spPr>
      </p:pic>
      <p:pic>
        <p:nvPicPr>
          <p:cNvPr id="34820" name="Picture 4" descr="http://anatomy.wikispaces.com/file/view/pineal_body.jpg/127955351/pineal_body.jpg"/>
          <p:cNvPicPr>
            <a:picLocks noChangeAspect="1" noChangeArrowheads="1"/>
          </p:cNvPicPr>
          <p:nvPr/>
        </p:nvPicPr>
        <p:blipFill>
          <a:blip r:embed="rId3" cstate="print"/>
          <a:srcRect/>
          <a:stretch>
            <a:fillRect/>
          </a:stretch>
        </p:blipFill>
        <p:spPr bwMode="auto">
          <a:xfrm>
            <a:off x="4724400" y="4038600"/>
            <a:ext cx="40386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Gonads(Testes And Ovaries)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a:t>
            </a:r>
            <a:r>
              <a:rPr lang="en-US" b="1" dirty="0" smtClean="0"/>
              <a:t>ovaries</a:t>
            </a:r>
            <a:r>
              <a:rPr lang="en-US" dirty="0" smtClean="0"/>
              <a:t> in the female and the </a:t>
            </a:r>
            <a:r>
              <a:rPr lang="en-US" b="1" dirty="0" smtClean="0"/>
              <a:t>testes </a:t>
            </a:r>
            <a:r>
              <a:rPr lang="en-US" dirty="0" smtClean="0"/>
              <a:t>in the male are called gonads or sex glands</a:t>
            </a:r>
          </a:p>
          <a:p>
            <a:r>
              <a:rPr lang="en-US" dirty="0" smtClean="0"/>
              <a:t>The ovaries are located in the pelvic cavity, one on each side of the uterus</a:t>
            </a:r>
          </a:p>
          <a:p>
            <a:r>
              <a:rPr lang="en-US" dirty="0" smtClean="0"/>
              <a:t>The testes are located outside the body of the male, suspended in the scrotum</a:t>
            </a:r>
          </a:p>
          <a:p>
            <a:r>
              <a:rPr lang="en-US" dirty="0" smtClean="0"/>
              <a:t>Both gonads secrets hormones that control the development of secondary sex characteristics</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36866" name="Picture 2" descr="http://www.dimensionsguide.com/wp-content/uploads/2009/11/Ovaries.gif"/>
          <p:cNvPicPr>
            <a:picLocks noChangeAspect="1" noChangeArrowheads="1"/>
          </p:cNvPicPr>
          <p:nvPr/>
        </p:nvPicPr>
        <p:blipFill>
          <a:blip r:embed="rId2" cstate="print"/>
          <a:srcRect/>
          <a:stretch>
            <a:fillRect/>
          </a:stretch>
        </p:blipFill>
        <p:spPr bwMode="auto">
          <a:xfrm>
            <a:off x="4648200" y="1219200"/>
            <a:ext cx="4191000" cy="3000376"/>
          </a:xfrm>
          <a:prstGeom prst="rect">
            <a:avLst/>
          </a:prstGeom>
          <a:noFill/>
        </p:spPr>
      </p:pic>
      <p:pic>
        <p:nvPicPr>
          <p:cNvPr id="36868" name="Picture 4" descr="http://img.webmd.com/dtmcms/live/webmd/consumer_assets/site_images/articles/health_and_medical_reference/cancer/understanding_testicular_cancer_basics_testicles.jpg"/>
          <p:cNvPicPr>
            <a:picLocks noChangeAspect="1" noChangeArrowheads="1"/>
          </p:cNvPicPr>
          <p:nvPr/>
        </p:nvPicPr>
        <p:blipFill>
          <a:blip r:embed="rId3" cstate="print"/>
          <a:srcRect/>
          <a:stretch>
            <a:fillRect/>
          </a:stretch>
        </p:blipFill>
        <p:spPr bwMode="auto">
          <a:xfrm>
            <a:off x="4648200" y="4191000"/>
            <a:ext cx="42672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Gonads(Testes And Ovaries)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the female, the ovaries secrete </a:t>
            </a:r>
            <a:r>
              <a:rPr lang="en-US" b="1" dirty="0" smtClean="0"/>
              <a:t>estrogen</a:t>
            </a:r>
            <a:r>
              <a:rPr lang="en-US" dirty="0" smtClean="0"/>
              <a:t>, responsible for the growth and development of female sexual characteristics,  reproduction controls growth of the uterine lining during the first part of the menstrual cycle, causes changes in the breasts during adolescence and pregnancy</a:t>
            </a:r>
          </a:p>
          <a:p>
            <a:r>
              <a:rPr lang="en-US" dirty="0" smtClean="0"/>
              <a:t>Another hormone, </a:t>
            </a:r>
            <a:r>
              <a:rPr lang="en-US" b="1" dirty="0" smtClean="0"/>
              <a:t>progesterone, </a:t>
            </a:r>
            <a:r>
              <a:rPr lang="en-US" dirty="0" smtClean="0"/>
              <a:t>involved in the female menstrual cycle, pregnancy</a:t>
            </a:r>
          </a:p>
        </p:txBody>
      </p:sp>
      <p:sp>
        <p:nvSpPr>
          <p:cNvPr id="4" name="Content Placeholder 3"/>
          <p:cNvSpPr>
            <a:spLocks noGrp="1"/>
          </p:cNvSpPr>
          <p:nvPr>
            <p:ph sz="half" idx="2"/>
          </p:nvPr>
        </p:nvSpPr>
        <p:spPr/>
        <p:txBody>
          <a:bodyPr>
            <a:normAutofit fontScale="70000" lnSpcReduction="20000"/>
          </a:bodyPr>
          <a:lstStyle/>
          <a:p>
            <a:r>
              <a:rPr lang="en-US" dirty="0" smtClean="0"/>
              <a:t>In the male, the testes produce a hormone known as </a:t>
            </a:r>
            <a:r>
              <a:rPr lang="en-US" b="1" dirty="0" smtClean="0"/>
              <a:t>testosterone</a:t>
            </a:r>
            <a:r>
              <a:rPr lang="en-US" dirty="0" smtClean="0"/>
              <a:t>, this hormone develops the primary and secondary male sexual characteristics</a:t>
            </a:r>
          </a:p>
          <a:p>
            <a:r>
              <a:rPr lang="en-US" dirty="0" smtClean="0"/>
              <a:t>Before puberty, the testosterone level in boys is normally low</a:t>
            </a:r>
          </a:p>
          <a:p>
            <a:r>
              <a:rPr lang="en-US" dirty="0" smtClean="0"/>
              <a:t>Testosterone increases during puberty</a:t>
            </a:r>
          </a:p>
          <a:p>
            <a:r>
              <a:rPr lang="en-US" dirty="0" smtClean="0"/>
              <a:t>This causes boys to develop a deeper voice, get bigger muscles, make sperm, and get facial and body hair</a:t>
            </a:r>
          </a:p>
          <a:p>
            <a:r>
              <a:rPr lang="en-US" dirty="0" smtClean="0"/>
              <a:t>The level of testosterone is the highest around age 40, then gradually becomes less in older men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dow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down)">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endParaRPr lang="en-US" dirty="0" smtClean="0"/>
          </a:p>
          <a:p>
            <a:r>
              <a:rPr lang="en-US" dirty="0" smtClean="0"/>
              <a:t>The endocrine system is made up of glands that produce and secrete hormones</a:t>
            </a:r>
            <a:r>
              <a:rPr lang="en-US" dirty="0"/>
              <a:t> </a:t>
            </a:r>
            <a:r>
              <a:rPr lang="en-US" dirty="0" smtClean="0"/>
              <a:t>and substances directly in the blood stream</a:t>
            </a:r>
          </a:p>
          <a:p>
            <a:r>
              <a:rPr lang="en-US" dirty="0" smtClean="0"/>
              <a:t>These hormones regulate the body's growth, metabolism (the physical and chemical processes of the body), sexual development and function</a:t>
            </a:r>
          </a:p>
          <a:p>
            <a:r>
              <a:rPr lang="en-US" dirty="0" smtClean="0"/>
              <a:t>The hormones are released into the bloodstream and may affect one or several organs throughout the body</a:t>
            </a:r>
          </a:p>
          <a:p>
            <a:r>
              <a:rPr lang="en-US" b="1" dirty="0" smtClean="0"/>
              <a:t>Endocrine glands </a:t>
            </a:r>
            <a:r>
              <a:rPr lang="en-US" dirty="0" smtClean="0"/>
              <a:t>are ductless, in other words, their secretions do not drain into the body by the way of a duct but are secreted directly into the capillaries of the circulatory system</a:t>
            </a:r>
          </a:p>
          <a:p>
            <a:r>
              <a:rPr lang="en-US" dirty="0" smtClean="0"/>
              <a:t>Glands secreting substances through ducts are </a:t>
            </a:r>
            <a:r>
              <a:rPr lang="en-US" b="1" dirty="0" smtClean="0"/>
              <a:t>exocrine glands</a:t>
            </a:r>
          </a:p>
          <a:p>
            <a:r>
              <a:rPr lang="en-US" dirty="0" smtClean="0"/>
              <a:t>Example: the pancreas secretes pancreatic juices by the way of a duct into the duodenum, so its an exocrine gland, </a:t>
            </a:r>
            <a:r>
              <a:rPr lang="en-US" dirty="0"/>
              <a:t>h</a:t>
            </a:r>
            <a:r>
              <a:rPr lang="en-US" dirty="0" smtClean="0"/>
              <a:t>owever the pancreas also secretes insulin directly into the blood, which also makes it an endocrine gland</a:t>
            </a:r>
          </a:p>
          <a:p>
            <a:r>
              <a:rPr lang="en-US" dirty="0" smtClean="0"/>
              <a:t>Review: </a:t>
            </a:r>
          </a:p>
          <a:p>
            <a:r>
              <a:rPr lang="en-US" dirty="0" smtClean="0"/>
              <a:t>Endocrine glands are </a:t>
            </a:r>
          </a:p>
          <a:p>
            <a:pPr>
              <a:buNone/>
            </a:pPr>
            <a:r>
              <a:rPr lang="en-US" dirty="0" smtClean="0"/>
              <a:t>       ductless(</a:t>
            </a:r>
            <a:r>
              <a:rPr lang="en-US" dirty="0" err="1" smtClean="0"/>
              <a:t>endo</a:t>
            </a:r>
            <a:r>
              <a:rPr lang="en-US" dirty="0" smtClean="0"/>
              <a:t>-within)</a:t>
            </a:r>
          </a:p>
          <a:p>
            <a:pPr>
              <a:buNone/>
            </a:pPr>
            <a:r>
              <a:rPr lang="en-US" dirty="0" smtClean="0"/>
              <a:t>       Exocrine glands secret</a:t>
            </a:r>
          </a:p>
          <a:p>
            <a:pPr>
              <a:buNone/>
            </a:pPr>
            <a:r>
              <a:rPr lang="en-US" dirty="0"/>
              <a:t> </a:t>
            </a:r>
            <a:r>
              <a:rPr lang="en-US" dirty="0" smtClean="0"/>
              <a:t>      through a duct(</a:t>
            </a:r>
            <a:r>
              <a:rPr lang="en-US" dirty="0" err="1" smtClean="0"/>
              <a:t>exo</a:t>
            </a:r>
            <a:r>
              <a:rPr lang="en-US" dirty="0" smtClean="0"/>
              <a:t>-away from)</a:t>
            </a:r>
            <a:endParaRPr lang="en-US" dirty="0"/>
          </a:p>
        </p:txBody>
      </p:sp>
      <p:pic>
        <p:nvPicPr>
          <p:cNvPr id="12290" name="Picture 2" descr="http://3.bp.blogspot.com/-KwsoSz7wrFw/TlO2Gz4gdnI/AAAAAAAAAG8/v8LwwjybO9M/s1600/exocrine-endocrine-gland.jpg"/>
          <p:cNvPicPr>
            <a:picLocks noChangeAspect="1" noChangeArrowheads="1"/>
          </p:cNvPicPr>
          <p:nvPr/>
        </p:nvPicPr>
        <p:blipFill>
          <a:blip r:embed="rId2" cstate="print"/>
          <a:srcRect/>
          <a:stretch>
            <a:fillRect/>
          </a:stretch>
        </p:blipFill>
        <p:spPr bwMode="auto">
          <a:xfrm>
            <a:off x="4191000" y="5029200"/>
            <a:ext cx="41243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Examinations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Many diagnostic exams can be performed on blood and urine tests that measure the hormones on the body</a:t>
            </a:r>
          </a:p>
          <a:p>
            <a:r>
              <a:rPr lang="en-US" b="1" dirty="0" smtClean="0"/>
              <a:t>Blood sugar</a:t>
            </a:r>
            <a:r>
              <a:rPr lang="en-US" dirty="0" smtClean="0"/>
              <a:t>: should be measured fasting, to assess the function of the pancreas, including insulin</a:t>
            </a:r>
          </a:p>
          <a:p>
            <a:r>
              <a:rPr lang="en-US" b="1" dirty="0" smtClean="0"/>
              <a:t>T3, TSH, T4</a:t>
            </a:r>
            <a:r>
              <a:rPr lang="en-US" dirty="0" smtClean="0"/>
              <a:t>: to measure the thyroid hormones</a:t>
            </a:r>
          </a:p>
          <a:p>
            <a:r>
              <a:rPr lang="en-US" b="1" dirty="0" smtClean="0"/>
              <a:t>Urine human chorionic </a:t>
            </a:r>
            <a:r>
              <a:rPr lang="en-US" b="1" dirty="0" err="1" smtClean="0"/>
              <a:t>gonadotropin</a:t>
            </a:r>
            <a:r>
              <a:rPr lang="en-US" b="1" dirty="0" smtClean="0"/>
              <a:t>(HCG): </a:t>
            </a:r>
            <a:r>
              <a:rPr lang="en-US" dirty="0" smtClean="0"/>
              <a:t>to measure the presence of a hormone secreted by the placental cell(pregnancy)</a:t>
            </a:r>
          </a:p>
          <a:p>
            <a:r>
              <a:rPr lang="en-US" b="1" dirty="0" err="1" smtClean="0"/>
              <a:t>Glucohemoglobin</a:t>
            </a:r>
            <a:r>
              <a:rPr lang="en-US" b="1" dirty="0" smtClean="0"/>
              <a:t> AIC</a:t>
            </a:r>
            <a:r>
              <a:rPr lang="en-US" dirty="0" smtClean="0"/>
              <a:t>: to measure glucose level over the pervious 3 month period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Tests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Radioactive iodine uptake test</a:t>
            </a:r>
            <a:r>
              <a:rPr lang="en-US" dirty="0" smtClean="0"/>
              <a:t>: The patient swallows a liquid or capsule containing radioactive iodine, a probe is placed over the thyroid gland along the outside of the neck, checks the function of the thyroids ability to absorb and retain iodine</a:t>
            </a:r>
          </a:p>
          <a:p>
            <a:r>
              <a:rPr lang="en-US" b="1" dirty="0" smtClean="0"/>
              <a:t>Ultrasound:</a:t>
            </a:r>
            <a:r>
              <a:rPr lang="en-US" dirty="0" smtClean="0"/>
              <a:t> accesses the size of the thyroid </a:t>
            </a:r>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37890" name="Picture 2" descr="http://www.nlm.nih.gov/medlineplus/ency/images/ency/fullsize/18056.jpg"/>
          <p:cNvPicPr>
            <a:picLocks noChangeAspect="1" noChangeArrowheads="1"/>
          </p:cNvPicPr>
          <p:nvPr/>
        </p:nvPicPr>
        <p:blipFill>
          <a:blip r:embed="rId2" cstate="print"/>
          <a:srcRect/>
          <a:stretch>
            <a:fillRect/>
          </a:stretch>
        </p:blipFill>
        <p:spPr bwMode="auto">
          <a:xfrm>
            <a:off x="4648200" y="4038600"/>
            <a:ext cx="3810000" cy="2514601"/>
          </a:xfrm>
          <a:prstGeom prst="rect">
            <a:avLst/>
          </a:prstGeom>
          <a:noFill/>
        </p:spPr>
      </p:pic>
      <p:pic>
        <p:nvPicPr>
          <p:cNvPr id="37892" name="Picture 4" descr="http://endocrinesurgery.ucla.edu/images/adm_tst_radioactivity.jpg"/>
          <p:cNvPicPr>
            <a:picLocks noChangeAspect="1" noChangeArrowheads="1"/>
          </p:cNvPicPr>
          <p:nvPr/>
        </p:nvPicPr>
        <p:blipFill>
          <a:blip r:embed="rId3" cstate="print"/>
          <a:srcRect/>
          <a:stretch>
            <a:fillRect/>
          </a:stretch>
        </p:blipFill>
        <p:spPr bwMode="auto">
          <a:xfrm>
            <a:off x="4495800" y="1143000"/>
            <a:ext cx="3810000" cy="2743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a:xfrm>
            <a:off x="457200" y="1600200"/>
            <a:ext cx="4038600" cy="4953000"/>
          </a:xfrm>
        </p:spPr>
        <p:txBody>
          <a:bodyPr>
            <a:normAutofit fontScale="77500" lnSpcReduction="20000"/>
          </a:bodyPr>
          <a:lstStyle/>
          <a:p>
            <a:r>
              <a:rPr lang="en-US" b="1" dirty="0" err="1" smtClean="0"/>
              <a:t>Acromegaly</a:t>
            </a:r>
            <a:r>
              <a:rPr lang="en-US" dirty="0" smtClean="0"/>
              <a:t>: is a chronic metabolic disorder in which there is too much growth hormone and the body tissues gradually enlarge.</a:t>
            </a:r>
          </a:p>
          <a:p>
            <a:r>
              <a:rPr lang="en-US" dirty="0" smtClean="0"/>
              <a:t>It is caused by abnormal production of growth hormone after the skeleton and other organs finish growing</a:t>
            </a:r>
          </a:p>
          <a:p>
            <a:r>
              <a:rPr lang="en-US" dirty="0" smtClean="0"/>
              <a:t>The cause of the increased growth hormone release is usually a noncancerous (benign) tumor of the pituitary gland</a:t>
            </a:r>
          </a:p>
          <a:p>
            <a:r>
              <a:rPr lang="en-US" dirty="0" smtClean="0"/>
              <a:t>Sun </a:t>
            </a:r>
            <a:r>
              <a:rPr lang="en-US" dirty="0" err="1" smtClean="0"/>
              <a:t>Mingming</a:t>
            </a:r>
            <a:r>
              <a:rPr lang="en-US" baseline="30000" dirty="0" smtClean="0"/>
              <a:t> 7 feet 9 in</a:t>
            </a:r>
          </a:p>
          <a:p>
            <a:r>
              <a:rPr lang="en-US" dirty="0" smtClean="0"/>
              <a:t>Jay Leno</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35842" name="Picture 2" descr="http://www.brokencountry.com/wp-content/uploads/2010/03/Jay-Leno-return.jpg"/>
          <p:cNvPicPr>
            <a:picLocks noChangeAspect="1" noChangeArrowheads="1"/>
          </p:cNvPicPr>
          <p:nvPr/>
        </p:nvPicPr>
        <p:blipFill>
          <a:blip r:embed="rId2" cstate="print"/>
          <a:srcRect/>
          <a:stretch>
            <a:fillRect/>
          </a:stretch>
        </p:blipFill>
        <p:spPr bwMode="auto">
          <a:xfrm>
            <a:off x="4876800" y="4191000"/>
            <a:ext cx="3657600" cy="2286001"/>
          </a:xfrm>
          <a:prstGeom prst="rect">
            <a:avLst/>
          </a:prstGeom>
          <a:noFill/>
        </p:spPr>
      </p:pic>
      <p:pic>
        <p:nvPicPr>
          <p:cNvPr id="35844" name="Picture 4" descr="http://1.bp.blogspot.com/__WBCPvXeYFk/SiA8R9n3P-I/AAAAAAAAAF0/0IeG0o06nbo/s400/Sun+Ming+Ming.png"/>
          <p:cNvPicPr>
            <a:picLocks noChangeAspect="1" noChangeArrowheads="1"/>
          </p:cNvPicPr>
          <p:nvPr/>
        </p:nvPicPr>
        <p:blipFill>
          <a:blip r:embed="rId3" cstate="print"/>
          <a:srcRect/>
          <a:stretch>
            <a:fillRect/>
          </a:stretch>
        </p:blipFill>
        <p:spPr bwMode="auto">
          <a:xfrm>
            <a:off x="5181600" y="228600"/>
            <a:ext cx="33528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smtClean="0"/>
              <a:t>Addison’s disease</a:t>
            </a:r>
            <a:r>
              <a:rPr lang="en-US" dirty="0" smtClean="0"/>
              <a:t>: is a disorder that occurs when the adrenal glands do not produce enough of their hormones </a:t>
            </a:r>
            <a:r>
              <a:rPr lang="en-US" dirty="0" err="1" smtClean="0"/>
              <a:t>cortisol</a:t>
            </a:r>
            <a:r>
              <a:rPr lang="en-US" dirty="0" smtClean="0"/>
              <a:t>(lack if pigmentation)</a:t>
            </a:r>
          </a:p>
          <a:p>
            <a:r>
              <a:rPr lang="en-US" dirty="0" smtClean="0"/>
              <a:t>Addison's disease occurs in all age groups and affects both sexes</a:t>
            </a:r>
          </a:p>
          <a:p>
            <a:r>
              <a:rPr lang="en-US" dirty="0" smtClean="0"/>
              <a:t>Addison's disease can be life-threatening</a:t>
            </a:r>
          </a:p>
          <a:p>
            <a:r>
              <a:rPr lang="en-US" dirty="0" smtClean="0"/>
              <a:t>Treatment for Addison's disease involves taking hormones to replace the insufficient amounts being made by your adrenal glands, in order to mimic the beneficial effects those naturally made hormones would normally produce</a:t>
            </a:r>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40962" name="Picture 2" descr="Adrenal Glands"/>
          <p:cNvPicPr>
            <a:picLocks noChangeAspect="1" noChangeArrowheads="1"/>
          </p:cNvPicPr>
          <p:nvPr/>
        </p:nvPicPr>
        <p:blipFill>
          <a:blip r:embed="rId2" cstate="print"/>
          <a:srcRect/>
          <a:stretch>
            <a:fillRect/>
          </a:stretch>
        </p:blipFill>
        <p:spPr bwMode="auto">
          <a:xfrm>
            <a:off x="4114800" y="0"/>
            <a:ext cx="2590800" cy="1571625"/>
          </a:xfrm>
          <a:prstGeom prst="rect">
            <a:avLst/>
          </a:prstGeom>
          <a:noFill/>
        </p:spPr>
      </p:pic>
      <p:pic>
        <p:nvPicPr>
          <p:cNvPr id="40964" name="Picture 4" descr="http://www.uptodate.com/contents/images/PI/18522/Pigmented_nails_Addisons_PI.jpg?title=Pigmented+nails+Addisons+PI"/>
          <p:cNvPicPr>
            <a:picLocks noChangeAspect="1" noChangeArrowheads="1"/>
          </p:cNvPicPr>
          <p:nvPr/>
        </p:nvPicPr>
        <p:blipFill>
          <a:blip r:embed="rId3" cstate="print"/>
          <a:srcRect/>
          <a:stretch>
            <a:fillRect/>
          </a:stretch>
        </p:blipFill>
        <p:spPr bwMode="auto">
          <a:xfrm>
            <a:off x="5181600" y="2819400"/>
            <a:ext cx="3429000" cy="2209801"/>
          </a:xfrm>
          <a:prstGeom prst="rect">
            <a:avLst/>
          </a:prstGeom>
          <a:noFill/>
        </p:spPr>
      </p:pic>
      <p:pic>
        <p:nvPicPr>
          <p:cNvPr id="40966" name="Picture 6" descr="http://care4healthy.com/wp-content/uploads/2011/01/AddisonDisease1.jpg"/>
          <p:cNvPicPr>
            <a:picLocks noChangeAspect="1" noChangeArrowheads="1"/>
          </p:cNvPicPr>
          <p:nvPr/>
        </p:nvPicPr>
        <p:blipFill>
          <a:blip r:embed="rId4" cstate="print"/>
          <a:srcRect/>
          <a:stretch>
            <a:fillRect/>
          </a:stretch>
        </p:blipFill>
        <p:spPr bwMode="auto">
          <a:xfrm>
            <a:off x="5410200" y="5105400"/>
            <a:ext cx="2857500" cy="1524000"/>
          </a:xfrm>
          <a:prstGeom prst="rect">
            <a:avLst/>
          </a:prstGeom>
          <a:noFill/>
        </p:spPr>
      </p:pic>
      <p:pic>
        <p:nvPicPr>
          <p:cNvPr id="40968" name="Picture 8" descr="Addison disease"/>
          <p:cNvPicPr>
            <a:picLocks noChangeAspect="1" noChangeArrowheads="1"/>
          </p:cNvPicPr>
          <p:nvPr/>
        </p:nvPicPr>
        <p:blipFill>
          <a:blip r:embed="rId5" cstate="print"/>
          <a:srcRect/>
          <a:stretch>
            <a:fillRect/>
          </a:stretch>
        </p:blipFill>
        <p:spPr bwMode="auto">
          <a:xfrm>
            <a:off x="6781800" y="609600"/>
            <a:ext cx="2209800" cy="2057400"/>
          </a:xfrm>
          <a:prstGeom prst="rect">
            <a:avLst/>
          </a:prstGeom>
          <a:noFill/>
        </p:spPr>
      </p:pic>
      <p:pic>
        <p:nvPicPr>
          <p:cNvPr id="40970" name="Picture 10" descr="http://hardinmd.lib.uiowa.edu/pictures22/addison/plate9.jpg"/>
          <p:cNvPicPr>
            <a:picLocks noChangeAspect="1" noChangeArrowheads="1"/>
          </p:cNvPicPr>
          <p:nvPr/>
        </p:nvPicPr>
        <p:blipFill>
          <a:blip r:embed="rId6" cstate="print"/>
          <a:srcRect/>
          <a:stretch>
            <a:fillRect/>
          </a:stretch>
        </p:blipFill>
        <p:spPr bwMode="auto">
          <a:xfrm>
            <a:off x="4343400" y="1600200"/>
            <a:ext cx="21336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dirty="0" smtClean="0"/>
              <a:t>Diseases And Disorders</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smtClean="0"/>
              <a:t>Cushing’s disease</a:t>
            </a:r>
            <a:r>
              <a:rPr lang="en-US" dirty="0" smtClean="0"/>
              <a:t>: this is an endocrine disorder of the adrenal glands that have physical and physiologic effects</a:t>
            </a:r>
          </a:p>
          <a:p>
            <a:r>
              <a:rPr lang="en-US" dirty="0" smtClean="0"/>
              <a:t>Too much </a:t>
            </a:r>
            <a:r>
              <a:rPr lang="en-US" dirty="0" err="1" smtClean="0"/>
              <a:t>cortisol</a:t>
            </a:r>
            <a:r>
              <a:rPr lang="en-US" dirty="0" smtClean="0"/>
              <a:t> can produce some of the hallmark signs of Cushing's syndrome — a fatty hump between your shoulders, a rounded face, and pink or purple stretch marks on your skin</a:t>
            </a:r>
          </a:p>
          <a:p>
            <a:r>
              <a:rPr lang="en-US" dirty="0" smtClean="0"/>
              <a:t>Cushing's syndrome can also result in high blood pressure, bone loss and, on occasion, diabetes</a:t>
            </a:r>
          </a:p>
          <a:p>
            <a:r>
              <a:rPr lang="en-US" dirty="0" smtClean="0"/>
              <a:t>Treatments varies</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41986" name="Picture 2" descr="http://www.kevinmd.com/blog/hello/51/959/640/09f1.jpg"/>
          <p:cNvPicPr>
            <a:picLocks noChangeAspect="1" noChangeArrowheads="1"/>
          </p:cNvPicPr>
          <p:nvPr/>
        </p:nvPicPr>
        <p:blipFill>
          <a:blip r:embed="rId2" cstate="print"/>
          <a:srcRect/>
          <a:stretch>
            <a:fillRect/>
          </a:stretch>
        </p:blipFill>
        <p:spPr bwMode="auto">
          <a:xfrm>
            <a:off x="4419600" y="0"/>
            <a:ext cx="4191000" cy="2952751"/>
          </a:xfrm>
          <a:prstGeom prst="rect">
            <a:avLst/>
          </a:prstGeom>
          <a:noFill/>
        </p:spPr>
      </p:pic>
      <p:pic>
        <p:nvPicPr>
          <p:cNvPr id="41988" name="Picture 4" descr="http://www.cushings-help.com/images/lady.gif"/>
          <p:cNvPicPr>
            <a:picLocks noChangeAspect="1" noChangeArrowheads="1"/>
          </p:cNvPicPr>
          <p:nvPr/>
        </p:nvPicPr>
        <p:blipFill>
          <a:blip r:embed="rId3" cstate="print"/>
          <a:srcRect/>
          <a:stretch>
            <a:fillRect/>
          </a:stretch>
        </p:blipFill>
        <p:spPr bwMode="auto">
          <a:xfrm>
            <a:off x="4572000" y="2819400"/>
            <a:ext cx="4067175" cy="3819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sz="half" idx="1"/>
          </p:nvPr>
        </p:nvSpPr>
        <p:spPr>
          <a:xfrm>
            <a:off x="457200" y="1371600"/>
            <a:ext cx="4038600" cy="5791200"/>
          </a:xfrm>
        </p:spPr>
        <p:txBody>
          <a:bodyPr>
            <a:normAutofit fontScale="70000" lnSpcReduction="20000"/>
          </a:bodyPr>
          <a:lstStyle/>
          <a:p>
            <a:r>
              <a:rPr lang="en-US" dirty="0" err="1" smtClean="0"/>
              <a:t>Glycosuria</a:t>
            </a:r>
            <a:r>
              <a:rPr lang="en-US" dirty="0" smtClean="0"/>
              <a:t> is the medical term for sugar(glucose) in the urine</a:t>
            </a:r>
          </a:p>
          <a:p>
            <a:r>
              <a:rPr lang="en-US" dirty="0" smtClean="0"/>
              <a:t>Hyperglycemia and </a:t>
            </a:r>
            <a:r>
              <a:rPr lang="en-US" dirty="0" err="1" smtClean="0"/>
              <a:t>glycosuria</a:t>
            </a:r>
            <a:r>
              <a:rPr lang="en-US" dirty="0" smtClean="0"/>
              <a:t> are the two outstanding characteristics of diabetes mellitus</a:t>
            </a:r>
          </a:p>
          <a:p>
            <a:r>
              <a:rPr lang="en-US" b="1" dirty="0" smtClean="0"/>
              <a:t>Type 1 diabetes</a:t>
            </a:r>
            <a:r>
              <a:rPr lang="en-US" dirty="0" smtClean="0"/>
              <a:t>: this  can occur at any age, however, it is most often diagnosed in children, adolescents, or young adults</a:t>
            </a:r>
          </a:p>
          <a:p>
            <a:r>
              <a:rPr lang="en-US" dirty="0" smtClean="0"/>
              <a:t>Insulin is a hormone produced by special cells, called beta cells, in the pancreas</a:t>
            </a:r>
          </a:p>
          <a:p>
            <a:r>
              <a:rPr lang="en-US" dirty="0" smtClean="0"/>
              <a:t>Insulin is needed to move blood sugar (glucose) into cells, where it is stored and later used for energy</a:t>
            </a:r>
          </a:p>
          <a:p>
            <a:r>
              <a:rPr lang="en-US" dirty="0" smtClean="0"/>
              <a:t>In type 1 diabetes, beta cells produce little or no insulin</a:t>
            </a:r>
          </a:p>
          <a:p>
            <a:r>
              <a:rPr lang="en-US" dirty="0" smtClean="0"/>
              <a:t>Everyone with type 1 diabetes must take insulin every day</a:t>
            </a:r>
          </a:p>
          <a:p>
            <a:endParaRPr lang="en-US" dirty="0" smtClean="0"/>
          </a:p>
          <a:p>
            <a:endParaRPr lang="en-US" dirty="0"/>
          </a:p>
        </p:txBody>
      </p:sp>
      <p:sp>
        <p:nvSpPr>
          <p:cNvPr id="4" name="Content Placeholder 3"/>
          <p:cNvSpPr>
            <a:spLocks noGrp="1"/>
          </p:cNvSpPr>
          <p:nvPr>
            <p:ph sz="half" idx="2"/>
          </p:nvPr>
        </p:nvSpPr>
        <p:spPr>
          <a:xfrm>
            <a:off x="4648200" y="1600200"/>
            <a:ext cx="4038600" cy="4525963"/>
          </a:xfrm>
        </p:spPr>
        <p:txBody>
          <a:bodyPr>
            <a:normAutofit fontScale="70000" lnSpcReduction="20000"/>
          </a:bodyPr>
          <a:lstStyle/>
          <a:p>
            <a:r>
              <a:rPr lang="en-US" b="1" dirty="0"/>
              <a:t>Type 2 diabetes </a:t>
            </a:r>
            <a:r>
              <a:rPr lang="en-US" dirty="0"/>
              <a:t>is a lifelong (chronic) disease in which there are high levels of sugar (glucose) in the </a:t>
            </a:r>
            <a:r>
              <a:rPr lang="en-US" dirty="0" smtClean="0"/>
              <a:t>blood</a:t>
            </a:r>
          </a:p>
          <a:p>
            <a:r>
              <a:rPr lang="en-US" dirty="0" smtClean="0"/>
              <a:t>Type </a:t>
            </a:r>
            <a:r>
              <a:rPr lang="en-US" dirty="0"/>
              <a:t>2 diabetes is the most common form of </a:t>
            </a:r>
            <a:r>
              <a:rPr lang="en-US" dirty="0" smtClean="0"/>
              <a:t>diabetes</a:t>
            </a:r>
          </a:p>
          <a:p>
            <a:r>
              <a:rPr lang="en-US" dirty="0" smtClean="0"/>
              <a:t>This is caused </a:t>
            </a:r>
            <a:r>
              <a:rPr lang="en-US" dirty="0"/>
              <a:t>by a problem in the way your body makes or uses </a:t>
            </a:r>
            <a:r>
              <a:rPr lang="en-US" dirty="0" smtClean="0"/>
              <a:t>insulin </a:t>
            </a:r>
          </a:p>
          <a:p>
            <a:endParaRPr lang="en-US" dirty="0"/>
          </a:p>
        </p:txBody>
      </p:sp>
      <p:pic>
        <p:nvPicPr>
          <p:cNvPr id="29698" name="Picture 2" descr="Food and insulin release."/>
          <p:cNvPicPr>
            <a:picLocks noChangeAspect="1" noChangeArrowheads="1"/>
          </p:cNvPicPr>
          <p:nvPr/>
        </p:nvPicPr>
        <p:blipFill>
          <a:blip r:embed="rId2" cstate="print"/>
          <a:srcRect/>
          <a:stretch>
            <a:fillRect/>
          </a:stretch>
        </p:blipFill>
        <p:spPr bwMode="auto">
          <a:xfrm>
            <a:off x="4800600" y="4038600"/>
            <a:ext cx="3810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Mellitus</a:t>
            </a:r>
          </a:p>
        </p:txBody>
      </p:sp>
      <p:sp>
        <p:nvSpPr>
          <p:cNvPr id="3" name="Content Placeholder 2"/>
          <p:cNvSpPr>
            <a:spLocks noGrp="1"/>
          </p:cNvSpPr>
          <p:nvPr>
            <p:ph sz="half" idx="1"/>
          </p:nvPr>
        </p:nvSpPr>
        <p:spPr/>
        <p:txBody>
          <a:bodyPr>
            <a:normAutofit/>
          </a:bodyPr>
          <a:lstStyle/>
          <a:p>
            <a:r>
              <a:rPr lang="en-US" dirty="0"/>
              <a:t>High levels </a:t>
            </a:r>
            <a:r>
              <a:rPr lang="en-US" dirty="0" smtClean="0"/>
              <a:t>of glucose can </a:t>
            </a:r>
            <a:r>
              <a:rPr lang="en-US" dirty="0"/>
              <a:t>cause chemical changes in the nerves that prevent the nerves from transmitting signals to different parts of the body. It also damages blood vessels that carry oxygen and nutrients to the nerves.</a:t>
            </a:r>
          </a:p>
        </p:txBody>
      </p:sp>
      <p:sp>
        <p:nvSpPr>
          <p:cNvPr id="5" name="Content Placeholder 4"/>
          <p:cNvSpPr>
            <a:spLocks noGrp="1"/>
          </p:cNvSpPr>
          <p:nvPr>
            <p:ph sz="half" idx="2"/>
          </p:nvPr>
        </p:nvSpPr>
        <p:spPr/>
        <p:txBody>
          <a:bodyPr/>
          <a:lstStyle/>
          <a:p>
            <a:endParaRPr lang="en-US"/>
          </a:p>
        </p:txBody>
      </p:sp>
      <p:pic>
        <p:nvPicPr>
          <p:cNvPr id="1026" name="Picture 2" descr="Type 2 Diab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419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7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Insulin Works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r>
              <a:rPr lang="en-US" dirty="0" smtClean="0"/>
              <a:t>Insulin is the hormone made in the pancreas and released into the bloodstream as glucose rises</a:t>
            </a:r>
          </a:p>
          <a:p>
            <a:r>
              <a:rPr lang="en-US" dirty="0" smtClean="0"/>
              <a:t>It helps sugar to enter the body’s cell, where it is used as fuel for the cell’s activity</a:t>
            </a:r>
          </a:p>
          <a:p>
            <a:r>
              <a:rPr lang="en-US" dirty="0" smtClean="0"/>
              <a:t>When the sugar level rises, the pancreas secretes more insulin, when the sugar level falls too low, insulin secretion is greatly reduced </a:t>
            </a:r>
          </a:p>
          <a:p>
            <a:r>
              <a:rPr lang="en-US" dirty="0" smtClean="0"/>
              <a:t>Our bodies are programmed to store glucose and fat that produce excess weight and obesity when excessive calories are consumed, which leads to diabetes and other illnesses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Disease</a:t>
            </a:r>
            <a:endParaRPr lang="en-US" dirty="0"/>
          </a:p>
        </p:txBody>
      </p:sp>
      <p:sp>
        <p:nvSpPr>
          <p:cNvPr id="3" name="Content Placeholder 2"/>
          <p:cNvSpPr>
            <a:spLocks noGrp="1"/>
          </p:cNvSpPr>
          <p:nvPr>
            <p:ph sz="half" idx="1"/>
          </p:nvPr>
        </p:nvSpPr>
        <p:spPr>
          <a:xfrm>
            <a:off x="457200" y="1219200"/>
            <a:ext cx="4038600" cy="5867400"/>
          </a:xfrm>
        </p:spPr>
        <p:txBody>
          <a:bodyPr>
            <a:normAutofit fontScale="62500" lnSpcReduction="20000"/>
          </a:bodyPr>
          <a:lstStyle/>
          <a:p>
            <a:r>
              <a:rPr lang="en-US" dirty="0" smtClean="0"/>
              <a:t>This condition is the most common from of hyperthyroidism</a:t>
            </a:r>
          </a:p>
          <a:p>
            <a:r>
              <a:rPr lang="en-US" dirty="0" smtClean="0"/>
              <a:t>This is an immune system disorder that results in the overproduction of thyroid hormones </a:t>
            </a:r>
          </a:p>
          <a:p>
            <a:r>
              <a:rPr lang="en-US" dirty="0" smtClean="0"/>
              <a:t>This is when the thyroid gland enlarges and the patient becomes nervous, has an intolerance to heat, loses weight, </a:t>
            </a:r>
            <a:r>
              <a:rPr lang="en-US" dirty="0" smtClean="0"/>
              <a:t>sweats, has palpitations</a:t>
            </a:r>
            <a:r>
              <a:rPr lang="en-US" smtClean="0"/>
              <a:t>, and tumors </a:t>
            </a:r>
            <a:r>
              <a:rPr lang="en-US" dirty="0" smtClean="0"/>
              <a:t>behind the eyes</a:t>
            </a:r>
            <a:endParaRPr lang="en-US" dirty="0" smtClean="0"/>
          </a:p>
          <a:p>
            <a:r>
              <a:rPr lang="en-US" dirty="0" smtClean="0"/>
              <a:t>Patient may become serious ill if left untreated</a:t>
            </a:r>
          </a:p>
          <a:p>
            <a:r>
              <a:rPr lang="en-US" dirty="0" smtClean="0"/>
              <a:t>Because thyroid hormones affect a number of different body systems, signs and symptoms associated with Graves' disease can be wide ranging and significantly influence your overall well-being</a:t>
            </a:r>
          </a:p>
          <a:p>
            <a:r>
              <a:rPr lang="en-US" dirty="0" smtClean="0"/>
              <a:t>Graves' disease is rarely life-threatening</a:t>
            </a:r>
          </a:p>
          <a:p>
            <a:r>
              <a:rPr lang="en-US" dirty="0" smtClean="0"/>
              <a:t>Treatment  includes anti-thyroid medications, radioactive iodine, or surgery</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1026" name="Picture 2" descr="http://t2.gstatic.com/images?q=tbn:ANd9GcT6ymGtXou46t2w79gqlIXShSr4vHTdRhlQEWwT0aSLlYA2J8kiBiWokUzg"/>
          <p:cNvPicPr>
            <a:picLocks noChangeAspect="1" noChangeArrowheads="1"/>
          </p:cNvPicPr>
          <p:nvPr/>
        </p:nvPicPr>
        <p:blipFill>
          <a:blip r:embed="rId2" cstate="print"/>
          <a:srcRect/>
          <a:stretch>
            <a:fillRect/>
          </a:stretch>
        </p:blipFill>
        <p:spPr bwMode="auto">
          <a:xfrm>
            <a:off x="4800600" y="1143000"/>
            <a:ext cx="3505200" cy="1847851"/>
          </a:xfrm>
          <a:prstGeom prst="rect">
            <a:avLst/>
          </a:prstGeom>
          <a:noFill/>
        </p:spPr>
      </p:pic>
      <p:pic>
        <p:nvPicPr>
          <p:cNvPr id="1028" name="Picture 4" descr="http://www.nlm.nih.gov/medlineplus/ency/images/ency/fullsize/17067.jpg"/>
          <p:cNvPicPr>
            <a:picLocks noChangeAspect="1" noChangeArrowheads="1"/>
          </p:cNvPicPr>
          <p:nvPr/>
        </p:nvPicPr>
        <p:blipFill>
          <a:blip r:embed="rId3" cstate="print"/>
          <a:srcRect/>
          <a:stretch>
            <a:fillRect/>
          </a:stretch>
        </p:blipFill>
        <p:spPr bwMode="auto">
          <a:xfrm>
            <a:off x="4572000" y="3276600"/>
            <a:ext cx="41910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The secretions from endocrine glands are called hormones</a:t>
            </a:r>
          </a:p>
          <a:p>
            <a:r>
              <a:rPr lang="en-US" dirty="0" smtClean="0"/>
              <a:t>Examples of hormones: growth and development, metabolism, the composition of the blood and bones, and sexual maturity</a:t>
            </a:r>
          </a:p>
          <a:p>
            <a:r>
              <a:rPr lang="en-US" dirty="0" smtClean="0"/>
              <a:t>There are nine glands(or groups):</a:t>
            </a:r>
          </a:p>
          <a:p>
            <a:r>
              <a:rPr lang="en-US" dirty="0" smtClean="0"/>
              <a:t>1. The pituitary gland</a:t>
            </a:r>
          </a:p>
          <a:p>
            <a:r>
              <a:rPr lang="en-US" dirty="0" smtClean="0"/>
              <a:t>2. The thyroid</a:t>
            </a:r>
          </a:p>
          <a:p>
            <a:r>
              <a:rPr lang="en-US" dirty="0" smtClean="0"/>
              <a:t>3. The  parathyroid(s)</a:t>
            </a:r>
          </a:p>
          <a:p>
            <a:r>
              <a:rPr lang="en-US" dirty="0" smtClean="0"/>
              <a:t>4. The pancreas</a:t>
            </a:r>
          </a:p>
          <a:p>
            <a:r>
              <a:rPr lang="en-US" dirty="0" smtClean="0"/>
              <a:t>5. The adrenals</a:t>
            </a:r>
          </a:p>
          <a:p>
            <a:r>
              <a:rPr lang="en-US" dirty="0" smtClean="0"/>
              <a:t>6. The ovaries</a:t>
            </a:r>
          </a:p>
          <a:p>
            <a:r>
              <a:rPr lang="en-US" dirty="0" smtClean="0"/>
              <a:t>7. The testes</a:t>
            </a:r>
          </a:p>
          <a:p>
            <a:r>
              <a:rPr lang="en-US" dirty="0" smtClean="0"/>
              <a:t>8. The thymus</a:t>
            </a:r>
          </a:p>
          <a:p>
            <a:r>
              <a:rPr lang="en-US" dirty="0" smtClean="0"/>
              <a:t>9. The pineal body</a:t>
            </a:r>
          </a:p>
          <a:p>
            <a:r>
              <a:rPr lang="en-US" dirty="0" smtClean="0"/>
              <a:t>Each gland performs a specific function</a:t>
            </a:r>
            <a:endParaRPr lang="en-US" dirty="0"/>
          </a:p>
        </p:txBody>
      </p:sp>
      <p:pic>
        <p:nvPicPr>
          <p:cNvPr id="17410" name="Picture 2" descr="http://images.emedicinehealth.com/images/illustrations/endocrine_system.jpg"/>
          <p:cNvPicPr>
            <a:picLocks noChangeAspect="1" noChangeArrowheads="1"/>
          </p:cNvPicPr>
          <p:nvPr/>
        </p:nvPicPr>
        <p:blipFill>
          <a:blip r:embed="rId2" cstate="print"/>
          <a:srcRect/>
          <a:stretch>
            <a:fillRect/>
          </a:stretch>
        </p:blipFill>
        <p:spPr bwMode="auto">
          <a:xfrm>
            <a:off x="5486400" y="2590800"/>
            <a:ext cx="36576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Pituitary Gland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b="1" dirty="0" smtClean="0"/>
              <a:t>pituitary gland </a:t>
            </a:r>
            <a:r>
              <a:rPr lang="en-US" dirty="0" smtClean="0"/>
              <a:t>is considered to be the “master” gland of the body, secreting a large number of hormones that affect other glands, growth, and development</a:t>
            </a:r>
          </a:p>
          <a:p>
            <a:r>
              <a:rPr lang="en-US" dirty="0" smtClean="0"/>
              <a:t>This gland is so vital to the body that it is protected within a bony cradle deep within the skull</a:t>
            </a:r>
          </a:p>
          <a:p>
            <a:endParaRPr lang="en-US" dirty="0" smtClean="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1026" name="Picture 2" descr="http://kasper-achs-block3.wikispaces.com/file/view/pituitary_gland.gif/227187560/201x202/pituitary_gland.gif"/>
          <p:cNvPicPr>
            <a:picLocks noChangeAspect="1" noChangeArrowheads="1"/>
          </p:cNvPicPr>
          <p:nvPr/>
        </p:nvPicPr>
        <p:blipFill>
          <a:blip r:embed="rId2" cstate="print"/>
          <a:srcRect/>
          <a:stretch>
            <a:fillRect/>
          </a:stretch>
        </p:blipFill>
        <p:spPr bwMode="auto">
          <a:xfrm>
            <a:off x="5562600" y="1219200"/>
            <a:ext cx="1924050" cy="1933576"/>
          </a:xfrm>
          <a:prstGeom prst="rect">
            <a:avLst/>
          </a:prstGeom>
          <a:noFill/>
        </p:spPr>
      </p:pic>
      <p:pic>
        <p:nvPicPr>
          <p:cNvPr id="1028" name="Picture 4" descr="http://www.cushings-help.com/images/pituitary.gif"/>
          <p:cNvPicPr>
            <a:picLocks noChangeAspect="1" noChangeArrowheads="1"/>
          </p:cNvPicPr>
          <p:nvPr/>
        </p:nvPicPr>
        <p:blipFill>
          <a:blip r:embed="rId3" cstate="print"/>
          <a:srcRect/>
          <a:stretch>
            <a:fillRect/>
          </a:stretch>
        </p:blipFill>
        <p:spPr bwMode="auto">
          <a:xfrm>
            <a:off x="5105400" y="3276600"/>
            <a:ext cx="3124200" cy="2857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Pituitary Gland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This tiny gland, not much larger than a pea, secretes nine known hormones</a:t>
            </a:r>
          </a:p>
          <a:p>
            <a:r>
              <a:rPr lang="en-US" dirty="0"/>
              <a:t>The pituitary is functionally connected to </a:t>
            </a:r>
            <a:r>
              <a:rPr lang="en-US" dirty="0" smtClean="0"/>
              <a:t>the hypothalamus </a:t>
            </a:r>
          </a:p>
          <a:p>
            <a:r>
              <a:rPr lang="en-US" dirty="0" smtClean="0"/>
              <a:t>The pituitary gland consists of a large anterior lobe and a small posterior lobe</a:t>
            </a:r>
          </a:p>
          <a:p>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5" name="Picture 4" descr="http://www.cushings-help.com/images/pituitary.gif"/>
          <p:cNvPicPr>
            <a:picLocks noChangeAspect="1" noChangeArrowheads="1"/>
          </p:cNvPicPr>
          <p:nvPr/>
        </p:nvPicPr>
        <p:blipFill>
          <a:blip r:embed="rId2" cstate="print"/>
          <a:srcRect/>
          <a:stretch>
            <a:fillRect/>
          </a:stretch>
        </p:blipFill>
        <p:spPr bwMode="auto">
          <a:xfrm>
            <a:off x="4800600" y="1219200"/>
            <a:ext cx="3657600" cy="2514600"/>
          </a:xfrm>
          <a:prstGeom prst="rect">
            <a:avLst/>
          </a:prstGeom>
          <a:noFill/>
        </p:spPr>
      </p:pic>
      <p:pic>
        <p:nvPicPr>
          <p:cNvPr id="18434" name="Picture 2" descr="http://upload.wikimedia.org/wikipedia/commons/thumb/b/b9/Pituitary_gland_representation.PNG/250px-Pituitary_gland_representation.PNG"/>
          <p:cNvPicPr>
            <a:picLocks noChangeAspect="1" noChangeArrowheads="1"/>
          </p:cNvPicPr>
          <p:nvPr/>
        </p:nvPicPr>
        <p:blipFill>
          <a:blip r:embed="rId3" cstate="print"/>
          <a:srcRect/>
          <a:stretch>
            <a:fillRect/>
          </a:stretch>
        </p:blipFill>
        <p:spPr bwMode="auto">
          <a:xfrm>
            <a:off x="5181600" y="3810000"/>
            <a:ext cx="32004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dirty="0" smtClean="0"/>
              <a:t>The Anterior Pituitary Gland</a:t>
            </a:r>
            <a:endParaRPr lang="en-US" dirty="0"/>
          </a:p>
        </p:txBody>
      </p:sp>
      <p:sp>
        <p:nvSpPr>
          <p:cNvPr id="3" name="Content Placeholder 2"/>
          <p:cNvSpPr>
            <a:spLocks noGrp="1"/>
          </p:cNvSpPr>
          <p:nvPr>
            <p:ph sz="half" idx="1"/>
          </p:nvPr>
        </p:nvSpPr>
        <p:spPr/>
        <p:txBody>
          <a:bodyPr>
            <a:normAutofit lnSpcReduction="10000"/>
          </a:bodyPr>
          <a:lstStyle/>
          <a:p>
            <a:r>
              <a:rPr lang="en-US" dirty="0"/>
              <a:t>The anterior pituitary synthesizes and secretes the following important endocrine hormones</a:t>
            </a:r>
            <a:r>
              <a:rPr lang="en-US" dirty="0" smtClean="0"/>
              <a:t>: </a:t>
            </a:r>
          </a:p>
          <a:p>
            <a:r>
              <a:rPr lang="en-US" dirty="0" smtClean="0"/>
              <a:t>1.Growth hormone:  insufficient production during childhood results in dwarfism, or overproduction, gigantism</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17410" name="Picture 2" descr="http://www.pituitarysociety.org/images/pgdiag3.gif"/>
          <p:cNvPicPr>
            <a:picLocks noChangeAspect="1" noChangeArrowheads="1"/>
          </p:cNvPicPr>
          <p:nvPr/>
        </p:nvPicPr>
        <p:blipFill>
          <a:blip r:embed="rId2" cstate="print"/>
          <a:srcRect/>
          <a:stretch>
            <a:fillRect/>
          </a:stretch>
        </p:blipFill>
        <p:spPr bwMode="auto">
          <a:xfrm>
            <a:off x="4724400" y="381000"/>
            <a:ext cx="3581400" cy="2590800"/>
          </a:xfrm>
          <a:prstGeom prst="rect">
            <a:avLst/>
          </a:prstGeom>
          <a:noFill/>
        </p:spPr>
      </p:pic>
      <p:pic>
        <p:nvPicPr>
          <p:cNvPr id="17412" name="Picture 4" descr="http://drugster.info/img/term/dwarfism-pituitary-4714_2.jpg"/>
          <p:cNvPicPr>
            <a:picLocks noChangeAspect="1" noChangeArrowheads="1"/>
          </p:cNvPicPr>
          <p:nvPr/>
        </p:nvPicPr>
        <p:blipFill>
          <a:blip r:embed="rId3" cstate="print"/>
          <a:srcRect/>
          <a:stretch>
            <a:fillRect/>
          </a:stretch>
        </p:blipFill>
        <p:spPr bwMode="auto">
          <a:xfrm>
            <a:off x="4572000" y="3200400"/>
            <a:ext cx="2819400" cy="3048001"/>
          </a:xfrm>
          <a:prstGeom prst="rect">
            <a:avLst/>
          </a:prstGeom>
          <a:noFill/>
        </p:spPr>
      </p:pic>
      <p:pic>
        <p:nvPicPr>
          <p:cNvPr id="17414" name="Picture 6" descr="http://3.bp.blogspot.com/-q81FCjEcDI8/Tku9JWqt6cI/AAAAAAAAz4s/VVIrusdIoOk/s1600/Gigantism1.jpg"/>
          <p:cNvPicPr>
            <a:picLocks noChangeAspect="1" noChangeArrowheads="1"/>
          </p:cNvPicPr>
          <p:nvPr/>
        </p:nvPicPr>
        <p:blipFill>
          <a:blip r:embed="rId4" cstate="print"/>
          <a:srcRect/>
          <a:stretch>
            <a:fillRect/>
          </a:stretch>
        </p:blipFill>
        <p:spPr bwMode="auto">
          <a:xfrm>
            <a:off x="6772275" y="3124200"/>
            <a:ext cx="2143125"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Anterior Pituitary Gland</a:t>
            </a:r>
            <a:endParaRPr lang="en-US" dirty="0"/>
          </a:p>
        </p:txBody>
      </p:sp>
      <p:sp>
        <p:nvSpPr>
          <p:cNvPr id="3" name="Content Placeholder 2"/>
          <p:cNvSpPr>
            <a:spLocks noGrp="1"/>
          </p:cNvSpPr>
          <p:nvPr>
            <p:ph sz="half" idx="1"/>
          </p:nvPr>
        </p:nvSpPr>
        <p:spPr>
          <a:xfrm>
            <a:off x="457200" y="1295400"/>
            <a:ext cx="4038600" cy="5562600"/>
          </a:xfrm>
        </p:spPr>
        <p:txBody>
          <a:bodyPr>
            <a:normAutofit fontScale="77500" lnSpcReduction="20000"/>
          </a:bodyPr>
          <a:lstStyle/>
          <a:p>
            <a:r>
              <a:rPr lang="en-US" dirty="0" smtClean="0"/>
              <a:t>2. Thyroid stimulating hormone(TSH) </a:t>
            </a:r>
          </a:p>
          <a:p>
            <a:r>
              <a:rPr lang="en-US" dirty="0" smtClean="0"/>
              <a:t>3. </a:t>
            </a:r>
            <a:r>
              <a:rPr lang="en-US" dirty="0" err="1" smtClean="0"/>
              <a:t>Adrenocorticotropic</a:t>
            </a:r>
            <a:r>
              <a:rPr lang="en-US" dirty="0" smtClean="0"/>
              <a:t> hormone(ACTH): response to stress, abnormal level could be an indication of Cushing's disease</a:t>
            </a:r>
          </a:p>
          <a:p>
            <a:r>
              <a:rPr lang="en-US" dirty="0" smtClean="0"/>
              <a:t>4. </a:t>
            </a:r>
            <a:r>
              <a:rPr lang="en-US" dirty="0" err="1" smtClean="0"/>
              <a:t>Prolactin</a:t>
            </a:r>
            <a:r>
              <a:rPr lang="en-US" dirty="0" smtClean="0"/>
              <a:t>: for the production of breast milk</a:t>
            </a:r>
          </a:p>
          <a:p>
            <a:r>
              <a:rPr lang="en-US" dirty="0" smtClean="0"/>
              <a:t>5. Follicle-simulating hormone(FSH) : </a:t>
            </a:r>
            <a:r>
              <a:rPr lang="en-US" dirty="0"/>
              <a:t>regulates the development, growth, pubertal </a:t>
            </a:r>
            <a:r>
              <a:rPr lang="en-US" dirty="0" smtClean="0"/>
              <a:t>maturation</a:t>
            </a:r>
          </a:p>
          <a:p>
            <a:r>
              <a:rPr lang="en-US" dirty="0" smtClean="0"/>
              <a:t>6. Luteinizing hormone(LH):</a:t>
            </a:r>
            <a:r>
              <a:rPr lang="en-US" dirty="0"/>
              <a:t> In both males and females, LH is essential for </a:t>
            </a:r>
            <a:r>
              <a:rPr lang="en-US" dirty="0" smtClean="0"/>
              <a:t>reproduction</a:t>
            </a:r>
            <a:endParaRPr lang="en-US" dirty="0"/>
          </a:p>
          <a:p>
            <a:r>
              <a:rPr lang="en-US" dirty="0" smtClean="0"/>
              <a:t>7. </a:t>
            </a:r>
            <a:r>
              <a:rPr lang="en-US" dirty="0" err="1" smtClean="0"/>
              <a:t>Melanocyte</a:t>
            </a:r>
            <a:r>
              <a:rPr lang="en-US" dirty="0" smtClean="0"/>
              <a:t>-stimulating hormone:</a:t>
            </a:r>
            <a:r>
              <a:rPr lang="en-US" dirty="0"/>
              <a:t>  increases pigmentation of the </a:t>
            </a:r>
            <a:r>
              <a:rPr lang="en-US" dirty="0" smtClean="0"/>
              <a:t>skin</a:t>
            </a:r>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2" descr="http://www.pituitarysociety.org/images/pgdiag3.gif"/>
          <p:cNvPicPr>
            <a:picLocks noChangeAspect="1" noChangeArrowheads="1"/>
          </p:cNvPicPr>
          <p:nvPr/>
        </p:nvPicPr>
        <p:blipFill>
          <a:blip r:embed="rId2" cstate="print"/>
          <a:srcRect/>
          <a:stretch>
            <a:fillRect/>
          </a:stretch>
        </p:blipFill>
        <p:spPr bwMode="auto">
          <a:xfrm>
            <a:off x="4800600" y="1295400"/>
            <a:ext cx="35814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Posterior Pituitary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posterior pituitary synthesizes and secretes the following important endocrine hormones:</a:t>
            </a:r>
          </a:p>
          <a:p>
            <a:r>
              <a:rPr lang="en-US" dirty="0" smtClean="0"/>
              <a:t>1. </a:t>
            </a:r>
            <a:r>
              <a:rPr lang="en-US" dirty="0" err="1" smtClean="0"/>
              <a:t>Oxytocin</a:t>
            </a:r>
            <a:r>
              <a:rPr lang="en-US" dirty="0" smtClean="0"/>
              <a:t>: stimulates the contractions of the uterus during childbirth, and is responsible for the flow of milk from the breast</a:t>
            </a:r>
          </a:p>
          <a:p>
            <a:r>
              <a:rPr lang="en-US" dirty="0" smtClean="0"/>
              <a:t>2. Vasopressin: constrict blood vessels, </a:t>
            </a:r>
            <a:r>
              <a:rPr lang="en-US" dirty="0"/>
              <a:t> </a:t>
            </a:r>
            <a:r>
              <a:rPr lang="en-US" dirty="0" smtClean="0"/>
              <a:t>and responsible </a:t>
            </a:r>
            <a:r>
              <a:rPr lang="en-US" dirty="0"/>
              <a:t>for increasing water absorption in the collecting ducts of the </a:t>
            </a:r>
            <a:r>
              <a:rPr lang="en-US" dirty="0" smtClean="0"/>
              <a:t>kidney nephrons</a:t>
            </a:r>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5" name="Picture 2" descr="http://www.pituitarysociety.org/images/pgdiag3.gif"/>
          <p:cNvPicPr>
            <a:picLocks noChangeAspect="1" noChangeArrowheads="1"/>
          </p:cNvPicPr>
          <p:nvPr/>
        </p:nvPicPr>
        <p:blipFill>
          <a:blip r:embed="rId2" cstate="print"/>
          <a:srcRect/>
          <a:stretch>
            <a:fillRect/>
          </a:stretch>
        </p:blipFill>
        <p:spPr bwMode="auto">
          <a:xfrm>
            <a:off x="4800600" y="1295400"/>
            <a:ext cx="35814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Gland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b="1" dirty="0" smtClean="0"/>
              <a:t>thyroid gland </a:t>
            </a:r>
            <a:r>
              <a:rPr lang="en-US" dirty="0" smtClean="0"/>
              <a:t>has two lobes, one on each side of the larynx</a:t>
            </a:r>
          </a:p>
          <a:p>
            <a:r>
              <a:rPr lang="en-US" dirty="0" smtClean="0"/>
              <a:t>The gland is encased in a capsule of connective tissue</a:t>
            </a:r>
          </a:p>
          <a:p>
            <a:r>
              <a:rPr lang="en-US" dirty="0" smtClean="0"/>
              <a:t>The thyroid gland produces three hormones:</a:t>
            </a:r>
          </a:p>
          <a:p>
            <a:r>
              <a:rPr lang="en-US" dirty="0" smtClean="0"/>
              <a:t>1. </a:t>
            </a:r>
            <a:r>
              <a:rPr lang="en-US" dirty="0" err="1"/>
              <a:t>T</a:t>
            </a:r>
            <a:r>
              <a:rPr lang="en-US" dirty="0" err="1" smtClean="0"/>
              <a:t>hyroxine</a:t>
            </a:r>
            <a:r>
              <a:rPr lang="en-US" dirty="0" smtClean="0"/>
              <a:t>(T4): </a:t>
            </a:r>
            <a:r>
              <a:rPr lang="en-US" dirty="0"/>
              <a:t>amount of </a:t>
            </a:r>
            <a:r>
              <a:rPr lang="en-US" dirty="0" smtClean="0"/>
              <a:t>protein available </a:t>
            </a:r>
            <a:r>
              <a:rPr lang="en-US" dirty="0"/>
              <a:t>in the blood to bind to the </a:t>
            </a:r>
            <a:r>
              <a:rPr lang="en-US" dirty="0" smtClean="0"/>
              <a:t>hormone</a:t>
            </a:r>
          </a:p>
          <a:p>
            <a:r>
              <a:rPr lang="en-US" dirty="0" smtClean="0"/>
              <a:t>2. </a:t>
            </a:r>
            <a:r>
              <a:rPr lang="en-US" dirty="0" err="1" smtClean="0"/>
              <a:t>Triiodothyronine</a:t>
            </a:r>
            <a:r>
              <a:rPr lang="en-US" dirty="0" smtClean="0"/>
              <a:t>(T3): </a:t>
            </a:r>
            <a:r>
              <a:rPr lang="en-US" dirty="0"/>
              <a:t> </a:t>
            </a:r>
            <a:r>
              <a:rPr lang="en-US" dirty="0" smtClean="0"/>
              <a:t>the </a:t>
            </a:r>
            <a:r>
              <a:rPr lang="en-US" dirty="0"/>
              <a:t>T3 test is usually ordered following an </a:t>
            </a:r>
            <a:r>
              <a:rPr lang="en-US" dirty="0" smtClean="0"/>
              <a:t>abnormal TSH and</a:t>
            </a:r>
            <a:r>
              <a:rPr lang="en-US" dirty="0"/>
              <a:t> T4 </a:t>
            </a:r>
            <a:r>
              <a:rPr lang="en-US" dirty="0" smtClean="0"/>
              <a:t>test</a:t>
            </a:r>
          </a:p>
          <a:p>
            <a:r>
              <a:rPr lang="en-US" dirty="0" smtClean="0"/>
              <a:t>T3 functions includes growth, body temperature, and heart rate</a:t>
            </a:r>
          </a:p>
          <a:p>
            <a:r>
              <a:rPr lang="en-US" dirty="0" smtClean="0"/>
              <a:t>3. </a:t>
            </a:r>
            <a:r>
              <a:rPr lang="en-US" dirty="0" err="1" smtClean="0"/>
              <a:t>Thyrocalcitonin</a:t>
            </a:r>
            <a:r>
              <a:rPr lang="en-US" dirty="0" smtClean="0"/>
              <a:t>: causes reduction of  </a:t>
            </a:r>
            <a:r>
              <a:rPr lang="en-US" dirty="0"/>
              <a:t>blood </a:t>
            </a:r>
            <a:r>
              <a:rPr lang="en-US" dirty="0" smtClean="0"/>
              <a:t>calcium </a:t>
            </a:r>
          </a:p>
          <a:p>
            <a:endParaRPr lang="en-US" dirty="0"/>
          </a:p>
        </p:txBody>
      </p:sp>
      <p:sp>
        <p:nvSpPr>
          <p:cNvPr id="4" name="Content Placeholder 3"/>
          <p:cNvSpPr>
            <a:spLocks noGrp="1"/>
          </p:cNvSpPr>
          <p:nvPr>
            <p:ph sz="half" idx="2"/>
          </p:nvPr>
        </p:nvSpPr>
        <p:spPr>
          <a:xfrm>
            <a:off x="4648200" y="1600200"/>
            <a:ext cx="4038600" cy="4953000"/>
          </a:xfrm>
        </p:spPr>
        <p:txBody>
          <a:bodyPr>
            <a:normAutofit fontScale="70000" lnSpcReduction="20000"/>
          </a:bodyPr>
          <a:lstStyle/>
          <a:p>
            <a:endParaRPr lang="en-US" dirty="0"/>
          </a:p>
        </p:txBody>
      </p:sp>
      <p:pic>
        <p:nvPicPr>
          <p:cNvPr id="20482" name="Picture 2" descr="http://images.medicinenet.com/images/illustrations/thyroid_gland.gif"/>
          <p:cNvPicPr>
            <a:picLocks noChangeAspect="1" noChangeArrowheads="1"/>
          </p:cNvPicPr>
          <p:nvPr/>
        </p:nvPicPr>
        <p:blipFill>
          <a:blip r:embed="rId2" cstate="print"/>
          <a:srcRect/>
          <a:stretch>
            <a:fillRect/>
          </a:stretch>
        </p:blipFill>
        <p:spPr bwMode="auto">
          <a:xfrm>
            <a:off x="4648200" y="1295400"/>
            <a:ext cx="38862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10590</TotalTime>
  <Words>1544</Words>
  <Application>Microsoft Office PowerPoint</Application>
  <PresentationFormat>On-screen Show (4:3)</PresentationFormat>
  <Paragraphs>173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Endocrine System</vt:lpstr>
      <vt:lpstr>The Endocrine System</vt:lpstr>
      <vt:lpstr>The Endocrine System</vt:lpstr>
      <vt:lpstr>The Pituitary Gland</vt:lpstr>
      <vt:lpstr>The Pituitary Gland</vt:lpstr>
      <vt:lpstr>The Anterior Pituitary Gland</vt:lpstr>
      <vt:lpstr>The Anterior Pituitary Gland</vt:lpstr>
      <vt:lpstr>The Posterior Pituitary</vt:lpstr>
      <vt:lpstr>Thyroid Gland</vt:lpstr>
      <vt:lpstr>Understanding Hypothyroid and Hyperthyroid</vt:lpstr>
      <vt:lpstr>Hypothyroidism and Hyperthyroidism</vt:lpstr>
      <vt:lpstr>The Thyroid Gland</vt:lpstr>
      <vt:lpstr>The Parathyroid Glands</vt:lpstr>
      <vt:lpstr>Adrenal Glands</vt:lpstr>
      <vt:lpstr>Pancreas</vt:lpstr>
      <vt:lpstr>Thymus Gland</vt:lpstr>
      <vt:lpstr>Pineal Body(gland)</vt:lpstr>
      <vt:lpstr>Gonads(Testes And Ovaries)</vt:lpstr>
      <vt:lpstr>Gonads(Testes And Ovaries)</vt:lpstr>
      <vt:lpstr>Diagnostic Examinations</vt:lpstr>
      <vt:lpstr>Scanning Tests</vt:lpstr>
      <vt:lpstr>Diseases And Disorders</vt:lpstr>
      <vt:lpstr>Diseases And Disorders</vt:lpstr>
      <vt:lpstr>Diseases And Disorders</vt:lpstr>
      <vt:lpstr>Diabetes Mellitus</vt:lpstr>
      <vt:lpstr>Diabetes Mellitus</vt:lpstr>
      <vt:lpstr>How Insulin Works</vt:lpstr>
      <vt:lpstr>Graves Disease</vt:lpstr>
    </vt:vector>
  </TitlesOfParts>
  <Company>Salt Lake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dc:creator>ahastin2</dc:creator>
  <cp:lastModifiedBy>SLC Manager</cp:lastModifiedBy>
  <cp:revision>97</cp:revision>
  <dcterms:created xsi:type="dcterms:W3CDTF">2012-02-19T23:49:35Z</dcterms:created>
  <dcterms:modified xsi:type="dcterms:W3CDTF">2014-02-11T18:09:20Z</dcterms:modified>
</cp:coreProperties>
</file>