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6EFD4-0406-4D4A-829E-70308ABCD5EA}" type="datetimeFigureOut">
              <a:rPr lang="en-US" smtClean="0"/>
              <a:t>02/27/2012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16F20-98E0-432E-837B-9BC6149AE1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6EFD4-0406-4D4A-829E-70308ABCD5EA}" type="datetimeFigureOut">
              <a:rPr lang="en-US" smtClean="0"/>
              <a:t>02/27/2012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16F20-98E0-432E-837B-9BC6149AE1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6EFD4-0406-4D4A-829E-70308ABCD5EA}" type="datetimeFigureOut">
              <a:rPr lang="en-US" smtClean="0"/>
              <a:t>02/27/2012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16F20-98E0-432E-837B-9BC6149AE1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6EFD4-0406-4D4A-829E-70308ABCD5EA}" type="datetimeFigureOut">
              <a:rPr lang="en-US" smtClean="0"/>
              <a:t>02/27/2012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16F20-98E0-432E-837B-9BC6149AE1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6EFD4-0406-4D4A-829E-70308ABCD5EA}" type="datetimeFigureOut">
              <a:rPr lang="en-US" smtClean="0"/>
              <a:t>02/27/2012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16F20-98E0-432E-837B-9BC6149AE1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6EFD4-0406-4D4A-829E-70308ABCD5EA}" type="datetimeFigureOut">
              <a:rPr lang="en-US" smtClean="0"/>
              <a:t>02/27/2012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16F20-98E0-432E-837B-9BC6149AE1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6EFD4-0406-4D4A-829E-70308ABCD5EA}" type="datetimeFigureOut">
              <a:rPr lang="en-US" smtClean="0"/>
              <a:t>02/27/2012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16F20-98E0-432E-837B-9BC6149AE1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6EFD4-0406-4D4A-829E-70308ABCD5EA}" type="datetimeFigureOut">
              <a:rPr lang="en-US" smtClean="0"/>
              <a:t>02/27/2012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16F20-98E0-432E-837B-9BC6149AE1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6EFD4-0406-4D4A-829E-70308ABCD5EA}" type="datetimeFigureOut">
              <a:rPr lang="en-US" smtClean="0"/>
              <a:t>02/27/2012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16F20-98E0-432E-837B-9BC6149AE1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6EFD4-0406-4D4A-829E-70308ABCD5EA}" type="datetimeFigureOut">
              <a:rPr lang="en-US" smtClean="0"/>
              <a:t>02/27/2012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16F20-98E0-432E-837B-9BC6149AE1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6EFD4-0406-4D4A-829E-70308ABCD5EA}" type="datetimeFigureOut">
              <a:rPr lang="en-US" smtClean="0"/>
              <a:t>02/27/2012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16F20-98E0-432E-837B-9BC6149AE1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06EFD4-0406-4D4A-829E-70308ABCD5EA}" type="datetimeFigureOut">
              <a:rPr lang="en-US" smtClean="0"/>
              <a:t>02/27/2012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716F20-98E0-432E-837B-9BC6149AE17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Medical Terminology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Endocrine System</a:t>
            </a:r>
            <a:endParaRPr 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Medical Terminology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92500" lnSpcReduction="20000"/>
          </a:bodyPr>
          <a:lstStyle/>
          <a:p>
            <a:r>
              <a:rPr lang="en-US" u="sng" dirty="0" smtClean="0"/>
              <a:t>Combining form/word root</a:t>
            </a:r>
            <a:r>
              <a:rPr lang="en-US" dirty="0" smtClean="0"/>
              <a:t>              </a:t>
            </a:r>
            <a:r>
              <a:rPr lang="en-US" u="sng" dirty="0" smtClean="0"/>
              <a:t>Meaning</a:t>
            </a:r>
          </a:p>
          <a:p>
            <a:r>
              <a:rPr lang="en-US" dirty="0" err="1" smtClean="0"/>
              <a:t>gluc</a:t>
            </a:r>
            <a:r>
              <a:rPr lang="en-US" dirty="0" smtClean="0"/>
              <a:t>/o; </a:t>
            </a:r>
            <a:r>
              <a:rPr lang="en-US" dirty="0" err="1" smtClean="0"/>
              <a:t>glyc</a:t>
            </a:r>
            <a:r>
              <a:rPr lang="en-US" dirty="0" smtClean="0"/>
              <a:t>/o                                        sugar</a:t>
            </a:r>
          </a:p>
          <a:p>
            <a:r>
              <a:rPr lang="en-US" dirty="0"/>
              <a:t>p</a:t>
            </a:r>
            <a:r>
              <a:rPr lang="en-US" dirty="0" smtClean="0"/>
              <a:t>arathyroid/o                         parathyroid glands</a:t>
            </a:r>
          </a:p>
          <a:p>
            <a:r>
              <a:rPr lang="en-US" dirty="0" err="1"/>
              <a:t>t</a:t>
            </a:r>
            <a:r>
              <a:rPr lang="en-US" dirty="0" err="1" smtClean="0"/>
              <a:t>hym</a:t>
            </a:r>
            <a:r>
              <a:rPr lang="en-US" dirty="0" smtClean="0"/>
              <a:t>/o                                               thymus</a:t>
            </a:r>
          </a:p>
          <a:p>
            <a:r>
              <a:rPr lang="en-US" dirty="0" err="1" smtClean="0"/>
              <a:t>thyr</a:t>
            </a:r>
            <a:r>
              <a:rPr lang="en-US" dirty="0" smtClean="0"/>
              <a:t>/o                                                 thyroid</a:t>
            </a:r>
          </a:p>
          <a:p>
            <a:r>
              <a:rPr lang="en-US" dirty="0"/>
              <a:t>t</a:t>
            </a:r>
            <a:r>
              <a:rPr lang="en-US" dirty="0" smtClean="0"/>
              <a:t>oxic/o                                           poison, toxin</a:t>
            </a:r>
          </a:p>
          <a:p>
            <a:r>
              <a:rPr lang="en-US" dirty="0" smtClean="0"/>
              <a:t>-</a:t>
            </a:r>
            <a:r>
              <a:rPr lang="en-US" dirty="0" err="1" smtClean="0"/>
              <a:t>oid</a:t>
            </a:r>
            <a:r>
              <a:rPr lang="en-US" dirty="0" smtClean="0"/>
              <a:t>                                                 resembling</a:t>
            </a:r>
          </a:p>
          <a:p>
            <a:r>
              <a:rPr lang="en-US" dirty="0" smtClean="0"/>
              <a:t>-</a:t>
            </a:r>
            <a:r>
              <a:rPr lang="en-US" dirty="0" err="1" smtClean="0"/>
              <a:t>ose</a:t>
            </a:r>
            <a:r>
              <a:rPr lang="en-US" dirty="0" smtClean="0"/>
              <a:t>                                                       sugar</a:t>
            </a:r>
          </a:p>
          <a:p>
            <a:r>
              <a:rPr lang="en-US" dirty="0" err="1" smtClean="0"/>
              <a:t>aden</a:t>
            </a:r>
            <a:r>
              <a:rPr lang="en-US" dirty="0" smtClean="0"/>
              <a:t>/o                                                 gland</a:t>
            </a:r>
          </a:p>
          <a:p>
            <a:r>
              <a:rPr lang="en-US" dirty="0" err="1" smtClean="0"/>
              <a:t>crin</a:t>
            </a:r>
            <a:r>
              <a:rPr lang="en-US" dirty="0" smtClean="0"/>
              <a:t>/o                                                to secrete</a:t>
            </a:r>
          </a:p>
          <a:p>
            <a:r>
              <a:rPr lang="en-US" dirty="0" smtClean="0"/>
              <a:t>dips/o                                                    thirst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Medical Terminology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85000" lnSpcReduction="20000"/>
          </a:bodyPr>
          <a:lstStyle/>
          <a:p>
            <a:r>
              <a:rPr lang="en-US" u="sng" dirty="0" smtClean="0"/>
              <a:t>Combining form/word root</a:t>
            </a:r>
            <a:r>
              <a:rPr lang="en-US" dirty="0" smtClean="0"/>
              <a:t>              </a:t>
            </a:r>
            <a:r>
              <a:rPr lang="en-US" u="sng" dirty="0" smtClean="0"/>
              <a:t>Meaning</a:t>
            </a:r>
          </a:p>
          <a:p>
            <a:r>
              <a:rPr lang="en-US" dirty="0" err="1" smtClean="0"/>
              <a:t>pancreat</a:t>
            </a:r>
            <a:r>
              <a:rPr lang="en-US" dirty="0" smtClean="0"/>
              <a:t>/o                                           pancreas</a:t>
            </a:r>
            <a:endParaRPr lang="en-US" dirty="0"/>
          </a:p>
          <a:p>
            <a:r>
              <a:rPr lang="en-US" dirty="0" smtClean="0"/>
              <a:t>pineal/o </a:t>
            </a:r>
            <a:r>
              <a:rPr lang="en-US" b="1" dirty="0" smtClean="0"/>
              <a:t>                                           </a:t>
            </a:r>
            <a:r>
              <a:rPr lang="en-US" dirty="0" smtClean="0"/>
              <a:t>pineal gland</a:t>
            </a:r>
          </a:p>
          <a:p>
            <a:r>
              <a:rPr lang="en-US" dirty="0" err="1" smtClean="0"/>
              <a:t>calci</a:t>
            </a:r>
            <a:r>
              <a:rPr lang="en-US" dirty="0" smtClean="0"/>
              <a:t>/o</a:t>
            </a:r>
            <a:r>
              <a:rPr lang="en-US" b="1" dirty="0" smtClean="0"/>
              <a:t>                                                   </a:t>
            </a:r>
            <a:r>
              <a:rPr lang="en-US" dirty="0" smtClean="0"/>
              <a:t>calcium</a:t>
            </a:r>
          </a:p>
          <a:p>
            <a:r>
              <a:rPr lang="en-US" dirty="0" err="1" smtClean="0"/>
              <a:t>endo</a:t>
            </a:r>
            <a:r>
              <a:rPr lang="en-US" dirty="0" smtClean="0"/>
              <a:t>-   </a:t>
            </a:r>
            <a:r>
              <a:rPr lang="en-US" b="1" dirty="0" smtClean="0"/>
              <a:t>                                                </a:t>
            </a:r>
            <a:r>
              <a:rPr lang="en-US" dirty="0" smtClean="0"/>
              <a:t>in; within</a:t>
            </a:r>
          </a:p>
          <a:p>
            <a:r>
              <a:rPr lang="en-US" dirty="0" err="1" smtClean="0"/>
              <a:t>exo</a:t>
            </a:r>
            <a:r>
              <a:rPr lang="en-US" dirty="0" smtClean="0"/>
              <a:t>-</a:t>
            </a:r>
            <a:r>
              <a:rPr lang="en-US" b="1" dirty="0" smtClean="0"/>
              <a:t>                                                </a:t>
            </a:r>
            <a:r>
              <a:rPr lang="en-US" dirty="0" smtClean="0"/>
              <a:t>out; away from</a:t>
            </a:r>
          </a:p>
          <a:p>
            <a:r>
              <a:rPr lang="en-US" dirty="0" smtClean="0"/>
              <a:t>gonad/o  </a:t>
            </a:r>
            <a:r>
              <a:rPr lang="en-US" b="1" dirty="0" smtClean="0"/>
              <a:t>                                           </a:t>
            </a:r>
            <a:r>
              <a:rPr lang="en-US" dirty="0" smtClean="0"/>
              <a:t>sex glands</a:t>
            </a:r>
          </a:p>
          <a:p>
            <a:r>
              <a:rPr lang="en-US" dirty="0"/>
              <a:t>h</a:t>
            </a:r>
            <a:r>
              <a:rPr lang="en-US" dirty="0" smtClean="0"/>
              <a:t>yper-</a:t>
            </a:r>
            <a:r>
              <a:rPr lang="en-US" b="1" dirty="0" smtClean="0"/>
              <a:t>                                         </a:t>
            </a:r>
            <a:r>
              <a:rPr lang="en-US" dirty="0" smtClean="0"/>
              <a:t>above; excessive</a:t>
            </a:r>
            <a:endParaRPr lang="en-US" dirty="0"/>
          </a:p>
          <a:p>
            <a:r>
              <a:rPr lang="en-US" dirty="0" smtClean="0"/>
              <a:t>hypo-</a:t>
            </a:r>
            <a:r>
              <a:rPr lang="en-US" dirty="0"/>
              <a:t> </a:t>
            </a:r>
            <a:r>
              <a:rPr lang="en-US" dirty="0" smtClean="0"/>
              <a:t>                      below; under; less than normal</a:t>
            </a:r>
          </a:p>
          <a:p>
            <a:r>
              <a:rPr lang="en-US" dirty="0" smtClean="0"/>
              <a:t>-ism                                         process; condition</a:t>
            </a:r>
          </a:p>
          <a:p>
            <a:r>
              <a:rPr lang="en-US" dirty="0" smtClean="0"/>
              <a:t>-edema                                               swelling</a:t>
            </a:r>
          </a:p>
          <a:p>
            <a:r>
              <a:rPr lang="en-US" dirty="0"/>
              <a:t>k</a:t>
            </a:r>
            <a:r>
              <a:rPr lang="en-US" dirty="0" smtClean="0"/>
              <a:t>ali-</a:t>
            </a:r>
            <a:r>
              <a:rPr lang="en-US" b="1" dirty="0" smtClean="0"/>
              <a:t>                                               </a:t>
            </a:r>
            <a:r>
              <a:rPr lang="en-US" dirty="0" smtClean="0"/>
              <a:t>potassium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Medical Terminology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715000"/>
          </a:xfrm>
        </p:spPr>
        <p:txBody>
          <a:bodyPr>
            <a:normAutofit fontScale="70000" lnSpcReduction="20000"/>
          </a:bodyPr>
          <a:lstStyle/>
          <a:p>
            <a:r>
              <a:rPr lang="en-US" dirty="0" err="1" smtClean="0"/>
              <a:t>Pinealectomy</a:t>
            </a:r>
            <a:endParaRPr lang="en-US" dirty="0" smtClean="0"/>
          </a:p>
          <a:p>
            <a:r>
              <a:rPr lang="en-US" dirty="0" smtClean="0"/>
              <a:t>Pineal/</a:t>
            </a:r>
            <a:r>
              <a:rPr lang="en-US" dirty="0" err="1" smtClean="0"/>
              <a:t>ectomy</a:t>
            </a:r>
            <a:endParaRPr lang="en-US" dirty="0" smtClean="0"/>
          </a:p>
          <a:p>
            <a:r>
              <a:rPr lang="en-US" dirty="0" smtClean="0"/>
              <a:t>Surgical </a:t>
            </a:r>
            <a:r>
              <a:rPr lang="en-US" dirty="0"/>
              <a:t>removal of the pineal </a:t>
            </a:r>
            <a:r>
              <a:rPr lang="en-US" dirty="0" smtClean="0"/>
              <a:t>gland</a:t>
            </a:r>
          </a:p>
          <a:p>
            <a:r>
              <a:rPr lang="en-US" dirty="0" err="1" smtClean="0"/>
              <a:t>Polydipsia</a:t>
            </a:r>
            <a:endParaRPr lang="en-US" dirty="0" smtClean="0"/>
          </a:p>
          <a:p>
            <a:r>
              <a:rPr lang="en-US" dirty="0" smtClean="0"/>
              <a:t>Poly/dips/</a:t>
            </a:r>
            <a:r>
              <a:rPr lang="en-US" dirty="0" err="1" smtClean="0"/>
              <a:t>ia</a:t>
            </a:r>
            <a:endParaRPr lang="en-US" dirty="0"/>
          </a:p>
          <a:p>
            <a:r>
              <a:rPr lang="en-US" dirty="0" smtClean="0"/>
              <a:t>Excessive thirst</a:t>
            </a:r>
          </a:p>
          <a:p>
            <a:r>
              <a:rPr lang="en-US" dirty="0" err="1" smtClean="0"/>
              <a:t>Hypercalcemia</a:t>
            </a:r>
            <a:endParaRPr lang="en-US" dirty="0" smtClean="0"/>
          </a:p>
          <a:p>
            <a:r>
              <a:rPr lang="en-US" dirty="0" smtClean="0"/>
              <a:t>Hyper/</a:t>
            </a:r>
            <a:r>
              <a:rPr lang="en-US" dirty="0" err="1" smtClean="0"/>
              <a:t>calcem</a:t>
            </a:r>
            <a:r>
              <a:rPr lang="en-US" dirty="0" smtClean="0"/>
              <a:t>/</a:t>
            </a:r>
            <a:r>
              <a:rPr lang="en-US" dirty="0" err="1" smtClean="0"/>
              <a:t>ia</a:t>
            </a:r>
            <a:endParaRPr lang="en-US" dirty="0"/>
          </a:p>
          <a:p>
            <a:r>
              <a:rPr lang="en-US" dirty="0"/>
              <a:t>A</a:t>
            </a:r>
            <a:r>
              <a:rPr lang="en-US" dirty="0" smtClean="0"/>
              <a:t>n </a:t>
            </a:r>
            <a:r>
              <a:rPr lang="en-US" dirty="0"/>
              <a:t>abnormally high level of calcium in the </a:t>
            </a:r>
            <a:r>
              <a:rPr lang="en-US" dirty="0" smtClean="0"/>
              <a:t>blood</a:t>
            </a:r>
          </a:p>
          <a:p>
            <a:r>
              <a:rPr lang="en-US" dirty="0" err="1" smtClean="0"/>
              <a:t>Hyperkalemia</a:t>
            </a:r>
            <a:endParaRPr lang="en-US" dirty="0" smtClean="0"/>
          </a:p>
          <a:p>
            <a:r>
              <a:rPr lang="en-US" dirty="0" smtClean="0"/>
              <a:t>Hyper/</a:t>
            </a:r>
            <a:r>
              <a:rPr lang="en-US" dirty="0" err="1" smtClean="0"/>
              <a:t>kalem</a:t>
            </a:r>
            <a:r>
              <a:rPr lang="en-US" dirty="0" smtClean="0"/>
              <a:t>/</a:t>
            </a:r>
            <a:r>
              <a:rPr lang="en-US" dirty="0" err="1" smtClean="0"/>
              <a:t>ia</a:t>
            </a:r>
            <a:endParaRPr lang="en-US" dirty="0"/>
          </a:p>
          <a:p>
            <a:r>
              <a:rPr lang="en-US" dirty="0"/>
              <a:t>A</a:t>
            </a:r>
            <a:r>
              <a:rPr lang="en-US" dirty="0" smtClean="0"/>
              <a:t>n </a:t>
            </a:r>
            <a:r>
              <a:rPr lang="en-US" dirty="0"/>
              <a:t>abnormally high level of potassium in the </a:t>
            </a:r>
            <a:r>
              <a:rPr lang="en-US" dirty="0" smtClean="0"/>
              <a:t>blood</a:t>
            </a:r>
          </a:p>
          <a:p>
            <a:r>
              <a:rPr lang="en-US" dirty="0" err="1" smtClean="0"/>
              <a:t>Polyuria</a:t>
            </a:r>
            <a:endParaRPr lang="en-US" dirty="0" smtClean="0"/>
          </a:p>
          <a:p>
            <a:pPr fontAlgn="ctr"/>
            <a:r>
              <a:rPr lang="en-US" dirty="0" smtClean="0"/>
              <a:t>Poly/</a:t>
            </a:r>
            <a:r>
              <a:rPr lang="en-US" dirty="0" err="1" smtClean="0"/>
              <a:t>uria</a:t>
            </a:r>
            <a:endParaRPr lang="en-US" dirty="0"/>
          </a:p>
          <a:p>
            <a:pPr fontAlgn="ctr"/>
            <a:r>
              <a:rPr lang="en-US" dirty="0"/>
              <a:t>E</a:t>
            </a:r>
            <a:r>
              <a:rPr lang="en-US" dirty="0" smtClean="0"/>
              <a:t>xcessive </a:t>
            </a:r>
            <a:r>
              <a:rPr lang="en-US" dirty="0"/>
              <a:t>urination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Medical Terminology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85000" lnSpcReduction="20000"/>
          </a:bodyPr>
          <a:lstStyle/>
          <a:p>
            <a:r>
              <a:rPr lang="en-US" dirty="0" err="1" smtClean="0"/>
              <a:t>Acromegaly</a:t>
            </a:r>
            <a:endParaRPr lang="en-US" dirty="0" smtClean="0"/>
          </a:p>
          <a:p>
            <a:r>
              <a:rPr lang="en-US" dirty="0" err="1" smtClean="0"/>
              <a:t>Acro</a:t>
            </a:r>
            <a:r>
              <a:rPr lang="en-US" dirty="0" smtClean="0"/>
              <a:t>/</a:t>
            </a:r>
            <a:r>
              <a:rPr lang="en-US" dirty="0" err="1" smtClean="0"/>
              <a:t>megaly</a:t>
            </a:r>
            <a:endParaRPr lang="en-US" dirty="0" smtClean="0"/>
          </a:p>
          <a:p>
            <a:r>
              <a:rPr lang="en-US" dirty="0" smtClean="0"/>
              <a:t>Enlarged extremities</a:t>
            </a:r>
          </a:p>
          <a:p>
            <a:r>
              <a:rPr lang="en-US" dirty="0" err="1" smtClean="0"/>
              <a:t>Hyperthyrodism</a:t>
            </a:r>
            <a:endParaRPr lang="en-US" dirty="0" smtClean="0"/>
          </a:p>
          <a:p>
            <a:r>
              <a:rPr lang="en-US" dirty="0" smtClean="0"/>
              <a:t>Hyper/</a:t>
            </a:r>
            <a:r>
              <a:rPr lang="en-US" dirty="0" err="1" smtClean="0"/>
              <a:t>thyrod</a:t>
            </a:r>
            <a:r>
              <a:rPr lang="en-US" dirty="0" smtClean="0"/>
              <a:t>/ism</a:t>
            </a:r>
          </a:p>
          <a:p>
            <a:r>
              <a:rPr lang="en-US" dirty="0" smtClean="0"/>
              <a:t>Condition with excessive thyroid gland secretion</a:t>
            </a:r>
          </a:p>
          <a:p>
            <a:r>
              <a:rPr lang="en-US" dirty="0" err="1" smtClean="0"/>
              <a:t>Adrenalitis</a:t>
            </a:r>
            <a:endParaRPr lang="en-US" dirty="0" smtClean="0"/>
          </a:p>
          <a:p>
            <a:r>
              <a:rPr lang="en-US" dirty="0" smtClean="0"/>
              <a:t>A</a:t>
            </a:r>
            <a:r>
              <a:rPr lang="en-US" dirty="0" smtClean="0"/>
              <a:t>drenal/it is</a:t>
            </a:r>
            <a:endParaRPr lang="en-US" dirty="0"/>
          </a:p>
          <a:p>
            <a:r>
              <a:rPr lang="en-US" dirty="0"/>
              <a:t>I</a:t>
            </a:r>
            <a:r>
              <a:rPr lang="en-US" dirty="0" smtClean="0"/>
              <a:t>nflammation </a:t>
            </a:r>
            <a:r>
              <a:rPr lang="en-US" dirty="0"/>
              <a:t>of the adrenal </a:t>
            </a:r>
            <a:r>
              <a:rPr lang="en-US" dirty="0" smtClean="0"/>
              <a:t>glands</a:t>
            </a:r>
          </a:p>
          <a:p>
            <a:r>
              <a:rPr lang="en-US" dirty="0" err="1" smtClean="0"/>
              <a:t>Thyroidectomy</a:t>
            </a:r>
            <a:endParaRPr lang="en-US" dirty="0" smtClean="0"/>
          </a:p>
          <a:p>
            <a:r>
              <a:rPr lang="en-US" dirty="0" smtClean="0"/>
              <a:t>Thyroid/</a:t>
            </a:r>
            <a:r>
              <a:rPr lang="en-US" dirty="0" err="1" smtClean="0"/>
              <a:t>ectomy</a:t>
            </a:r>
            <a:endParaRPr lang="en-US" dirty="0" smtClean="0"/>
          </a:p>
          <a:p>
            <a:r>
              <a:rPr lang="en-US" dirty="0" smtClean="0"/>
              <a:t>Surgical removal of the thyroid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Medical Terminology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6388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Endocrinologist</a:t>
            </a:r>
          </a:p>
          <a:p>
            <a:r>
              <a:rPr lang="en-US" dirty="0" err="1" smtClean="0"/>
              <a:t>E</a:t>
            </a:r>
            <a:r>
              <a:rPr lang="en-US" dirty="0" err="1" smtClean="0"/>
              <a:t>ndocrin</a:t>
            </a:r>
            <a:r>
              <a:rPr lang="en-US" dirty="0" smtClean="0"/>
              <a:t>/</a:t>
            </a:r>
            <a:r>
              <a:rPr lang="en-US" dirty="0" err="1" smtClean="0"/>
              <a:t>ologist</a:t>
            </a:r>
            <a:endParaRPr lang="en-US" dirty="0" smtClean="0"/>
          </a:p>
          <a:p>
            <a:r>
              <a:rPr lang="en-US" dirty="0"/>
              <a:t>A</a:t>
            </a:r>
            <a:r>
              <a:rPr lang="en-US" dirty="0" smtClean="0"/>
              <a:t> </a:t>
            </a:r>
            <a:r>
              <a:rPr lang="en-US" dirty="0"/>
              <a:t>physician who specializes in diagnosing and treating diseases and malfunctions of the endocrine </a:t>
            </a:r>
            <a:r>
              <a:rPr lang="en-US" dirty="0" smtClean="0"/>
              <a:t>glands</a:t>
            </a:r>
          </a:p>
          <a:p>
            <a:r>
              <a:rPr lang="en-US" dirty="0" err="1" smtClean="0"/>
              <a:t>Endocrinopathy</a:t>
            </a:r>
            <a:endParaRPr lang="en-US" dirty="0" smtClean="0"/>
          </a:p>
          <a:p>
            <a:r>
              <a:rPr lang="en-US" dirty="0" err="1" smtClean="0"/>
              <a:t>E</a:t>
            </a:r>
            <a:r>
              <a:rPr lang="en-US" dirty="0" err="1" smtClean="0"/>
              <a:t>ndocrino</a:t>
            </a:r>
            <a:r>
              <a:rPr lang="en-US" dirty="0" smtClean="0"/>
              <a:t>/</a:t>
            </a:r>
            <a:r>
              <a:rPr lang="en-US" dirty="0" err="1" smtClean="0"/>
              <a:t>pathy</a:t>
            </a:r>
            <a:endParaRPr lang="en-US" dirty="0"/>
          </a:p>
          <a:p>
            <a:r>
              <a:rPr lang="en-US" dirty="0"/>
              <a:t>A</a:t>
            </a:r>
            <a:r>
              <a:rPr lang="en-US" dirty="0" smtClean="0"/>
              <a:t>ny </a:t>
            </a:r>
            <a:r>
              <a:rPr lang="en-US" dirty="0"/>
              <a:t>disease caused by a disorder of the endocrine </a:t>
            </a:r>
            <a:r>
              <a:rPr lang="en-US" dirty="0" smtClean="0"/>
              <a:t>system</a:t>
            </a:r>
          </a:p>
          <a:p>
            <a:r>
              <a:rPr lang="en-US" dirty="0" smtClean="0"/>
              <a:t>Hyperglycemia</a:t>
            </a:r>
          </a:p>
          <a:p>
            <a:r>
              <a:rPr lang="en-US" dirty="0" smtClean="0"/>
              <a:t>H</a:t>
            </a:r>
            <a:r>
              <a:rPr lang="en-US" dirty="0" smtClean="0"/>
              <a:t>yper/</a:t>
            </a:r>
            <a:r>
              <a:rPr lang="en-US" dirty="0" err="1" smtClean="0"/>
              <a:t>glycem</a:t>
            </a:r>
            <a:r>
              <a:rPr lang="en-US" dirty="0" smtClean="0"/>
              <a:t>/</a:t>
            </a:r>
            <a:r>
              <a:rPr lang="en-US" dirty="0" err="1" smtClean="0"/>
              <a:t>ia</a:t>
            </a:r>
            <a:endParaRPr lang="en-US" dirty="0" smtClean="0"/>
          </a:p>
          <a:p>
            <a:r>
              <a:rPr lang="en-US" dirty="0"/>
              <a:t>A</a:t>
            </a:r>
            <a:r>
              <a:rPr lang="en-US" dirty="0" smtClean="0"/>
              <a:t>n </a:t>
            </a:r>
            <a:r>
              <a:rPr lang="en-US" dirty="0"/>
              <a:t>abnormally high concentration of glucose in the </a:t>
            </a:r>
            <a:r>
              <a:rPr lang="en-US" dirty="0" smtClean="0"/>
              <a:t>blood</a:t>
            </a:r>
          </a:p>
          <a:p>
            <a:r>
              <a:rPr lang="en-US" dirty="0" err="1" smtClean="0"/>
              <a:t>Hypergonadism</a:t>
            </a:r>
            <a:endParaRPr lang="en-US" dirty="0" smtClean="0"/>
          </a:p>
          <a:p>
            <a:r>
              <a:rPr lang="en-US" dirty="0" smtClean="0"/>
              <a:t>Hyper/gonad/ism</a:t>
            </a:r>
          </a:p>
          <a:p>
            <a:r>
              <a:rPr lang="en-US" dirty="0"/>
              <a:t>T</a:t>
            </a:r>
            <a:r>
              <a:rPr lang="en-US" dirty="0" smtClean="0"/>
              <a:t>he </a:t>
            </a:r>
            <a:r>
              <a:rPr lang="en-US" dirty="0"/>
              <a:t>condition of excessive secretion of hormones by the sex glands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Medical Terminology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7912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sz="4400" dirty="0"/>
              <a:t> </a:t>
            </a:r>
            <a:r>
              <a:rPr lang="en-US" sz="4400" dirty="0" smtClean="0"/>
              <a:t>   </a:t>
            </a:r>
            <a:r>
              <a:rPr lang="en-US" dirty="0" smtClean="0"/>
              <a:t>Hypoglycemia</a:t>
            </a:r>
          </a:p>
          <a:p>
            <a:r>
              <a:rPr lang="en-US" dirty="0" smtClean="0"/>
              <a:t>Hypo/</a:t>
            </a:r>
            <a:r>
              <a:rPr lang="en-US" dirty="0" err="1" smtClean="0"/>
              <a:t>glycem</a:t>
            </a:r>
            <a:r>
              <a:rPr lang="en-US" dirty="0" smtClean="0"/>
              <a:t>/</a:t>
            </a:r>
            <a:r>
              <a:rPr lang="en-US" dirty="0" err="1" smtClean="0"/>
              <a:t>ia</a:t>
            </a:r>
            <a:endParaRPr lang="en-US" dirty="0" smtClean="0"/>
          </a:p>
          <a:p>
            <a:r>
              <a:rPr lang="en-US" dirty="0" smtClean="0"/>
              <a:t>An abnormally low concentration of glucose in the blood</a:t>
            </a:r>
          </a:p>
          <a:p>
            <a:pPr fontAlgn="ctr"/>
            <a:r>
              <a:rPr lang="en-US" dirty="0" err="1" smtClean="0"/>
              <a:t>Insulinoma</a:t>
            </a:r>
            <a:endParaRPr lang="en-US" dirty="0" smtClean="0"/>
          </a:p>
          <a:p>
            <a:pPr fontAlgn="ctr"/>
            <a:r>
              <a:rPr lang="en-US" dirty="0" smtClean="0"/>
              <a:t>Insulin/</a:t>
            </a:r>
            <a:r>
              <a:rPr lang="en-US" dirty="0" err="1" smtClean="0"/>
              <a:t>oma</a:t>
            </a:r>
            <a:endParaRPr lang="en-US" dirty="0" smtClean="0"/>
          </a:p>
          <a:p>
            <a:pPr fontAlgn="ctr"/>
            <a:r>
              <a:rPr lang="en-US" dirty="0" smtClean="0"/>
              <a:t>A benign tumor secreting additional insulin(pancreas)</a:t>
            </a:r>
          </a:p>
          <a:p>
            <a:r>
              <a:rPr lang="en-US" dirty="0" err="1" smtClean="0"/>
              <a:t>Neurohormones</a:t>
            </a:r>
            <a:endParaRPr lang="en-US" dirty="0" smtClean="0"/>
          </a:p>
          <a:p>
            <a:r>
              <a:rPr lang="en-US" dirty="0" err="1" smtClean="0"/>
              <a:t>Neuro</a:t>
            </a:r>
            <a:r>
              <a:rPr lang="en-US" dirty="0" smtClean="0"/>
              <a:t>/hormones</a:t>
            </a:r>
          </a:p>
          <a:p>
            <a:r>
              <a:rPr lang="en-US" dirty="0" smtClean="0"/>
              <a:t>Secretion by specialized cells of the brain</a:t>
            </a:r>
          </a:p>
          <a:p>
            <a:r>
              <a:rPr lang="en-US" dirty="0" err="1" smtClean="0"/>
              <a:t>Pancreatectomy</a:t>
            </a:r>
            <a:endParaRPr lang="en-US" dirty="0" smtClean="0"/>
          </a:p>
          <a:p>
            <a:r>
              <a:rPr lang="en-US" dirty="0" err="1" smtClean="0"/>
              <a:t>Pancreat</a:t>
            </a:r>
            <a:r>
              <a:rPr lang="en-US" dirty="0" smtClean="0"/>
              <a:t>/</a:t>
            </a:r>
            <a:r>
              <a:rPr lang="en-US" dirty="0" err="1" smtClean="0"/>
              <a:t>ectomy</a:t>
            </a:r>
            <a:endParaRPr lang="en-US" dirty="0" smtClean="0"/>
          </a:p>
          <a:p>
            <a:r>
              <a:rPr lang="en-US" dirty="0" smtClean="0"/>
              <a:t>The surgical removal of the pancreas</a:t>
            </a:r>
            <a:endParaRPr lang="en-US" dirty="0"/>
          </a:p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Medical Terminology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867400"/>
          </a:xfrm>
        </p:spPr>
        <p:txBody>
          <a:bodyPr>
            <a:normAutofit fontScale="70000" lnSpcReduction="20000"/>
          </a:bodyPr>
          <a:lstStyle/>
          <a:p>
            <a:r>
              <a:rPr lang="en-US" sz="3400" dirty="0" smtClean="0"/>
              <a:t>Pituitary adenoma</a:t>
            </a:r>
          </a:p>
          <a:p>
            <a:r>
              <a:rPr lang="en-US" sz="3400" dirty="0"/>
              <a:t>P</a:t>
            </a:r>
            <a:r>
              <a:rPr lang="en-US" sz="3400" dirty="0" smtClean="0"/>
              <a:t>ituitary </a:t>
            </a:r>
            <a:r>
              <a:rPr lang="en-US" sz="3400" dirty="0" err="1" smtClean="0"/>
              <a:t>aden</a:t>
            </a:r>
            <a:r>
              <a:rPr lang="en-US" sz="3400" dirty="0" smtClean="0"/>
              <a:t>/</a:t>
            </a:r>
            <a:r>
              <a:rPr lang="en-US" sz="3400" dirty="0" err="1" smtClean="0"/>
              <a:t>oma</a:t>
            </a:r>
            <a:endParaRPr lang="en-US" sz="3400" dirty="0"/>
          </a:p>
          <a:p>
            <a:r>
              <a:rPr lang="en-US" sz="3400" dirty="0"/>
              <a:t>A</a:t>
            </a:r>
            <a:r>
              <a:rPr lang="en-US" sz="3400" dirty="0" smtClean="0"/>
              <a:t> </a:t>
            </a:r>
            <a:r>
              <a:rPr lang="en-US" sz="3400" dirty="0"/>
              <a:t>slow-growing benign tumor of the pituitary </a:t>
            </a:r>
            <a:r>
              <a:rPr lang="en-US" sz="3400" dirty="0" smtClean="0"/>
              <a:t>gland</a:t>
            </a:r>
          </a:p>
          <a:p>
            <a:r>
              <a:rPr lang="en-US" sz="3400" dirty="0" err="1" smtClean="0"/>
              <a:t>Polyphagia</a:t>
            </a:r>
            <a:endParaRPr lang="en-US" sz="3400" dirty="0" smtClean="0"/>
          </a:p>
          <a:p>
            <a:r>
              <a:rPr lang="en-US" sz="3400" dirty="0" smtClean="0"/>
              <a:t>Poly/</a:t>
            </a:r>
            <a:r>
              <a:rPr lang="en-US" sz="3400" dirty="0" err="1" smtClean="0"/>
              <a:t>phagia</a:t>
            </a:r>
            <a:endParaRPr lang="en-US" sz="3400" dirty="0"/>
          </a:p>
          <a:p>
            <a:r>
              <a:rPr lang="en-US" sz="3400" dirty="0" smtClean="0"/>
              <a:t>Excessive </a:t>
            </a:r>
            <a:r>
              <a:rPr lang="en-US" sz="3400" dirty="0"/>
              <a:t>hunger</a:t>
            </a:r>
          </a:p>
          <a:p>
            <a:r>
              <a:rPr lang="en-US" sz="3400" dirty="0" smtClean="0"/>
              <a:t>List some differences in type 1 diabetes </a:t>
            </a:r>
            <a:r>
              <a:rPr lang="en-US" sz="3400" dirty="0" err="1" smtClean="0"/>
              <a:t>vs</a:t>
            </a:r>
            <a:r>
              <a:rPr lang="en-US" sz="3400" dirty="0" smtClean="0"/>
              <a:t> type 2 diabetes?</a:t>
            </a:r>
          </a:p>
          <a:p>
            <a:r>
              <a:rPr lang="en-US" sz="3400" dirty="0" smtClean="0"/>
              <a:t>Type 1: </a:t>
            </a:r>
            <a:r>
              <a:rPr lang="en-US" sz="3400" dirty="0"/>
              <a:t> beginning in </a:t>
            </a:r>
            <a:r>
              <a:rPr lang="en-US" sz="3400" dirty="0" smtClean="0"/>
              <a:t>childhood, also known as </a:t>
            </a:r>
            <a:r>
              <a:rPr lang="en-US" sz="3400" dirty="0"/>
              <a:t>juvenile </a:t>
            </a:r>
            <a:r>
              <a:rPr lang="en-US" sz="3400" dirty="0" smtClean="0"/>
              <a:t>diabetes, </a:t>
            </a:r>
            <a:r>
              <a:rPr lang="en-US" sz="3400" dirty="0"/>
              <a:t>pancreatic </a:t>
            </a:r>
            <a:r>
              <a:rPr lang="en-US" sz="3400" dirty="0" smtClean="0"/>
              <a:t>cells do not produce insulin, inject insulin </a:t>
            </a:r>
            <a:r>
              <a:rPr lang="en-US" sz="3400" dirty="0"/>
              <a:t>every </a:t>
            </a:r>
            <a:r>
              <a:rPr lang="en-US" sz="3400" dirty="0" smtClean="0"/>
              <a:t>day</a:t>
            </a:r>
          </a:p>
          <a:p>
            <a:r>
              <a:rPr lang="en-US" sz="3400" dirty="0" smtClean="0"/>
              <a:t>Type 2: technically </a:t>
            </a:r>
            <a:r>
              <a:rPr lang="en-US" sz="3400" dirty="0"/>
              <a:t>known as diabetes </a:t>
            </a:r>
            <a:r>
              <a:rPr lang="en-US" sz="3400" dirty="0" smtClean="0"/>
              <a:t>mellitus or adult onset, </a:t>
            </a:r>
            <a:r>
              <a:rPr lang="en-US" sz="3400" dirty="0"/>
              <a:t>can be treated with changes in </a:t>
            </a:r>
            <a:r>
              <a:rPr lang="en-US" sz="3400" dirty="0" smtClean="0"/>
              <a:t>diet or exercise, here </a:t>
            </a:r>
            <a:r>
              <a:rPr lang="en-US" sz="3400" dirty="0"/>
              <a:t>the body produces insulin, but cells don’t respond to it </a:t>
            </a:r>
            <a:r>
              <a:rPr lang="en-US" sz="3400" dirty="0" smtClean="0"/>
              <a:t>correctly, treated with oral medications and/or insulin injections</a:t>
            </a:r>
            <a:r>
              <a:rPr lang="en-US" sz="3400" dirty="0"/>
              <a:t/>
            </a:r>
            <a:br>
              <a:rPr lang="en-US" sz="3400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</TotalTime>
  <Words>282</Words>
  <Application>Microsoft Office PowerPoint</Application>
  <PresentationFormat>On-screen Show (4:3)</PresentationFormat>
  <Paragraphs>106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Medical Terminology</vt:lpstr>
      <vt:lpstr>Medical Terminology</vt:lpstr>
      <vt:lpstr>Medical Terminology</vt:lpstr>
      <vt:lpstr>Medical Terminology</vt:lpstr>
      <vt:lpstr>Medical Terminology</vt:lpstr>
      <vt:lpstr>Medical Terminology</vt:lpstr>
      <vt:lpstr>Medical Terminology</vt:lpstr>
      <vt:lpstr>Medical Terminology</vt:lpstr>
    </vt:vector>
  </TitlesOfParts>
  <Company>Salt Lake Community College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Medical Terminology</dc:title>
  <dc:creator>ahastin2</dc:creator>
  <cp:lastModifiedBy>ahastin2</cp:lastModifiedBy>
  <cp:revision>13</cp:revision>
  <dcterms:created xsi:type="dcterms:W3CDTF">2012-02-27T15:29:31Z</dcterms:created>
  <dcterms:modified xsi:type="dcterms:W3CDTF">2012-02-27T17:18:09Z</dcterms:modified>
</cp:coreProperties>
</file>