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56" r:id="rId2"/>
    <p:sldId id="257" r:id="rId3"/>
    <p:sldId id="258" r:id="rId4"/>
    <p:sldId id="259" r:id="rId5"/>
    <p:sldId id="260" r:id="rId6"/>
    <p:sldId id="31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5" r:id="rId30"/>
    <p:sldId id="283" r:id="rId31"/>
    <p:sldId id="284" r:id="rId32"/>
    <p:sldId id="286" r:id="rId33"/>
    <p:sldId id="287" r:id="rId34"/>
    <p:sldId id="288" r:id="rId35"/>
    <p:sldId id="289" r:id="rId36"/>
    <p:sldId id="308" r:id="rId37"/>
    <p:sldId id="290" r:id="rId38"/>
    <p:sldId id="291" r:id="rId39"/>
    <p:sldId id="292" r:id="rId40"/>
    <p:sldId id="293" r:id="rId41"/>
    <p:sldId id="294" r:id="rId42"/>
    <p:sldId id="295" r:id="rId43"/>
    <p:sldId id="296" r:id="rId44"/>
    <p:sldId id="297" r:id="rId45"/>
    <p:sldId id="298" r:id="rId46"/>
    <p:sldId id="299" r:id="rId47"/>
    <p:sldId id="300" r:id="rId48"/>
    <p:sldId id="309" r:id="rId49"/>
    <p:sldId id="301" r:id="rId50"/>
    <p:sldId id="302" r:id="rId51"/>
    <p:sldId id="303" r:id="rId52"/>
    <p:sldId id="304" r:id="rId53"/>
    <p:sldId id="305" r:id="rId54"/>
    <p:sldId id="306" r:id="rId55"/>
    <p:sldId id="307"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709" autoAdjust="0"/>
  </p:normalViewPr>
  <p:slideViewPr>
    <p:cSldViewPr>
      <p:cViewPr>
        <p:scale>
          <a:sx n="75" d="100"/>
          <a:sy n="75" d="100"/>
        </p:scale>
        <p:origin x="-123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36FB77-563F-4A37-970F-1197C8874A27}" type="datetimeFigureOut">
              <a:rPr lang="en-US" smtClean="0"/>
              <a:pPr/>
              <a:t>2/18/2014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49D76A-A34E-48AC-B1BA-94FDAA4CD6AE}" type="slidenum">
              <a:rPr lang="en-US" smtClean="0"/>
              <a:pPr/>
              <a:t>‹#›</a:t>
            </a:fld>
            <a:endParaRPr lang="en-US"/>
          </a:p>
        </p:txBody>
      </p:sp>
    </p:spTree>
    <p:extLst>
      <p:ext uri="{BB962C8B-B14F-4D97-AF65-F5344CB8AC3E}">
        <p14:creationId xmlns:p14="http://schemas.microsoft.com/office/powerpoint/2010/main" val="3299839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49D76A-A34E-48AC-B1BA-94FDAA4CD6AE}" type="slidenum">
              <a:rPr lang="en-US" smtClean="0"/>
              <a:pPr/>
              <a:t>23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927CB8A-98D9-4492-8C1B-F71B732675A8}" type="datetimeFigureOut">
              <a:rPr lang="en-US" smtClean="0"/>
              <a:pPr/>
              <a:t>2/18/2014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8F482A-4027-41B5-A99B-C9D592C9D5C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27CB8A-98D9-4492-8C1B-F71B732675A8}" type="datetimeFigureOut">
              <a:rPr lang="en-US" smtClean="0"/>
              <a:pPr/>
              <a:t>2/18/2014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8F482A-4027-41B5-A99B-C9D592C9D5C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27CB8A-98D9-4492-8C1B-F71B732675A8}" type="datetimeFigureOut">
              <a:rPr lang="en-US" smtClean="0"/>
              <a:pPr/>
              <a:t>2/18/2014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8F482A-4027-41B5-A99B-C9D592C9D5C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27CB8A-98D9-4492-8C1B-F71B732675A8}" type="datetimeFigureOut">
              <a:rPr lang="en-US" smtClean="0"/>
              <a:pPr/>
              <a:t>2/18/2014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8F482A-4027-41B5-A99B-C9D592C9D5C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27CB8A-98D9-4492-8C1B-F71B732675A8}" type="datetimeFigureOut">
              <a:rPr lang="en-US" smtClean="0"/>
              <a:pPr/>
              <a:t>2/18/2014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8F482A-4027-41B5-A99B-C9D592C9D5C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927CB8A-98D9-4492-8C1B-F71B732675A8}" type="datetimeFigureOut">
              <a:rPr lang="en-US" smtClean="0"/>
              <a:pPr/>
              <a:t>2/18/2014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8F482A-4027-41B5-A99B-C9D592C9D5C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927CB8A-98D9-4492-8C1B-F71B732675A8}" type="datetimeFigureOut">
              <a:rPr lang="en-US" smtClean="0"/>
              <a:pPr/>
              <a:t>2/18/2014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8F482A-4027-41B5-A99B-C9D592C9D5C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927CB8A-98D9-4492-8C1B-F71B732675A8}" type="datetimeFigureOut">
              <a:rPr lang="en-US" smtClean="0"/>
              <a:pPr/>
              <a:t>2/18/2014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8F482A-4027-41B5-A99B-C9D592C9D5C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27CB8A-98D9-4492-8C1B-F71B732675A8}" type="datetimeFigureOut">
              <a:rPr lang="en-US" smtClean="0"/>
              <a:pPr/>
              <a:t>2/18/2014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8F482A-4027-41B5-A99B-C9D592C9D5C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27CB8A-98D9-4492-8C1B-F71B732675A8}" type="datetimeFigureOut">
              <a:rPr lang="en-US" smtClean="0"/>
              <a:pPr/>
              <a:t>2/18/2014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8F482A-4027-41B5-A99B-C9D592C9D5C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27CB8A-98D9-4492-8C1B-F71B732675A8}" type="datetimeFigureOut">
              <a:rPr lang="en-US" smtClean="0"/>
              <a:pPr/>
              <a:t>2/18/2014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8F482A-4027-41B5-A99B-C9D592C9D5C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27CB8A-98D9-4492-8C1B-F71B732675A8}" type="datetimeFigureOut">
              <a:rPr lang="en-US" smtClean="0"/>
              <a:pPr/>
              <a:t>2/18/2014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8F482A-4027-41B5-A99B-C9D592C9D5C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 Id="rId4" Type="http://schemas.openxmlformats.org/officeDocument/2006/relationships/image" Target="../media/image19.gif"/></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xml"/><Relationship Id="rId4" Type="http://schemas.openxmlformats.org/officeDocument/2006/relationships/image" Target="../media/image34.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gif"/><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4.xml"/><Relationship Id="rId5" Type="http://schemas.openxmlformats.org/officeDocument/2006/relationships/image" Target="../media/image52.jpeg"/><Relationship Id="rId4" Type="http://schemas.openxmlformats.org/officeDocument/2006/relationships/image" Target="../media/image51.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4.xml"/><Relationship Id="rId4" Type="http://schemas.openxmlformats.org/officeDocument/2006/relationships/image" Target="../media/image5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4.xml"/><Relationship Id="rId4" Type="http://schemas.openxmlformats.org/officeDocument/2006/relationships/image" Target="../media/image58.jpeg"/></Relationships>
</file>

<file path=ppt/slides/_rels/slide5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4.xml"/><Relationship Id="rId4" Type="http://schemas.openxmlformats.org/officeDocument/2006/relationships/image" Target="../media/image61.jpeg"/></Relationships>
</file>

<file path=ppt/slides/_rels/slide5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gif"/><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4.xml"/><Relationship Id="rId5" Type="http://schemas.openxmlformats.org/officeDocument/2006/relationships/image" Target="../media/image69.jpeg"/><Relationship Id="rId4" Type="http://schemas.openxmlformats.org/officeDocument/2006/relationships/image" Target="../media/image68.jpeg"/></Relationships>
</file>

<file path=ppt/slides/_rels/slide55.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4.xml"/><Relationship Id="rId4" Type="http://schemas.openxmlformats.org/officeDocument/2006/relationships/image" Target="../media/image7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Reproductive System</a:t>
            </a:r>
            <a:endParaRPr lang="en-US" dirty="0"/>
          </a:p>
        </p:txBody>
      </p:sp>
      <p:sp>
        <p:nvSpPr>
          <p:cNvPr id="3" name="Subtitle 2"/>
          <p:cNvSpPr>
            <a:spLocks noGrp="1"/>
          </p:cNvSpPr>
          <p:nvPr>
            <p:ph type="subTitle" idx="1"/>
          </p:nvPr>
        </p:nvSpPr>
        <p:spPr>
          <a:xfrm>
            <a:off x="1371600" y="3352800"/>
            <a:ext cx="6400800" cy="1219200"/>
          </a:xfrm>
        </p:spPr>
        <p:txBody>
          <a:bodyPr>
            <a:normAutofit/>
          </a:bodyPr>
          <a:lstStyle/>
          <a:p>
            <a:r>
              <a:rPr lang="en-US" sz="4800" dirty="0" smtClean="0"/>
              <a:t>Chapter 11 Unit 13</a:t>
            </a:r>
            <a:endParaRPr lang="en-US" sz="4800" dirty="0"/>
          </a:p>
        </p:txBody>
      </p:sp>
      <p:sp>
        <p:nvSpPr>
          <p:cNvPr id="4" name="AutoShape 2" descr="data:image/jpeg;base64,/9j/4AAQSkZJRgABAQAAAQABAAD/2wCEAAkGBhQREBUSExQUFRUUFRUUGBYXFxQUFBUYGBQVFRcXFhUXGyYeFxojGRUUHzAgIycpLC0wFR4xNTAqNSYrLCkBCQoKDgwOGg8PGiwkHh8pLCwqLCksKS8pKSkpKSkpKSwsLCwpKSopLywsLCwvLCksLCwqLCwpKSwpKSwsLCwsKf/AABEIAKAA6AMBIgACEQEDEQH/xAAcAAEAAgMBAQEAAAAAAAAAAAAABQYDBAcCAQj/xAA/EAABAwEFBAcGBQMDBQEAAAABAAIRAwQFEiExBkFRYQcTIjJxgZFCUqGxwdEUI2JygjOS4bLS8ENTosLxJP/EABkBAQADAQEAAAAAAAAAAAAAAAACAwQBBf/EACIRAAICAgMAAwADAAAAAAAAAAABAhEDEiExQQRRYRNC8P/aAAwDAQACEQMRAD8AvnR10c2e77LTJpNdaHNa+pUe0F4cQDhbI7IbpAV1REAREQBERAEREAREQBERAERYLXbmUgC4xOg1c7wAzKAzooG2X679NIfq7Tz/ABGQ+Kjn3hi/6lV3/iPQQoOaRasUmW9FSalrjR1Qfyd91gO0FVmlV38gD8wuKaO/wsvqKl2bb8tMVWBw95hg/wBpyPqrNdl9UrQJpPDo1Gjm+LTmFNMrlBx7N5ERdIhERAEREAREQFK6Rujmz3hZahFJrbQ1rn06jGgPLgCcLoHaDtIKK6ogCIiAIiIAiIgCIiAIiIAiLBarUGCTqdAgMd4W7qxlGLnoOZVPr3sXvPV5k5OqnvHk3gFrXxerq7y1p7M5n3j9lt3fRDBmqZSs2xxqCt9mxYLnnM5nicypN93taFhstuzWG8b1A3riXBVKUmyOtrYJUNaai92u9JKhLVeeamkTimeLXrw5hYKFtfSeHBxa5vde3Ijx+2hX2rVxNkrRfWgIXrns7FsntQLUzC+BVaMwNHj3m/UblYVwa7LyfRe17TEGWnhyPFdpuK922qg2q3U5OHuuGoU0zHlx6skERF0pCIiAIijHUh+JkwTkW/0iQA2DGLtgTOmXxQEmiIgCIiAIiIAiIgCIiAIiID4TGZVIv+9y9xaPbH9rPZHidSrNf1qDKRB9qZ/aM3fbzXPTVL3F7tXGfDkoSfhowx/szPZ2gLaNdR34mCtC8rwIGRUKL5uybp3sBIUZeV4jWVWat+YVO7C2E2qsarh2KZgcC7WfIR6rs5aoY8du2b92bK1K/aqksadGjvHxPs+CkquwNCNHTxxOVu6sNGS1qtRZZSl6y2MrfCOc31sxUogmkcY905O8joVT6trxHQjcRvHiF2S2txBc42su4MqCqMp7Lufun5j0TFme2sjRPCnDePhC0LVDoOivnRrffV2g0SezVED9wktPmJHouc1ipi4q5D2PHea4EeIMj5LX0zNJbxo/QaLHQqh7WuGjgHeolZFYeYEREAWi+ketnDlIPIwIxHmMhEbueW8o4h/XQXPLcQIGFsAQZzw6AxvB14ZgSKIiAIiIAiIgCIiAIiIAiLFaa2BhdwGQ4ncPVAVPay2YnYB+3ybBd6uIH8VV7dWwBbl52w9Y5w7UDDrrBJJA5kn4KsXxeBguII5Kvtm9LWKR4tduM5KHvK3YhGYOeS+trF0EeHmusWDZOgLOabqbHyIeS3N5455hcnJRCjfJwb8ST2zOCYxQcE8MWk8l23oyaGWRmXexOB49o5rzfm1FKzN/DVXMY0sIayAAWd05eYWDo7hl3UGl/a6prQDu3lZp5dqdempYnq/99F1q1FoWla9jbmcR+K2j3c1S3sgofxs0az4aqDttV/Id+5v+oK6W6pAK51tXbRUqCmNGGXc3bh5CfVV44uWRfhsbUMbv0rtR+Smdl3S8AqEtpACltjAXV2f83L1GedE79cD5s1PkI9CQpBRmzg//ADt8X/6ypNTR5su2ERF0iFH1W/ng43QMi2DGI4SBMwNOB7xz0UgoutRp1KsltNw7IMhpcZxNGo0lpETnG6O0BKIiIAiIgCIiAIiIAiIgCgdp70FNhHy1nl4fZSdtt4YDx/58VQ7+tuNwn0UWy7HC3bIgl8TkWx3OXjxWlaqTa1M04wu9kndy8FLMqgSoK+axY7G3UZxuO+D6LlGiysFr6bi0ghzTpwIXV7koVqNjp1XPc57hjfJ1xZxyyVN2hwV6barIzHZdvadMLvHIci1S9h6RmVKDKNVlRlRoDCGtLpdplHyVGZOUeDRhdS/PSX222abb7M1zYD2nGxx3T3mnkR8gtbZtraVMUHQ7DoYgnj8VPXDXmaTsjqJ+Sjr2upzastaSDw3FYpylqq6NuJQU3GXfj/CXoVGjcvNst4hatju6odeyPEkrPa7nD2kYs1FbVwRaxqfLK9f21lCzUiXFrnOBw0xBc4xv90DiuW2BxjMkneTqTvKybR3WaVqqyZJOKd5B0HlELBZjDVuwQUY39lGeXLj9Hm8CrB0fMxWgT7IJ+QVYtdSVcujqzlxquHutpt/c8kD6K9lHh2+42RZqU72A+uf1W8vNOmGtDRoAAPLJelYea+WEREOBRTaAFYQ1xBMziJEgudpEQC52pB5aKVUTQe1tXBhIdjJE1RmHS4kUw7mYEbkBLIiIAiIgCIiAIiIAtS32vCIGu88P8rYrVMIlV21WiSRPPzUW6LMcNuTBaqpgnRU687QA7XzUret6yeqG9a7tmXup45YDgLoMndICjaXZpSfhFG3iNQclAW5z3Nc9rXvYNXNa4tHESApLZO4TbKxbMU2w6oRrB0bPEwfRdRNrp0A2lTaGtaIgZADkoTyKJOMG3SVn5/uq88NQ5/l1MnDVo3B0fPl4BdA2LsFM1utf3mjAzfJz7U7zEAFaW1uwb6lrBsrQW1yS5sw2m7e4/pPLf4q3XFsH+Fo024w97JJOYBJzyEmI0UJzTjwW1UueDPbGmnUFRurTMceSzVtqmOziFjdUkkbwsLrI05wF527XR6OkJVuuUYq+08mGglBfBDSeS8VmNaO7BVP2kvvWizU94+6OHiUhtOVIskscI3XBAX7axVrOdqDkOYG9RgEL1aKgC1alfJetFaqkeTKTk236Yaz5MLrfRXd3YpT7bzVPgwZfHCuT2Symo4AauIA81+g+j+7cDHO3NDaTf45uPmSB/Fd9K8j1gW9ERWHnhERAFGvcHVhDD2XZuPWNkwNBghw7LdSO76ySirPScKxIBwy7uktbvmWFonPfJnVASqIiAIiIAiIgCIiAj72rQPIlVK02uSRBH1UztRaC0xyCpFsvbDJnQFVvlmyCqKIi+LUW1Ms8teCu923wKtJjm55BrhwIGYXMq96BxJ3nUrYuPaPqHnHOB+RjOCNHR6qvLG48GnC0pcnTbnsLbLR6ui2AXF06kknf4CB5LVbctepaBVqVG06TQ4dWO058x2nO0GmQzWG7b+a+l1jXAtzz0iNZ4KlbQdKDwS2jTDxn2nuIB8GgfMrGtpeWatdenR1Ftsp0RDNeO8rUs9943kToqtVtQcxr2ns1GNePAiVt3W+CfFUSyO6NK+LDVy7b9JS+fy6gqDR2vivgrhw1hZ7YRUpFp8lAVrS2kwl5iNeCjJW+PSWNXHntGPaK+BRpFxMnRo4nd91zxxJl0knUnity9ryNepidk1vdHAcfEqNr2vLLTRejgxaLntmD5Gbd0ukalq8VrFs5L7Wcs1gsZqODRv38AtJQkWXYe6i+pjAmCGsHvPdkPRfoC67CKNJtMZ4RmeJ1J8zKqXR5sv1VNtZwgYfy2789Xnmd3nxV3XYr0x557Ol4ERFIzhERAFqutgFTB2pkbhEQIz4EkjydwK2lHvnr5x5SBEPyOHu4g8CTrm06oCQREQBERAEREAREQFZ2xZ2Z/SfguRX3UJmMl3G/LNjp+H1XE7ysZFZzDMgkf5UH2bMTuJX7JRheajZcFJ22g2mdc+C8Vw0iYQtsy0mSyNx3bj4jetC0XfMrNRqELNTfJUWiakSOz95htH8PVOHqz+W46Qcyw8IOh58s56z14OIZg8Mx6qsOgg/JeLHaKlOQxxa05xEjxgrJk+MpO0bMXy3FayRdbVewYwucQAN/24lc+vK9XV6mJ0gDut3NHPiea82173vGJxed0nTw3BadpOuasxYdOWV5s+6pdH20Vhhjmo9zsl7c4nf/AIShZytBnSsxU6UldJ6N9j+vqy8flsgv5n2WfU8vFQWy+zFS0VmsYO0c8+6xu97vtvXermulllotpU9G6ne473HmUSsrzZNFS7N0CF9RFYeeEREAREQBRGM/iRiDAQYBxOLsMTH9ON4yxbxrvl1GmXVu6Ya7U04PdEkPxiRkNx05ZASSIiAIiIAiIgCIiA8VaeJpHFco27u003isBl3XfQ/T0XWlC7QXU2qwgiWuEFRl9l+GVOmcIvAF0OBBz9F7o1WkAHcpW+tmKlAkZlm5334FV0vwkwuWa6slGURuWOqwblH9c4DOc/ivptekoNWSVnZvJCzVbUAIABhQjrwgELxVtheICWc1Z7vCuPZ3ScloOeSCOKz0aZqHC0Fx4DP/AOKXuvZ1z3Bnae86U6fad/J2gC4TquyJsNgc85DRW7ZrYyraXwwCB3nkdhn+48vkrns30ZYQHWgho16pn/u/6D1V/s9mbTaGMaGtGQAEAeSkkZ5564iaFw7P07JTwUxmc3PPeeeJ+25SaIpGRu+WEREOBERAEREAUbWpnrwQ0nMEkOcIyAJjBhOQA73HiZklGUrsirj6umO0TiDu1nOcdWM8+PmgJNERAEVK6Oekaz3hZaYNRrbQ1rWVKbiA7EABibJ7QOshXVAEREAREQBfCJyK+ogIm33IHjL0P3VOvfYZjszRz4tkfJdHRR1Lo5pI4jb9jGg61G+MH5wo87JsmTWiP0D/AHLvpaOC89S3gPQLmpYvkfhwGnsiwyGuq1J9yn8tVLXZ0dVX92zP/dWfhH9o+y7UAvq7qH8l+IoV1dFwH9ep2f8At0hgb/J2p+CuV3XVSs7cFKm1g5CJ8TvW2i7RRKcpdhERdIBERAEREAREQBERAEREARUrpG6RrPd9lqAVGutDmuZTptILsRBGJ0HsgayUQ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hQREBUSExQUFRUUFRUUGBYXFxQUFBUYGBQVFRcXFhUXGyYeFxojGRUUHzAgIycpLC0wFR4xNTAqNSYrLCkBCQoKDgwOGg8PGiwkHh8pLCwqLCksKS8pKSkpKSkpKSwsLCwpKSopLywsLCwvLCksLCwqLCwpKSwpKSwsLCwsKf/AABEIAKAA6AMBIgACEQEDEQH/xAAcAAEAAgMBAQEAAAAAAAAAAAAABQYDBAcCAQj/xAA/EAABAwEFBAcGBQMDBQEAAAABAAIRAwQFEiExBkFRYQcTIjJxgZFCUqGxwdEUI2JygjOS4bLS8ENTosLxJP/EABkBAQADAQEAAAAAAAAAAAAAAAACAwQBBf/EACIRAAICAgMAAwADAAAAAAAAAAABAhEDEiExQQRRYRNC8P/aAAwDAQACEQMRAD8AvnR10c2e77LTJpNdaHNa+pUe0F4cQDhbI7IbpAV1REAREQBERAEREAREQBERAERYLXbmUgC4xOg1c7wAzKAzooG2X679NIfq7Tz/ABGQ+Kjn3hi/6lV3/iPQQoOaRasUmW9FSalrjR1Qfyd91gO0FVmlV38gD8wuKaO/wsvqKl2bb8tMVWBw95hg/wBpyPqrNdl9UrQJpPDo1Gjm+LTmFNMrlBx7N5ERdIhERAEREAREQFK6Rujmz3hZahFJrbQ1rn06jGgPLgCcLoHaDtIKK6ogCIiAIiIAiIgCIiAIiIAiLBarUGCTqdAgMd4W7qxlGLnoOZVPr3sXvPV5k5OqnvHk3gFrXxerq7y1p7M5n3j9lt3fRDBmqZSs2xxqCt9mxYLnnM5nicypN93taFhstuzWG8b1A3riXBVKUmyOtrYJUNaai92u9JKhLVeeamkTimeLXrw5hYKFtfSeHBxa5vde3Ijx+2hX2rVxNkrRfWgIXrns7FsntQLUzC+BVaMwNHj3m/UblYVwa7LyfRe17TEGWnhyPFdpuK922qg2q3U5OHuuGoU0zHlx6skERF0pCIiAIijHUh+JkwTkW/0iQA2DGLtgTOmXxQEmiIgCIiAIiIAiIgCIiAIiID4TGZVIv+9y9xaPbH9rPZHidSrNf1qDKRB9qZ/aM3fbzXPTVL3F7tXGfDkoSfhowx/szPZ2gLaNdR34mCtC8rwIGRUKL5uybp3sBIUZeV4jWVWat+YVO7C2E2qsarh2KZgcC7WfIR6rs5aoY8du2b92bK1K/aqksadGjvHxPs+CkquwNCNHTxxOVu6sNGS1qtRZZSl6y2MrfCOc31sxUogmkcY905O8joVT6trxHQjcRvHiF2S2txBc42su4MqCqMp7Lufun5j0TFme2sjRPCnDePhC0LVDoOivnRrffV2g0SezVED9wktPmJHouc1ipi4q5D2PHea4EeIMj5LX0zNJbxo/QaLHQqh7WuGjgHeolZFYeYEREAWi+ketnDlIPIwIxHmMhEbueW8o4h/XQXPLcQIGFsAQZzw6AxvB14ZgSKIiAIiIAiIgCIiAIiIAiLFaa2BhdwGQ4ncPVAVPay2YnYB+3ybBd6uIH8VV7dWwBbl52w9Y5w7UDDrrBJJA5kn4KsXxeBguII5Kvtm9LWKR4tduM5KHvK3YhGYOeS+trF0EeHmusWDZOgLOabqbHyIeS3N5455hcnJRCjfJwb8ST2zOCYxQcE8MWk8l23oyaGWRmXexOB49o5rzfm1FKzN/DVXMY0sIayAAWd05eYWDo7hl3UGl/a6prQDu3lZp5dqdempYnq/99F1q1FoWla9jbmcR+K2j3c1S3sgofxs0az4aqDttV/Id+5v+oK6W6pAK51tXbRUqCmNGGXc3bh5CfVV44uWRfhsbUMbv0rtR+Smdl3S8AqEtpACltjAXV2f83L1GedE79cD5s1PkI9CQpBRmzg//ADt8X/6ypNTR5su2ERF0iFH1W/ng43QMi2DGI4SBMwNOB7xz0UgoutRp1KsltNw7IMhpcZxNGo0lpETnG6O0BKIiIAiIgCIiAIiIAiIgCgdp70FNhHy1nl4fZSdtt4YDx/58VQ7+tuNwn0UWy7HC3bIgl8TkWx3OXjxWlaqTa1M04wu9kndy8FLMqgSoK+axY7G3UZxuO+D6LlGiysFr6bi0ghzTpwIXV7koVqNjp1XPc57hjfJ1xZxyyVN2hwV6barIzHZdvadMLvHIci1S9h6RmVKDKNVlRlRoDCGtLpdplHyVGZOUeDRhdS/PSX222abb7M1zYD2nGxx3T3mnkR8gtbZtraVMUHQ7DoYgnj8VPXDXmaTsjqJ+Sjr2upzastaSDw3FYpylqq6NuJQU3GXfj/CXoVGjcvNst4hatju6odeyPEkrPa7nD2kYs1FbVwRaxqfLK9f21lCzUiXFrnOBw0xBc4xv90DiuW2BxjMkneTqTvKybR3WaVqqyZJOKd5B0HlELBZjDVuwQUY39lGeXLj9Hm8CrB0fMxWgT7IJ+QVYtdSVcujqzlxquHutpt/c8kD6K9lHh2+42RZqU72A+uf1W8vNOmGtDRoAAPLJelYea+WEREOBRTaAFYQ1xBMziJEgudpEQC52pB5aKVUTQe1tXBhIdjJE1RmHS4kUw7mYEbkBLIiIAiIgCIiAIiIAtS32vCIGu88P8rYrVMIlV21WiSRPPzUW6LMcNuTBaqpgnRU687QA7XzUret6yeqG9a7tmXup45YDgLoMndICjaXZpSfhFG3iNQclAW5z3Nc9rXvYNXNa4tHESApLZO4TbKxbMU2w6oRrB0bPEwfRdRNrp0A2lTaGtaIgZADkoTyKJOMG3SVn5/uq88NQ5/l1MnDVo3B0fPl4BdA2LsFM1utf3mjAzfJz7U7zEAFaW1uwb6lrBsrQW1yS5sw2m7e4/pPLf4q3XFsH+Fo024w97JJOYBJzyEmI0UJzTjwW1UueDPbGmnUFRurTMceSzVtqmOziFjdUkkbwsLrI05wF527XR6OkJVuuUYq+08mGglBfBDSeS8VmNaO7BVP2kvvWizU94+6OHiUhtOVIskscI3XBAX7axVrOdqDkOYG9RgEL1aKgC1alfJetFaqkeTKTk236Yaz5MLrfRXd3YpT7bzVPgwZfHCuT2Symo4AauIA81+g+j+7cDHO3NDaTf45uPmSB/Fd9K8j1gW9ERWHnhERAFGvcHVhDD2XZuPWNkwNBghw7LdSO76ySirPScKxIBwy7uktbvmWFonPfJnVASqIiAIiIAiIgCIiAj72rQPIlVK02uSRBH1UztRaC0xyCpFsvbDJnQFVvlmyCqKIi+LUW1Ms8teCu923wKtJjm55BrhwIGYXMq96BxJ3nUrYuPaPqHnHOB+RjOCNHR6qvLG48GnC0pcnTbnsLbLR6ui2AXF06kknf4CB5LVbctepaBVqVG06TQ4dWO058x2nO0GmQzWG7b+a+l1jXAtzz0iNZ4KlbQdKDwS2jTDxn2nuIB8GgfMrGtpeWatdenR1Ftsp0RDNeO8rUs9943kToqtVtQcxr2ns1GNePAiVt3W+CfFUSyO6NK+LDVy7b9JS+fy6gqDR2vivgrhw1hZ7YRUpFp8lAVrS2kwl5iNeCjJW+PSWNXHntGPaK+BRpFxMnRo4nd91zxxJl0knUnity9ryNepidk1vdHAcfEqNr2vLLTRejgxaLntmD5Gbd0ukalq8VrFs5L7Wcs1gsZqODRv38AtJQkWXYe6i+pjAmCGsHvPdkPRfoC67CKNJtMZ4RmeJ1J8zKqXR5sv1VNtZwgYfy2789Xnmd3nxV3XYr0x557Ol4ERFIzhERAFqutgFTB2pkbhEQIz4EkjydwK2lHvnr5x5SBEPyOHu4g8CTrm06oCQREQBERAEREAREQFZ2xZ2Z/SfguRX3UJmMl3G/LNjp+H1XE7ysZFZzDMgkf5UH2bMTuJX7JRheajZcFJ22g2mdc+C8Vw0iYQtsy0mSyNx3bj4jetC0XfMrNRqELNTfJUWiakSOz95htH8PVOHqz+W46Qcyw8IOh58s56z14OIZg8Mx6qsOgg/JeLHaKlOQxxa05xEjxgrJk+MpO0bMXy3FayRdbVewYwucQAN/24lc+vK9XV6mJ0gDut3NHPiea82173vGJxed0nTw3BadpOuasxYdOWV5s+6pdH20Vhhjmo9zsl7c4nf/AIShZytBnSsxU6UldJ6N9j+vqy8flsgv5n2WfU8vFQWy+zFS0VmsYO0c8+6xu97vtvXermulllotpU9G6ne473HmUSsrzZNFS7N0CF9RFYeeEREAREQBRGM/iRiDAQYBxOLsMTH9ON4yxbxrvl1GmXVu6Ya7U04PdEkPxiRkNx05ZASSIiAIiIAiIgCIiA8VaeJpHFco27u003isBl3XfQ/T0XWlC7QXU2qwgiWuEFRl9l+GVOmcIvAF0OBBz9F7o1WkAHcpW+tmKlAkZlm5334FV0vwkwuWa6slGURuWOqwblH9c4DOc/ivptekoNWSVnZvJCzVbUAIABhQjrwgELxVtheICWc1Z7vCuPZ3ScloOeSCOKz0aZqHC0Fx4DP/AOKXuvZ1z3Bnae86U6fad/J2gC4TquyJsNgc85DRW7ZrYyraXwwCB3nkdhn+48vkrns30ZYQHWgho16pn/u/6D1V/s9mbTaGMaGtGQAEAeSkkZ5564iaFw7P07JTwUxmc3PPeeeJ+25SaIpGRu+WEREOBERAEREAUbWpnrwQ0nMEkOcIyAJjBhOQA73HiZklGUrsirj6umO0TiDu1nOcdWM8+PmgJNERAEVK6Oekaz3hZaYNRrbQ1rWVKbiA7EABibJ7QOshXVAEREAREQBfCJyK+ogIm33IHjL0P3VOvfYZjszRz4tkfJdHRR1Lo5pI4jb9jGg61G+MH5wo87JsmTWiP0D/AHLvpaOC89S3gPQLmpYvkfhwGnsiwyGuq1J9yn8tVLXZ0dVX92zP/dWfhH9o+y7UAvq7qH8l+IoV1dFwH9ep2f8At0hgb/J2p+CuV3XVSs7cFKm1g5CJ8TvW2i7RRKcpdhERdIBERAEREAREQBERAEREARUrpG6RrPd9lqAVGutDmuZTptILsRBGJ0HsgayUQH//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jpeg;base64,/9j/4AAQSkZJRgABAQAAAQABAAD/2wCEAAkGBhQREBUSExQUFRUUFRUUGBYXFxQUFBUYGBQVFRcXFhUXGyYeFxojGRUUHzAgIycpLC0wFR4xNTAqNSYrLCkBCQoKDgwOGg8PGiwkHh8pLCwqLCksKS8pKSkpKSkpKSwsLCwpKSopLywsLCwvLCksLCwqLCwpKSwpKSwsLCwsKf/AABEIAKAA6AMBIgACEQEDEQH/xAAcAAEAAgMBAQEAAAAAAAAAAAAABQYDBAcCAQj/xAA/EAABAwEFBAcGBQMDBQEAAAABAAIRAwQFEiExBkFRYQcTIjJxgZFCUqGxwdEUI2JygjOS4bLS8ENTosLxJP/EABkBAQADAQEAAAAAAAAAAAAAAAACAwQBBf/EACIRAAICAgMAAwADAAAAAAAAAAABAhEDEiExQQRRYRNC8P/aAAwDAQACEQMRAD8AvnR10c2e77LTJpNdaHNa+pUe0F4cQDhbI7IbpAV1REAREQBERAEREAREQBERAERYLXbmUgC4xOg1c7wAzKAzooG2X679NIfq7Tz/ABGQ+Kjn3hi/6lV3/iPQQoOaRasUmW9FSalrjR1Qfyd91gO0FVmlV38gD8wuKaO/wsvqKl2bb8tMVWBw95hg/wBpyPqrNdl9UrQJpPDo1Gjm+LTmFNMrlBx7N5ERdIhERAEREAREQFK6Rujmz3hZahFJrbQ1rn06jGgPLgCcLoHaDtIKK6ogCIiAIiIAiIgCIiAIiIAiLBarUGCTqdAgMd4W7qxlGLnoOZVPr3sXvPV5k5OqnvHk3gFrXxerq7y1p7M5n3j9lt3fRDBmqZSs2xxqCt9mxYLnnM5nicypN93taFhstuzWG8b1A3riXBVKUmyOtrYJUNaai92u9JKhLVeeamkTimeLXrw5hYKFtfSeHBxa5vde3Ijx+2hX2rVxNkrRfWgIXrns7FsntQLUzC+BVaMwNHj3m/UblYVwa7LyfRe17TEGWnhyPFdpuK922qg2q3U5OHuuGoU0zHlx6skERF0pCIiAIijHUh+JkwTkW/0iQA2DGLtgTOmXxQEmiIgCIiAIiIAiIgCIiAIiID4TGZVIv+9y9xaPbH9rPZHidSrNf1qDKRB9qZ/aM3fbzXPTVL3F7tXGfDkoSfhowx/szPZ2gLaNdR34mCtC8rwIGRUKL5uybp3sBIUZeV4jWVWat+YVO7C2E2qsarh2KZgcC7WfIR6rs5aoY8du2b92bK1K/aqksadGjvHxPs+CkquwNCNHTxxOVu6sNGS1qtRZZSl6y2MrfCOc31sxUogmkcY905O8joVT6trxHQjcRvHiF2S2txBc42su4MqCqMp7Lufun5j0TFme2sjRPCnDePhC0LVDoOivnRrffV2g0SezVED9wktPmJHouc1ipi4q5D2PHea4EeIMj5LX0zNJbxo/QaLHQqh7WuGjgHeolZFYeYEREAWi+ketnDlIPIwIxHmMhEbueW8o4h/XQXPLcQIGFsAQZzw6AxvB14ZgSKIiAIiIAiIgCIiAIiIAiLFaa2BhdwGQ4ncPVAVPay2YnYB+3ybBd6uIH8VV7dWwBbl52w9Y5w7UDDrrBJJA5kn4KsXxeBguII5Kvtm9LWKR4tduM5KHvK3YhGYOeS+trF0EeHmusWDZOgLOabqbHyIeS3N5455hcnJRCjfJwb8ST2zOCYxQcE8MWk8l23oyaGWRmXexOB49o5rzfm1FKzN/DVXMY0sIayAAWd05eYWDo7hl3UGl/a6prQDu3lZp5dqdempYnq/99F1q1FoWla9jbmcR+K2j3c1S3sgofxs0az4aqDttV/Id+5v+oK6W6pAK51tXbRUqCmNGGXc3bh5CfVV44uWRfhsbUMbv0rtR+Smdl3S8AqEtpACltjAXV2f83L1GedE79cD5s1PkI9CQpBRmzg//ADt8X/6ypNTR5su2ERF0iFH1W/ng43QMi2DGI4SBMwNOB7xz0UgoutRp1KsltNw7IMhpcZxNGo0lpETnG6O0BKIiIAiIgCIiAIiIAiIgCgdp70FNhHy1nl4fZSdtt4YDx/58VQ7+tuNwn0UWy7HC3bIgl8TkWx3OXjxWlaqTa1M04wu9kndy8FLMqgSoK+axY7G3UZxuO+D6LlGiysFr6bi0ghzTpwIXV7koVqNjp1XPc57hjfJ1xZxyyVN2hwV6barIzHZdvadMLvHIci1S9h6RmVKDKNVlRlRoDCGtLpdplHyVGZOUeDRhdS/PSX222abb7M1zYD2nGxx3T3mnkR8gtbZtraVMUHQ7DoYgnj8VPXDXmaTsjqJ+Sjr2upzastaSDw3FYpylqq6NuJQU3GXfj/CXoVGjcvNst4hatju6odeyPEkrPa7nD2kYs1FbVwRaxqfLK9f21lCzUiXFrnOBw0xBc4xv90DiuW2BxjMkneTqTvKybR3WaVqqyZJOKd5B0HlELBZjDVuwQUY39lGeXLj9Hm8CrB0fMxWgT7IJ+QVYtdSVcujqzlxquHutpt/c8kD6K9lHh2+42RZqU72A+uf1W8vNOmGtDRoAAPLJelYea+WEREOBRTaAFYQ1xBMziJEgudpEQC52pB5aKVUTQe1tXBhIdjJE1RmHS4kUw7mYEbkBLIiIAiIgCIiAIiIAtS32vCIGu88P8rYrVMIlV21WiSRPPzUW6LMcNuTBaqpgnRU687QA7XzUret6yeqG9a7tmXup45YDgLoMndICjaXZpSfhFG3iNQclAW5z3Nc9rXvYNXNa4tHESApLZO4TbKxbMU2w6oRrB0bPEwfRdRNrp0A2lTaGtaIgZADkoTyKJOMG3SVn5/uq88NQ5/l1MnDVo3B0fPl4BdA2LsFM1utf3mjAzfJz7U7zEAFaW1uwb6lrBsrQW1yS5sw2m7e4/pPLf4q3XFsH+Fo024w97JJOYBJzyEmI0UJzTjwW1UueDPbGmnUFRurTMceSzVtqmOziFjdUkkbwsLrI05wF527XR6OkJVuuUYq+08mGglBfBDSeS8VmNaO7BVP2kvvWizU94+6OHiUhtOVIskscI3XBAX7axVrOdqDkOYG9RgEL1aKgC1alfJetFaqkeTKTk236Yaz5MLrfRXd3YpT7bzVPgwZfHCuT2Symo4AauIA81+g+j+7cDHO3NDaTf45uPmSB/Fd9K8j1gW9ERWHnhERAFGvcHVhDD2XZuPWNkwNBghw7LdSO76ySirPScKxIBwy7uktbvmWFonPfJnVASqIiAIiIAiIgCIiAj72rQPIlVK02uSRBH1UztRaC0xyCpFsvbDJnQFVvlmyCqKIi+LUW1Ms8teCu923wKtJjm55BrhwIGYXMq96BxJ3nUrYuPaPqHnHOB+RjOCNHR6qvLG48GnC0pcnTbnsLbLR6ui2AXF06kknf4CB5LVbctepaBVqVG06TQ4dWO058x2nO0GmQzWG7b+a+l1jXAtzz0iNZ4KlbQdKDwS2jTDxn2nuIB8GgfMrGtpeWatdenR1Ftsp0RDNeO8rUs9943kToqtVtQcxr2ns1GNePAiVt3W+CfFUSyO6NK+LDVy7b9JS+fy6gqDR2vivgrhw1hZ7YRUpFp8lAVrS2kwl5iNeCjJW+PSWNXHntGPaK+BRpFxMnRo4nd91zxxJl0knUnity9ryNepidk1vdHAcfEqNr2vLLTRejgxaLntmD5Gbd0ukalq8VrFs5L7Wcs1gsZqODRv38AtJQkWXYe6i+pjAmCGsHvPdkPRfoC67CKNJtMZ4RmeJ1J8zKqXR5sv1VNtZwgYfy2789Xnmd3nxV3XYr0x557Ol4ERFIzhERAFqutgFTB2pkbhEQIz4EkjydwK2lHvnr5x5SBEPyOHu4g8CTrm06oCQREQBERAEREAREQFZ2xZ2Z/SfguRX3UJmMl3G/LNjp+H1XE7ysZFZzDMgkf5UH2bMTuJX7JRheajZcFJ22g2mdc+C8Vw0iYQtsy0mSyNx3bj4jetC0XfMrNRqELNTfJUWiakSOz95htH8PVOHqz+W46Qcyw8IOh58s56z14OIZg8Mx6qsOgg/JeLHaKlOQxxa05xEjxgrJk+MpO0bMXy3FayRdbVewYwucQAN/24lc+vK9XV6mJ0gDut3NHPiea82173vGJxed0nTw3BadpOuasxYdOWV5s+6pdH20Vhhjmo9zsl7c4nf/AIShZytBnSsxU6UldJ6N9j+vqy8flsgv5n2WfU8vFQWy+zFS0VmsYO0c8+6xu97vtvXermulllotpU9G6ne473HmUSsrzZNFS7N0CF9RFYeeEREAREQBRGM/iRiDAQYBxOLsMTH9ON4yxbxrvl1GmXVu6Ya7U04PdEkPxiRkNx05ZASSIiAIiIAiIgCIiA8VaeJpHFco27u003isBl3XfQ/T0XWlC7QXU2qwgiWuEFRl9l+GVOmcIvAF0OBBz9F7o1WkAHcpW+tmKlAkZlm5334FV0vwkwuWa6slGURuWOqwblH9c4DOc/ivptekoNWSVnZvJCzVbUAIABhQjrwgELxVtheICWc1Z7vCuPZ3ScloOeSCOKz0aZqHC0Fx4DP/AOKXuvZ1z3Bnae86U6fad/J2gC4TquyJsNgc85DRW7ZrYyraXwwCB3nkdhn+48vkrns30ZYQHWgho16pn/u/6D1V/s9mbTaGMaGtGQAEAeSkkZ5564iaFw7P07JTwUxmc3PPeeeJ+25SaIpGRu+WEREOBERAEREAUbWpnrwQ0nMEkOcIyAJjBhOQA73HiZklGUrsirj6umO0TiDu1nOcdWM8+PmgJNERAEVK6Oekaz3hZaYNRrbQ1rWVKbiA7EABibJ7QOshXVAEREAREQBfCJyK+ogIm33IHjL0P3VOvfYZjszRz4tkfJdHRR1Lo5pI4jb9jGg61G+MH5wo87JsmTWiP0D/AHLvpaOC89S3gPQLmpYvkfhwGnsiwyGuq1J9yn8tVLXZ0dVX92zP/dWfhH9o+y7UAvq7qH8l+IoV1dFwH9ep2f8At0hgb/J2p+CuV3XVSs7cFKm1g5CJ8TvW2i7RRKcpdhERdIBERAEREAREQBERAEREARUrpG6RrPd9lqAVGutDmuZTptILsRBGJ0HsgayUQH//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data:image/jpeg;base64,/9j/4AAQSkZJRgABAQAAAQABAAD/2wCEAAkGBhQREBUSExQUFRUUFRUUGBYXFxQUFBUYGBQVFRcXFhUXGyYeFxojGRUUHzAgIycpLC0wFR4xNTAqNSYrLCkBCQoKDgwOGg8PGiwkHh8pLCwqLCksKS8pKSkpKSkpKSwsLCwpKSopLywsLCwvLCksLCwqLCwpKSwpKSwsLCwsKf/AABEIAKAA6AMBIgACEQEDEQH/xAAcAAEAAgMBAQEAAAAAAAAAAAAABQYDBAcCAQj/xAA/EAABAwEFBAcGBQMDBQEAAAABAAIRAwQFEiExBkFRYQcTIjJxgZFCUqGxwdEUI2JygjOS4bLS8ENTosLxJP/EABkBAQADAQEAAAAAAAAAAAAAAAACAwQBBf/EACIRAAICAgMAAwADAAAAAAAAAAABAhEDEiExQQRRYRNC8P/aAAwDAQACEQMRAD8AvnR10c2e77LTJpNdaHNa+pUe0F4cQDhbI7IbpAV1REAREQBERAEREAREQBERAERYLXbmUgC4xOg1c7wAzKAzooG2X679NIfq7Tz/ABGQ+Kjn3hi/6lV3/iPQQoOaRasUmW9FSalrjR1Qfyd91gO0FVmlV38gD8wuKaO/wsvqKl2bb8tMVWBw95hg/wBpyPqrNdl9UrQJpPDo1Gjm+LTmFNMrlBx7N5ERdIhERAEREAREQFK6Rujmz3hZahFJrbQ1rn06jGgPLgCcLoHaDtIKK6ogCIiAIiIAiIgCIiAIiIAiLBarUGCTqdAgMd4W7qxlGLnoOZVPr3sXvPV5k5OqnvHk3gFrXxerq7y1p7M5n3j9lt3fRDBmqZSs2xxqCt9mxYLnnM5nicypN93taFhstuzWG8b1A3riXBVKUmyOtrYJUNaai92u9JKhLVeeamkTimeLXrw5hYKFtfSeHBxa5vde3Ijx+2hX2rVxNkrRfWgIXrns7FsntQLUzC+BVaMwNHj3m/UblYVwa7LyfRe17TEGWnhyPFdpuK922qg2q3U5OHuuGoU0zHlx6skERF0pCIiAIijHUh+JkwTkW/0iQA2DGLtgTOmXxQEmiIgCIiAIiIAiIgCIiAIiID4TGZVIv+9y9xaPbH9rPZHidSrNf1qDKRB9qZ/aM3fbzXPTVL3F7tXGfDkoSfhowx/szPZ2gLaNdR34mCtC8rwIGRUKL5uybp3sBIUZeV4jWVWat+YVO7C2E2qsarh2KZgcC7WfIR6rs5aoY8du2b92bK1K/aqksadGjvHxPs+CkquwNCNHTxxOVu6sNGS1qtRZZSl6y2MrfCOc31sxUogmkcY905O8joVT6trxHQjcRvHiF2S2txBc42su4MqCqMp7Lufun5j0TFme2sjRPCnDePhC0LVDoOivnRrffV2g0SezVED9wktPmJHouc1ipi4q5D2PHea4EeIMj5LX0zNJbxo/QaLHQqh7WuGjgHeolZFYeYEREAWi+ketnDlIPIwIxHmMhEbueW8o4h/XQXPLcQIGFsAQZzw6AxvB14ZgSKIiAIiIAiIgCIiAIiIAiLFaa2BhdwGQ4ncPVAVPay2YnYB+3ybBd6uIH8VV7dWwBbl52w9Y5w7UDDrrBJJA5kn4KsXxeBguII5Kvtm9LWKR4tduM5KHvK3YhGYOeS+trF0EeHmusWDZOgLOabqbHyIeS3N5455hcnJRCjfJwb8ST2zOCYxQcE8MWk8l23oyaGWRmXexOB49o5rzfm1FKzN/DVXMY0sIayAAWd05eYWDo7hl3UGl/a6prQDu3lZp5dqdempYnq/99F1q1FoWla9jbmcR+K2j3c1S3sgofxs0az4aqDttV/Id+5v+oK6W6pAK51tXbRUqCmNGGXc3bh5CfVV44uWRfhsbUMbv0rtR+Smdl3S8AqEtpACltjAXV2f83L1GedE79cD5s1PkI9CQpBRmzg//ADt8X/6ypNTR5su2ERF0iFH1W/ng43QMi2DGI4SBMwNOB7xz0UgoutRp1KsltNw7IMhpcZxNGo0lpETnG6O0BKIiIAiIgCIiAIiIAiIgCgdp70FNhHy1nl4fZSdtt4YDx/58VQ7+tuNwn0UWy7HC3bIgl8TkWx3OXjxWlaqTa1M04wu9kndy8FLMqgSoK+axY7G3UZxuO+D6LlGiysFr6bi0ghzTpwIXV7koVqNjp1XPc57hjfJ1xZxyyVN2hwV6barIzHZdvadMLvHIci1S9h6RmVKDKNVlRlRoDCGtLpdplHyVGZOUeDRhdS/PSX222abb7M1zYD2nGxx3T3mnkR8gtbZtraVMUHQ7DoYgnj8VPXDXmaTsjqJ+Sjr2upzastaSDw3FYpylqq6NuJQU3GXfj/CXoVGjcvNst4hatju6odeyPEkrPa7nD2kYs1FbVwRaxqfLK9f21lCzUiXFrnOBw0xBc4xv90DiuW2BxjMkneTqTvKybR3WaVqqyZJOKd5B0HlELBZjDVuwQUY39lGeXLj9Hm8CrB0fMxWgT7IJ+QVYtdSVcujqzlxquHutpt/c8kD6K9lHh2+42RZqU72A+uf1W8vNOmGtDRoAAPLJelYea+WEREOBRTaAFYQ1xBMziJEgudpEQC52pB5aKVUTQe1tXBhIdjJE1RmHS4kUw7mYEbkBLIiIAiIgCIiAIiIAtS32vCIGu88P8rYrVMIlV21WiSRPPzUW6LMcNuTBaqpgnRU687QA7XzUret6yeqG9a7tmXup45YDgLoMndICjaXZpSfhFG3iNQclAW5z3Nc9rXvYNXNa4tHESApLZO4TbKxbMU2w6oRrB0bPEwfRdRNrp0A2lTaGtaIgZADkoTyKJOMG3SVn5/uq88NQ5/l1MnDVo3B0fPl4BdA2LsFM1utf3mjAzfJz7U7zEAFaW1uwb6lrBsrQW1yS5sw2m7e4/pPLf4q3XFsH+Fo024w97JJOYBJzyEmI0UJzTjwW1UueDPbGmnUFRurTMceSzVtqmOziFjdUkkbwsLrI05wF527XR6OkJVuuUYq+08mGglBfBDSeS8VmNaO7BVP2kvvWizU94+6OHiUhtOVIskscI3XBAX7axVrOdqDkOYG9RgEL1aKgC1alfJetFaqkeTKTk236Yaz5MLrfRXd3YpT7bzVPgwZfHCuT2Symo4AauIA81+g+j+7cDHO3NDaTf45uPmSB/Fd9K8j1gW9ERWHnhERAFGvcHVhDD2XZuPWNkwNBghw7LdSO76ySirPScKxIBwy7uktbvmWFonPfJnVASqIiAIiIAiIgCIiAj72rQPIlVK02uSRBH1UztRaC0xyCpFsvbDJnQFVvlmyCqKIi+LUW1Ms8teCu923wKtJjm55BrhwIGYXMq96BxJ3nUrYuPaPqHnHOB+RjOCNHR6qvLG48GnC0pcnTbnsLbLR6ui2AXF06kknf4CB5LVbctepaBVqVG06TQ4dWO058x2nO0GmQzWG7b+a+l1jXAtzz0iNZ4KlbQdKDwS2jTDxn2nuIB8GgfMrGtpeWatdenR1Ftsp0RDNeO8rUs9943kToqtVtQcxr2ns1GNePAiVt3W+CfFUSyO6NK+LDVy7b9JS+fy6gqDR2vivgrhw1hZ7YRUpFp8lAVrS2kwl5iNeCjJW+PSWNXHntGPaK+BRpFxMnRo4nd91zxxJl0knUnity9ryNepidk1vdHAcfEqNr2vLLTRejgxaLntmD5Gbd0ukalq8VrFs5L7Wcs1gsZqODRv38AtJQkWXYe6i+pjAmCGsHvPdkPRfoC67CKNJtMZ4RmeJ1J8zKqXR5sv1VNtZwgYfy2789Xnmd3nxV3XYr0x557Ol4ERFIzhERAFqutgFTB2pkbhEQIz4EkjydwK2lHvnr5x5SBEPyOHu4g8CTrm06oCQREQBERAEREAREQFZ2xZ2Z/SfguRX3UJmMl3G/LNjp+H1XE7ysZFZzDMgkf5UH2bMTuJX7JRheajZcFJ22g2mdc+C8Vw0iYQtsy0mSyNx3bj4jetC0XfMrNRqELNTfJUWiakSOz95htH8PVOHqz+W46Qcyw8IOh58s56z14OIZg8Mx6qsOgg/JeLHaKlOQxxa05xEjxgrJk+MpO0bMXy3FayRdbVewYwucQAN/24lc+vK9XV6mJ0gDut3NHPiea82173vGJxed0nTw3BadpOuasxYdOWV5s+6pdH20Vhhjmo9zsl7c4nf/AIShZytBnSsxU6UldJ6N9j+vqy8flsgv5n2WfU8vFQWy+zFS0VmsYO0c8+6xu97vtvXermulllotpU9G6ne473HmUSsrzZNFS7N0CF9RFYeeEREAREQBRGM/iRiDAQYBxOLsMTH9ON4yxbxrvl1GmXVu6Ya7U04PdEkPxiRkNx05ZASSIiAIiIAiIgCIiA8VaeJpHFco27u003isBl3XfQ/T0XWlC7QXU2qwgiWuEFRl9l+GVOmcIvAF0OBBz9F7o1WkAHcpW+tmKlAkZlm5334FV0vwkwuWa6slGURuWOqwblH9c4DOc/ivptekoNWSVnZvJCzVbUAIABhQjrwgELxVtheICWc1Z7vCuPZ3ScloOeSCOKz0aZqHC0Fx4DP/AOKXuvZ1z3Bnae86U6fad/J2gC4TquyJsNgc85DRW7ZrYyraXwwCB3nkdhn+48vkrns30ZYQHWgho16pn/u/6D1V/s9mbTaGMaGtGQAEAeSkkZ5564iaFw7P07JTwUxmc3PPeeeJ+25SaIpGRu+WEREOBERAEREAUbWpnrwQ0nMEkOcIyAJjBhOQA73HiZklGUrsirj6umO0TiDu1nOcdWM8+PmgJNERAEVK6Oekaz3hZaYNRrbQ1rWVKbiA7EABibJ7QOshXVAEREAREQBfCJyK+ogIm33IHjL0P3VOvfYZjszRz4tkfJdHRR1Lo5pI4jb9jGg61G+MH5wo87JsmTWiP0D/AHLvpaOC89S3gPQLmpYvkfhwGnsiwyGuq1J9yn8tVLXZ0dVX92zP/dWfhH9o+y7UAvq7qH8l+IoV1dFwH9ep2f8At0hgb/J2p+CuV3XVSs7cFKm1g5CJ8TvW2i7RRKcpdhERdIBERAEREAREQBERAEREARUrpG6RrPd9lqAVGutDmuZTptILsRBGJ0HsgayUQH//2Q=="/>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0" descr="data:image/jpeg;base64,/9j/4AAQSkZJRgABAQAAAQABAAD/2wCEAAkGBhQREBUSExQUFRUUFRUUGBYXFxQUFBUYGBQVFRcXFhUXGyYeFxojGRUUHzAgIycpLC0wFR4xNTAqNSYrLCkBCQoKDgwOGg8PGiwkHh8pLCwqLCksKS8pKSkpKSkpKSwsLCwpKSopLywsLCwvLCksLCwqLCwpKSwpKSwsLCwsKf/AABEIAKAA6AMBIgACEQEDEQH/xAAcAAEAAgMBAQEAAAAAAAAAAAAABQYDBAcCAQj/xAA/EAABAwEFBAcGBQMDBQEAAAABAAIRAwQFEiExBkFRYQcTIjJxgZFCUqGxwdEUI2JygjOS4bLS8ENTosLxJP/EABkBAQADAQEAAAAAAAAAAAAAAAACAwQBBf/EACIRAAICAgMAAwADAAAAAAAAAAABAhEDEiExQQRRYRNC8P/aAAwDAQACEQMRAD8AvnR10c2e77LTJpNdaHNa+pUe0F4cQDhbI7IbpAV1REAREQBERAEREAREQBERAERYLXbmUgC4xOg1c7wAzKAzooG2X679NIfq7Tz/ABGQ+Kjn3hi/6lV3/iPQQoOaRasUmW9FSalrjR1Qfyd91gO0FVmlV38gD8wuKaO/wsvqKl2bb8tMVWBw95hg/wBpyPqrNdl9UrQJpPDo1Gjm+LTmFNMrlBx7N5ERdIhERAEREAREQFK6Rujmz3hZahFJrbQ1rn06jGgPLgCcLoHaDtIKK6ogCIiAIiIAiIgCIiAIiIAiLBarUGCTqdAgMd4W7qxlGLnoOZVPr3sXvPV5k5OqnvHk3gFrXxerq7y1p7M5n3j9lt3fRDBmqZSs2xxqCt9mxYLnnM5nicypN93taFhstuzWG8b1A3riXBVKUmyOtrYJUNaai92u9JKhLVeeamkTimeLXrw5hYKFtfSeHBxa5vde3Ijx+2hX2rVxNkrRfWgIXrns7FsntQLUzC+BVaMwNHj3m/UblYVwa7LyfRe17TEGWnhyPFdpuK922qg2q3U5OHuuGoU0zHlx6skERF0pCIiAIijHUh+JkwTkW/0iQA2DGLtgTOmXxQEmiIgCIiAIiIAiIgCIiAIiID4TGZVIv+9y9xaPbH9rPZHidSrNf1qDKRB9qZ/aM3fbzXPTVL3F7tXGfDkoSfhowx/szPZ2gLaNdR34mCtC8rwIGRUKL5uybp3sBIUZeV4jWVWat+YVO7C2E2qsarh2KZgcC7WfIR6rs5aoY8du2b92bK1K/aqksadGjvHxPs+CkquwNCNHTxxOVu6sNGS1qtRZZSl6y2MrfCOc31sxUogmkcY905O8joVT6trxHQjcRvHiF2S2txBc42su4MqCqMp7Lufun5j0TFme2sjRPCnDePhC0LVDoOivnRrffV2g0SezVED9wktPmJHouc1ipi4q5D2PHea4EeIMj5LX0zNJbxo/QaLHQqh7WuGjgHeolZFYeYEREAWi+ketnDlIPIwIxHmMhEbueW8o4h/XQXPLcQIGFsAQZzw6AxvB14ZgSKIiAIiIAiIgCIiAIiIAiLFaa2BhdwGQ4ncPVAVPay2YnYB+3ybBd6uIH8VV7dWwBbl52w9Y5w7UDDrrBJJA5kn4KsXxeBguII5Kvtm9LWKR4tduM5KHvK3YhGYOeS+trF0EeHmusWDZOgLOabqbHyIeS3N5455hcnJRCjfJwb8ST2zOCYxQcE8MWk8l23oyaGWRmXexOB49o5rzfm1FKzN/DVXMY0sIayAAWd05eYWDo7hl3UGl/a6prQDu3lZp5dqdempYnq/99F1q1FoWla9jbmcR+K2j3c1S3sgofxs0az4aqDttV/Id+5v+oK6W6pAK51tXbRUqCmNGGXc3bh5CfVV44uWRfhsbUMbv0rtR+Smdl3S8AqEtpACltjAXV2f83L1GedE79cD5s1PkI9CQpBRmzg//ADt8X/6ypNTR5su2ERF0iFH1W/ng43QMi2DGI4SBMwNOB7xz0UgoutRp1KsltNw7IMhpcZxNGo0lpETnG6O0BKIiIAiIgCIiAIiIAiIgCgdp70FNhHy1nl4fZSdtt4YDx/58VQ7+tuNwn0UWy7HC3bIgl8TkWx3OXjxWlaqTa1M04wu9kndy8FLMqgSoK+axY7G3UZxuO+D6LlGiysFr6bi0ghzTpwIXV7koVqNjp1XPc57hjfJ1xZxyyVN2hwV6barIzHZdvadMLvHIci1S9h6RmVKDKNVlRlRoDCGtLpdplHyVGZOUeDRhdS/PSX222abb7M1zYD2nGxx3T3mnkR8gtbZtraVMUHQ7DoYgnj8VPXDXmaTsjqJ+Sjr2upzastaSDw3FYpylqq6NuJQU3GXfj/CXoVGjcvNst4hatju6odeyPEkrPa7nD2kYs1FbVwRaxqfLK9f21lCzUiXFrnOBw0xBc4xv90DiuW2BxjMkneTqTvKybR3WaVqqyZJOKd5B0HlELBZjDVuwQUY39lGeXLj9Hm8CrB0fMxWgT7IJ+QVYtdSVcujqzlxquHutpt/c8kD6K9lHh2+42RZqU72A+uf1W8vNOmGtDRoAAPLJelYea+WEREOBRTaAFYQ1xBMziJEgudpEQC52pB5aKVUTQe1tXBhIdjJE1RmHS4kUw7mYEbkBLIiIAiIgCIiAIiIAtS32vCIGu88P8rYrVMIlV21WiSRPPzUW6LMcNuTBaqpgnRU687QA7XzUret6yeqG9a7tmXup45YDgLoMndICjaXZpSfhFG3iNQclAW5z3Nc9rXvYNXNa4tHESApLZO4TbKxbMU2w6oRrB0bPEwfRdRNrp0A2lTaGtaIgZADkoTyKJOMG3SVn5/uq88NQ5/l1MnDVo3B0fPl4BdA2LsFM1utf3mjAzfJz7U7zEAFaW1uwb6lrBsrQW1yS5sw2m7e4/pPLf4q3XFsH+Fo024w97JJOYBJzyEmI0UJzTjwW1UueDPbGmnUFRurTMceSzVtqmOziFjdUkkbwsLrI05wF527XR6OkJVuuUYq+08mGglBfBDSeS8VmNaO7BVP2kvvWizU94+6OHiUhtOVIskscI3XBAX7axVrOdqDkOYG9RgEL1aKgC1alfJetFaqkeTKTk236Yaz5MLrfRXd3YpT7bzVPgwZfHCuT2Symo4AauIA81+g+j+7cDHO3NDaTf45uPmSB/Fd9K8j1gW9ERWHnhERAFGvcHVhDD2XZuPWNkwNBghw7LdSO76ySirPScKxIBwy7uktbvmWFonPfJnVASqIiAIiIAiIgCIiAj72rQPIlVK02uSRBH1UztRaC0xyCpFsvbDJnQFVvlmyCqKIi+LUW1Ms8teCu923wKtJjm55BrhwIGYXMq96BxJ3nUrYuPaPqHnHOB+RjOCNHR6qvLG48GnC0pcnTbnsLbLR6ui2AXF06kknf4CB5LVbctepaBVqVG06TQ4dWO058x2nO0GmQzWG7b+a+l1jXAtzz0iNZ4KlbQdKDwS2jTDxn2nuIB8GgfMrGtpeWatdenR1Ftsp0RDNeO8rUs9943kToqtVtQcxr2ns1GNePAiVt3W+CfFUSyO6NK+LDVy7b9JS+fy6gqDR2vivgrhw1hZ7YRUpFp8lAVrS2kwl5iNeCjJW+PSWNXHntGPaK+BRpFxMnRo4nd91zxxJl0knUnity9ryNepidk1vdHAcfEqNr2vLLTRejgxaLntmD5Gbd0ukalq8VrFs5L7Wcs1gsZqODRv38AtJQkWXYe6i+pjAmCGsHvPdkPRfoC67CKNJtMZ4RmeJ1J8zKqXR5sv1VNtZwgYfy2789Xnmd3nxV3XYr0x557Ol4ERFIzhERAFqutgFTB2pkbhEQIz4EkjydwK2lHvnr5x5SBEPyOHu4g8CTrm06oCQREQBERAEREAREQFZ2xZ2Z/SfguRX3UJmMl3G/LNjp+H1XE7ysZFZzDMgkf5UH2bMTuJX7JRheajZcFJ22g2mdc+C8Vw0iYQtsy0mSyNx3bj4jetC0XfMrNRqELNTfJUWiakSOz95htH8PVOHqz+W46Qcyw8IOh58s56z14OIZg8Mx6qsOgg/JeLHaKlOQxxa05xEjxgrJk+MpO0bMXy3FayRdbVewYwucQAN/24lc+vK9XV6mJ0gDut3NHPiea82173vGJxed0nTw3BadpOuasxYdOWV5s+6pdH20Vhhjmo9zsl7c4nf/AIShZytBnSsxU6UldJ6N9j+vqy8flsgv5n2WfU8vFQWy+zFS0VmsYO0c8+6xu97vtvXermulllotpU9G6ne473HmUSsrzZNFS7N0CF9RFYeeEREAREQBRGM/iRiDAQYBxOLsMTH9ON4yxbxrvl1GmXVu6Ya7U04PdEkPxiRkNx05ZASSIiAIiIAiIgCIiA8VaeJpHFco27u003isBl3XfQ/T0XWlC7QXU2qwgiWuEFRl9l+GVOmcIvAF0OBBz9F7o1WkAHcpW+tmKlAkZlm5334FV0vwkwuWa6slGURuWOqwblH9c4DOc/ivptekoNWSVnZvJCzVbUAIABhQjrwgELxVtheICWc1Z7vCuPZ3ScloOeSCOKz0aZqHC0Fx4DP/AOKXuvZ1z3Bnae86U6fad/J2gC4TquyJsNgc85DRW7ZrYyraXwwCB3nkdhn+48vkrns30ZYQHWgho16pn/u/6D1V/s9mbTaGMaGtGQAEAeSkkZ5564iaFw7P07JTwUxmc3PPeeeJ+25SaIpGRu+WEREOBERAEREAUbWpnrwQ0nMEkOcIyAJjBhOQA73HiZklGUrsirj6umO0TiDu1nOcdWM8+PmgJNERAEVK6Oekaz3hZaYNRrbQ1rWVKbiA7EABibJ7QOshXVAEREAREQBfCJyK+ogIm33IHjL0P3VOvfYZjszRz4tkfJdHRR1Lo5pI4jb9jGg61G+MH5wo87JsmTWiP0D/AHLvpaOC89S3gPQLmpYvkfhwGnsiwyGuq1J9yn8tVLXZ0dVX92zP/dWfhH9o+y7UAvq7qH8l+IoV1dFwH9ep2f8At0hgb/J2p+CuV3XVSs7cFKm1g5CJ8TvW2i7RRKcpdhERdIBERAEREAREQBERAEREARUrpG6RrPd9lqAVGutDmuZTptILsRBGJ0HsgayUQH//2Q=="/>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2" descr="data:image/jpeg;base64,/9j/4AAQSkZJRgABAQAAAQABAAD/2wCEAAkGBhQREBUSExQUFRUUFRUUGBYXFxQUFBUYGBQVFRcXFhUXGyYeFxojGRUUHzAgIycpLC0wFR4xNTAqNSYrLCkBCQoKDgwOGg8PGiwkHh8pLCwqLCksKS8pKSkpKSkpKSwsLCwpKSopLywsLCwvLCksLCwqLCwpKSwpKSwsLCwsKf/AABEIAKAA6AMBIgACEQEDEQH/xAAcAAEAAgMBAQEAAAAAAAAAAAAABQYDBAcCAQj/xAA/EAABAwEFBAcGBQMDBQEAAAABAAIRAwQFEiExBkFRYQcTIjJxgZFCUqGxwdEUI2JygjOS4bLS8ENTosLxJP/EABkBAQADAQEAAAAAAAAAAAAAAAACAwQBBf/EACIRAAICAgMAAwADAAAAAAAAAAABAhEDEiExQQRRYRNC8P/aAAwDAQACEQMRAD8AvnR10c2e77LTJpNdaHNa+pUe0F4cQDhbI7IbpAV1REAREQBERAEREAREQBERAERYLXbmUgC4xOg1c7wAzKAzooG2X679NIfq7Tz/ABGQ+Kjn3hi/6lV3/iPQQoOaRasUmW9FSalrjR1Qfyd91gO0FVmlV38gD8wuKaO/wsvqKl2bb8tMVWBw95hg/wBpyPqrNdl9UrQJpPDo1Gjm+LTmFNMrlBx7N5ERdIhERAEREAREQFK6Rujmz3hZahFJrbQ1rn06jGgPLgCcLoHaDtIKK6ogCIiAIiIAiIgCIiAIiIAiLBarUGCTqdAgMd4W7qxlGLnoOZVPr3sXvPV5k5OqnvHk3gFrXxerq7y1p7M5n3j9lt3fRDBmqZSs2xxqCt9mxYLnnM5nicypN93taFhstuzWG8b1A3riXBVKUmyOtrYJUNaai92u9JKhLVeeamkTimeLXrw5hYKFtfSeHBxa5vde3Ijx+2hX2rVxNkrRfWgIXrns7FsntQLUzC+BVaMwNHj3m/UblYVwa7LyfRe17TEGWnhyPFdpuK922qg2q3U5OHuuGoU0zHlx6skERF0pCIiAIijHUh+JkwTkW/0iQA2DGLtgTOmXxQEmiIgCIiAIiIAiIgCIiAIiID4TGZVIv+9y9xaPbH9rPZHidSrNf1qDKRB9qZ/aM3fbzXPTVL3F7tXGfDkoSfhowx/szPZ2gLaNdR34mCtC8rwIGRUKL5uybp3sBIUZeV4jWVWat+YVO7C2E2qsarh2KZgcC7WfIR6rs5aoY8du2b92bK1K/aqksadGjvHxPs+CkquwNCNHTxxOVu6sNGS1qtRZZSl6y2MrfCOc31sxUogmkcY905O8joVT6trxHQjcRvHiF2S2txBc42su4MqCqMp7Lufun5j0TFme2sjRPCnDePhC0LVDoOivnRrffV2g0SezVED9wktPmJHouc1ipi4q5D2PHea4EeIMj5LX0zNJbxo/QaLHQqh7WuGjgHeolZFYeYEREAWi+ketnDlIPIwIxHmMhEbueW8o4h/XQXPLcQIGFsAQZzw6AxvB14ZgSKIiAIiIAiIgCIiAIiIAiLFaa2BhdwGQ4ncPVAVPay2YnYB+3ybBd6uIH8VV7dWwBbl52w9Y5w7UDDrrBJJA5kn4KsXxeBguII5Kvtm9LWKR4tduM5KHvK3YhGYOeS+trF0EeHmusWDZOgLOabqbHyIeS3N5455hcnJRCjfJwb8ST2zOCYxQcE8MWk8l23oyaGWRmXexOB49o5rzfm1FKzN/DVXMY0sIayAAWd05eYWDo7hl3UGl/a6prQDu3lZp5dqdempYnq/99F1q1FoWla9jbmcR+K2j3c1S3sgofxs0az4aqDttV/Id+5v+oK6W6pAK51tXbRUqCmNGGXc3bh5CfVV44uWRfhsbUMbv0rtR+Smdl3S8AqEtpACltjAXV2f83L1GedE79cD5s1PkI9CQpBRmzg//ADt8X/6ypNTR5su2ERF0iFH1W/ng43QMi2DGI4SBMwNOB7xz0UgoutRp1KsltNw7IMhpcZxNGo0lpETnG6O0BKIiIAiIgCIiAIiIAiIgCgdp70FNhHy1nl4fZSdtt4YDx/58VQ7+tuNwn0UWy7HC3bIgl8TkWx3OXjxWlaqTa1M04wu9kndy8FLMqgSoK+axY7G3UZxuO+D6LlGiysFr6bi0ghzTpwIXV7koVqNjp1XPc57hjfJ1xZxyyVN2hwV6barIzHZdvadMLvHIci1S9h6RmVKDKNVlRlRoDCGtLpdplHyVGZOUeDRhdS/PSX222abb7M1zYD2nGxx3T3mnkR8gtbZtraVMUHQ7DoYgnj8VPXDXmaTsjqJ+Sjr2upzastaSDw3FYpylqq6NuJQU3GXfj/CXoVGjcvNst4hatju6odeyPEkrPa7nD2kYs1FbVwRaxqfLK9f21lCzUiXFrnOBw0xBc4xv90DiuW2BxjMkneTqTvKybR3WaVqqyZJOKd5B0HlELBZjDVuwQUY39lGeXLj9Hm8CrB0fMxWgT7IJ+QVYtdSVcujqzlxquHutpt/c8kD6K9lHh2+42RZqU72A+uf1W8vNOmGtDRoAAPLJelYea+WEREOBRTaAFYQ1xBMziJEgudpEQC52pB5aKVUTQe1tXBhIdjJE1RmHS4kUw7mYEbkBLIiIAiIgCIiAIiIAtS32vCIGu88P8rYrVMIlV21WiSRPPzUW6LMcNuTBaqpgnRU687QA7XzUret6yeqG9a7tmXup45YDgLoMndICjaXZpSfhFG3iNQclAW5z3Nc9rXvYNXNa4tHESApLZO4TbKxbMU2w6oRrB0bPEwfRdRNrp0A2lTaGtaIgZADkoTyKJOMG3SVn5/uq88NQ5/l1MnDVo3B0fPl4BdA2LsFM1utf3mjAzfJz7U7zEAFaW1uwb6lrBsrQW1yS5sw2m7e4/pPLf4q3XFsH+Fo024w97JJOYBJzyEmI0UJzTjwW1UueDPbGmnUFRurTMceSzVtqmOziFjdUkkbwsLrI05wF527XR6OkJVuuUYq+08mGglBfBDSeS8VmNaO7BVP2kvvWizU94+6OHiUhtOVIskscI3XBAX7axVrOdqDkOYG9RgEL1aKgC1alfJetFaqkeTKTk236Yaz5MLrfRXd3YpT7bzVPgwZfHCuT2Symo4AauIA81+g+j+7cDHO3NDaTf45uPmSB/Fd9K8j1gW9ERWHnhERAFGvcHVhDD2XZuPWNkwNBghw7LdSO76ySirPScKxIBwy7uktbvmWFonPfJnVASqIiAIiIAiIgCIiAj72rQPIlVK02uSRBH1UztRaC0xyCpFsvbDJnQFVvlmyCqKIi+LUW1Ms8teCu923wKtJjm55BrhwIGYXMq96BxJ3nUrYuPaPqHnHOB+RjOCNHR6qvLG48GnC0pcnTbnsLbLR6ui2AXF06kknf4CB5LVbctepaBVqVG06TQ4dWO058x2nO0GmQzWG7b+a+l1jXAtzz0iNZ4KlbQdKDwS2jTDxn2nuIB8GgfMrGtpeWatdenR1Ftsp0RDNeO8rUs9943kToqtVtQcxr2ns1GNePAiVt3W+CfFUSyO6NK+LDVy7b9JS+fy6gqDR2vivgrhw1hZ7YRUpFp8lAVrS2kwl5iNeCjJW+PSWNXHntGPaK+BRpFxMnRo4nd91zxxJl0knUnity9ryNepidk1vdHAcfEqNr2vLLTRejgxaLntmD5Gbd0ukalq8VrFs5L7Wcs1gsZqODRv38AtJQkWXYe6i+pjAmCGsHvPdkPRfoC67CKNJtMZ4RmeJ1J8zKqXR5sv1VNtZwgYfy2789Xnmd3nxV3XYr0x557Ol4ERFIzhERAFqutgFTB2pkbhEQIz4EkjydwK2lHvnr5x5SBEPyOHu4g8CTrm06oCQREQBERAEREAREQFZ2xZ2Z/SfguRX3UJmMl3G/LNjp+H1XE7ysZFZzDMgkf5UH2bMTuJX7JRheajZcFJ22g2mdc+C8Vw0iYQtsy0mSyNx3bj4jetC0XfMrNRqELNTfJUWiakSOz95htH8PVOHqz+W46Qcyw8IOh58s56z14OIZg8Mx6qsOgg/JeLHaKlOQxxa05xEjxgrJk+MpO0bMXy3FayRdbVewYwucQAN/24lc+vK9XV6mJ0gDut3NHPiea82173vGJxed0nTw3BadpOuasxYdOWV5s+6pdH20Vhhjmo9zsl7c4nf/AIShZytBnSsxU6UldJ6N9j+vqy8flsgv5n2WfU8vFQWy+zFS0VmsYO0c8+6xu97vtvXermulllotpU9G6ne473HmUSsrzZNFS7N0CF9RFYeeEREAREQBRGM/iRiDAQYBxOLsMTH9ON4yxbxrvl1GmXVu6Ya7U04PdEkPxiRkNx05ZASSIiAIiIAiIgCIiA8VaeJpHFco27u003isBl3XfQ/T0XWlC7QXU2qwgiWuEFRl9l+GVOmcIvAF0OBBz9F7o1WkAHcpW+tmKlAkZlm5334FV0vwkwuWa6slGURuWOqwblH9c4DOc/ivptekoNWSVnZvJCzVbUAIABhQjrwgELxVtheICWc1Z7vCuPZ3ScloOeSCOKz0aZqHC0Fx4DP/AOKXuvZ1z3Bnae86U6fad/J2gC4TquyJsNgc85DRW7ZrYyraXwwCB3nkdhn+48vkrns30ZYQHWgho16pn/u/6D1V/s9mbTaGMaGtGQAEAeSkkZ5564iaFw7P07JTwUxmc3PPeeeJ+25SaIpGRu+WEREOBERAEREAUbWpnrwQ0nMEkOcIyAJjBhOQA73HiZklGUrsirj6umO0TiDu1nOcdWM8+PmgJNERAEVK6Oekaz3hZaYNRrbQ1rWVKbiA7EABibJ7QOshXVAEREAREQBfCJyK+ogIm33IHjL0P3VOvfYZjszRz4tkfJdHRR1Lo5pI4jb9jGg61G+MH5wo87JsmTWiP0D/AHLvpaOC89S3gPQLmpYvkfhwGnsiwyGuq1J9yn8tVLXZ0dVX92zP/dWfhH9o+y7UAvq7qH8l+IoV1dFwH9ep2f8At0hgb/J2p+CuV3XVSs7cFKm1g5CJ8TvW2i7RRKcpdhERdIBERAEREAREQBERAEREARUrpG6RrPd9lqAVGutDmuZTptILsRBGJ0HsgayUQH//2Q=="/>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6" name="Picture 14" descr="http://i.wp.pl/a/f/jpeg/23002/19.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7937"/>
            <a:ext cx="4295775" cy="2474913"/>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16" descr="data:image/jpeg;base64,/9j/4AAQSkZJRgABAQAAAQABAAD/2wCEAAkGBxQTEhUUEhQWFhQXGBsaGBcXFhwcGhgcGh4cGhggGBwcHCggGhomHBwcIjEhJSkrLi4uHB8zODMsNygtLisBCgoKDg0OGxAQGywkICQvLC8sLzQsLCwsNDQsLCwsLCwsLCwsLCwsLCwsLCwsLCwsLCwsLCwsLCwsLCwsLCwsLP/AABEIALcBEwMBEQACEQEDEQH/xAAcAAABBQEBAQAAAAAAAAAAAAAAAwQFBgcBAgj/xAA7EAABAwIFAgQEBAUEAQUAAAABAAIRAyEEBQYSMUFREyJhcQeBkaEUMrHBQlLR4fAjYpLxMxUWJDSC/8QAGgEAAgMBAQAAAAAAAAAAAAAAAAMCBAUBBv/EADMRAAICAgEDAwIEBQMFAAAAAAABAgMEERIFITETIkFRcTJhofAUIzOBwZHR8QYVFrHh/9oADAMBAAIRAxEAPwDDUAexScRuDTA5MGBx1+Y+q5tAeSIXQJTTmn6+NreFh27nRJJMNaOpcegSb8iFEOc32OqLk9ImdY6AxGAYyo8tqUnWL2TDXHo4G49DwUjEz6sn8PknOqUPJUVdFnpjSSALk8BC7nG0ltk5V0jiWt3OYGiJgm/2Vl4lqW2iiup47nwT7kRhMI+o4MptLnHoEiMJSeki5ZZGuPKT0hzmGS16ADqtMtBsDYj6jr6KdlM6/wAS0Lqyarf6ckyPSh4IAEACABAAgAQAIAEACABAAgAQAIAEACABAAgAQAIAEACABAAgAQAIA+g/hE6mMspjyyTULxbzeY89/KAvL9Tjc8puO9a7GlVTutPXkzH4qZNToYzdRbspVGyGgQA4fmDQOGmx9yVt4E7JUpW+UV8qj0pL8xt8ONUNwGJc94lj2Fro5FwQfaQudQxHk1cE9PYiufCWy3621o7FYSpSYxoY+PUwL3+d5VLD6bGi1Tb7lm2bmuyMkW2UyR09bE0j2cD9E7HW7EVsv+jL7GtZjmNPwSJBcQvQWacWjxOPRNWJ6KFo2GYxxcYkOj6grKxIqN3c9N1ROeJpFv1nimVcE+nI3N8w7nbcBXMuPKtsx+lOdd8e3ntsyJYR7EmtM5J+Je6TDW8x1lPx6fUlrZRzsz+GinrbY61Tp1uHDXMMgmCOyZkY/pxTQnp+e8huMl4InL8pq1pNNhIHJ6JEKpT/AAouXZVVOub1sTzHAPou21BBgH6osrcHpk6boWx5Q8DVLGggAQAIAEACABAAgAQBMZFpjFYzccNRfUDeSIAB7S4gTxaZukXZNNOvUkls6ot+BpmuVVsNUNOvTdTe3lrhf0I6EHuLJsJxnHlF7QNNeRkpHAQB0IAk8JkNWoCQAIE3/wCk948ktsnXXKzwRjmwYPISCBxAAgAQAIAEAXTQOZ1gTSpv2gHdC7FVLcpruaOHO6z+VBkvqXL/AMRSeXOJqNEiT+nQBLnktvil2NLI6dH0nL5M0Uzzhp+mqI/DNloJ29Rz3kqle/cj1fTqYOnuvJQ9RYLwq7gODcfPlWoPaMHqFCpucV4GuXV9lRruxVimXGaZnWw5waLjisTAknot1vsYNdXu1+ZWMLiIqySsyuxets2ba91aRYMwxDRSM3JH29VoWySgzLorl6vYppKwDdNY+BNKm51cVA02bt3cH80i9rW+qqZcclxXob/PRWsWO7V6zXjtsk/jRhKJp0nU9m5rvNs7GwmLTdSwqcxQc732+NkHdhqzjT518CfweymnWoVvEmWvA2ggfmaDe3FiPkjJ6rbh6jXFPf12Qn0urMnznJ9iH+Nenm0KlCrSB2PYWkkzDmEuHHdrj/xXaM2zKTnZHTLNONXjR9OD3/cy9WBwIAEACABAAgAQAIAEAbz8Gsxp/gW0pAcHum/cmJXlutVTdyn8DqL4Rk4vyV/47VGF+Hggu2vFr2kR91Y6ArFCfLxslkyUmtDX4W6Fw+MoVK2J3OAdta1rtsRyTF1Y6rnW4+lWRorU29jX4r6PoYIUamH3NDy5rmF264gggm/U29kdI6hZlKSs8rXf7/8ABK+pQa0Z20wZWyVzQ8mxjHUd4I3Rx19furnqKSW2adLTr7FIzhsVn+pniObqvbrm9GdLyybyjLaRpNL2yXck9vRWKqouO2jQx6K3BOXyQmb4drKrms/L09FWsSUtIpXwjCbUfAyUBQIAEAL4LFupPD2mCPuOoQMqtlXJSj5LvmGeHwZ8M7tkGf8AOiT6KTNu7qcp1Na8lBTjANJ0rRxFTCN2bds7YJg2MCfRM/kPXqG3hyyVVuHgqWsd4xJbUADmgAgcKD4b9ngoZsrJWbs86I/JsN4lelTEeeo1t/8AcQFzmoe9/HcozTaaRs+afDlzaLneI0w21r2Uv/IsWXtjsy4dOyoS5PRlGl8pOKxjKIO3cTJPSASVC3JjT/NfhGm4tx477mnag+HRZh6zzVbtZSc4+U/wgmwBRH/qHFu/lxT2+xVr6ddW+UmYsQul0sejc58FxYeH/qFZxrnBtfUyup4auhy+UTeosc51KNpieSrN85Sj38GdgURhZvfcS0RnjqFR4a8tDwJgxO2Y/VVaIVuac1svdQVvpfy219hxrjMBVo3lx3SCTPcfurOTx4aSKfS4TVzcmZ6s49ICABAAgAQAIAEACABAGh/Cyg92/aLbu/oFn53FLcilft2pR8nfixhNhoki5n3/AMsudOmpReh1cXGTWyyfCptSjhS5pgE7oIkf9qn1SMLJKMhlN8lJ6RSPifm1WvigKh8rWjaOBfmyu9OohVT7Rjtdncpy0Dhq/wAKsPhn4Z/jjzBxIJA9OD/nVZHULr65r0y7iYllveL7ER8XhRNei6kIHhwYHMG32TemuxwfqfU7m4zpa2T2nND16mFouD2iRJB5AN4j2MJsusV1SdbCLsjBaRmupsKaWKrU3GS10SPt9lbjZ6iU/qVLG3J7ItSIAgAQBJ6bwYq4hjHGBM/0+6jPfF6LGLGErUpvsa3mWStayHssGEz6R1WbDIk5eT1esecHpLRjNOl4lUNb/E+B8zAWnvS2zx7Sc9fGzbMpy78NSZT2XF5PbpHzWXZd6j2evxYQhWoxl8GS6wxJqYuq49HbfotGpagjzfUJ875fl2O6JrtZjsO5/wCVrwT9Cl5cZSpko+dFStbmkfQ+bZ1SNKpFQRsJHcryNGPZG2O18mhZjWTg+xgWisXszCm/gBzj7C69Xlw5UOJRoqc7FBGx631JRfgcQ1r7mmRIBtI9wvNYGFZHJjN+EzRyKJxg/wAj53XsDJJjStBr8Q3cRAvdWcWClPuUuoTcaJNF+zo0zQqBsWBWrbFcGeYxFZG6LkVPSlIOxAngAqjjw5SN7qTcaHosuoqTPw9Q2t/XhWsiC4Mx8CU/4iJmCxT1wIAEACABAAgAQAIAEAar8LcQylQc5zoJkx9lTyaHZrS2VpVN2c0RnxUxzanhbXyeYj0UsbHdO01onVCafuLZ8O8SPwVM7gAIHz/7VXKxpWWb12CMJbbiZ78SqjXYsubxtAn2lXMaqVUOMhqhxRU1YOmm6Nwe3DAt/Mb8/qs7Jn7z1vSqeNKZBa8u6mJ4m3YWT8VJJ6KfW13iXfKM6rBjNjoaAI+Qj52Wfdj1uTb8mrTjVygtr4M01o4nGVXO5cQT9AtPHSVaSPL9RrVd7SINPKIIAEATOnxB3jkdVo4Vaacillya7Is+otW1jhvCFQjdY94/uk5WDjx96WmRwrr+TTl2KdkZiuw9jKTTWrJ8WWr5OMG0agNYPbTeXQTtgfLrHdNv6PQ/dtopY/U8mLUEZJiKpe5znXc4kn3NyqiWlo03Jye2K5a6KrD/ALgiXgnS9TRqVRhNOJkOED0KzdpM9Q626+zM4ysRigP95H6haEu8Tz2N2yEvzLfnbwaFS9i039u/qqtf4keizqkqJd/gzxXTyRbdBYFr3VHuG7aIA+/Hy+yTbfKrTi9Gv0vErvcvUW9fBI6xbTp0BsBa8nkH8w9kyrNts2mxnVel41EecY6ZG6FwIcXvdcCBF/coeTKn8InpnT6srbtW0hxq6kGUjtJHnA5Mde6as6d0eLDqHSMfFSsrWn4KWoGUCABAAgAQAIAEACABAFt0niPJE/lP6qzTppobXrffwNtXPJ2zeDAPyReo8U0QmmpMcaZzBwYGt6H/ACU6qMJV7+hCqcoTa+o11ZVDvDcIvM262Ve+Ci+w2yz1O5AUQNwmwm57JBCPk2DCf6dFgEdAIHSLLHlLc2me/wAaKjXHXjRnWrMeKle3DbT69fl/daVEeMTyvVsmNt+o/HYvGn8Vuw9NzTPlDXd5FjKoX7U2mel6fONuPHRSdbPBxNuQ0A363+loV7HTUO55rrLi8l8foV9PMkEACAHOExjmcXHZPpyJV9l4F2VKfk9Y/F74ifmu33+oRqq4Cpw76HhVTtIeC5oBkgesWB9PrCRTfxm9fANxs5Q+gvXzfcxwAMlX7M3lFpIRDE4yT+hELPLp0FAE8NVVfD8OBxE/vHdJdMXLkaH/AHG3hxI9+Bc2kzEB7TL4gTuabkSYibTAJIls8qfNcuGv3+/8mYrf5nHvvz+/39foL43PX1GbIABHmImT/RCrSezQtz7bK+DIlTKRKZFnb8MXFrQ4OAkH04uPcpVtSsWmXMPNnjScoHM2zipiXtLy1oFgBMCe/JXa61BdjmXm25L3MeDE1MBULGuZUa9rXWmCCLdiFBxjdHuR6f1Gyjcq190/yGec5y/EEbgGgcATHvdTrrUFpDMzOsymnP4IxMKQIAEACABAAgAQAIAEAOsBjXUnSADPIPBU4TcXtHGtizalXEvZSFyTAHT3PoBJn3XLLG1tnJNRW2dqPqYWs9jXXY4tmLGLSFGq1uG14ZGuSnFTXyhtjMY6oZefoIXXJvyMG64A5ZmFUNLRUeGnpuMKPCPnQ1X2paUnr7jnIsqOJe5gcGw0ukgmbgQALk3UbLFBbZVutVa20N8JmNWmCKdRzQeQHEf4VJxi/KLVd9la1CTQ2c4kyTJ7lSFttvbOIOAgAQAIAEALvxDnNYw3DJ2iP5jJ97rkYd+3lkVGMW5fUTfTI5BCnKEo+UdUk/B4UToIAEAO62ZVHUmUXOHhsMtbtaIN5uBPU9VFQSk5LyyCripOS8saKRMEACAPVN5aQQYIMgjoRwgBbHY19Z2+o4udETb9rKMYqK0iMIRgtRQ3UiQIAEACABAAgAQAIAEACABAClGs5hDmOLXDgtJBHSxHouNJrTONKS0zuJxDqjy95LnOMknqiMVFaRyMVFKK8ISXSQIAEAOsDmFSiSaTy0kQY7c9fUcqMoqXZkZwjNakhqpEgQAIAEACAHGBob3hqdRBTnpi7Z8I7JfHZOGMLoIgcq9djVqDZSpy3OXET0flzq+IDGN3O2kwOw5VGi6uqXKzwWMrl6ft8kxq3Kn0GHxWlpJhs2Vy3KqtqfF7KOJKfqcZIpizTXLFkWjsRiqRq0zTawcl7o9CQADZVL82qmSjLeyxVi2W/hRFZnllShUNOoII7cEdweysV2RsXKIu2qVUuMkW/J/h06pRbVqPc0vALQ1syCJ5VC3qUITcC7R092xUuRVtRZQcLXdSLt0AEOiJB9OiuUXK2CmirkUumbgyMThBPYLRuNq0xUZh3lhmCYbMdg4glKlfXF8W+5KMHLuiFZQcXbQ1xdMbQCTPaOZTNkRXF5fVpAGpSewO/KXsLQfaRdcUovwzrTQ2Ujh1rSTAEnsEA3o9VaTmmHAg+ohBxST8M90MK987Gl0cwJhBGVkY/iehOpTLTDgQexEIJJp+Dyg6CABAAgAQAIAEAe6VIuIa0FzjwAJJ9gjejqTb0hzjcrrUp8Sm9oBgki09p4lRUk/Ayymyv8SaGakKOtE8LqTfg43oC2OUNNeTuz1Tpl3AldjCUvCOOSXk8uaRyuNNdmCezi4dBAAgCzfD2th2YsPxQmm1jiBMeawHvYn7JN/q8P5Xk6q4WbjPwWH4i51hKuHYMNTLHF4kl3QA8j3i6XjxylJ+tLsQWLjV+6ryVzQecvwmIdVpiXbC3iYkg/srEsRZK4PwSV8aXykSOv8AVlTGMpMqNHkJO7qT/hUK+nrFb18nHfG6XKKKUmnTf/hM2hVy6mAG72lzXibyDN/kQfmvJdXjbHIcvhpaNLFyWoqK+CufHFlJpwwbtDxv3AfynbzHqFc6ArOM3Lx21+pXzJ835L7pLOaNTBYdxe0EU2Az0cGwfuCszNxLP4ievHfROi9KOjHfjBj6dXMD4ZBDKbWEjqbn9CAvQ9JqlXjJS8iL5cp7KVT5E8StReRDNLw2pMQ2kAHua2LR09pWu8WiXulFGFGyyubUZP8A1K7pTNXUcW+qIc50zuHMkOP1VKGPXbNxl4NW2+dcOS8klrnOKmJpjxQ2BdjQIDPb+6nZhU01+xFbHyrLrPeyhKiaRZdE02+I5xEkC3on1U+omZXVZSVaSJLWu3wha8hcnjuC2yp0nl6j+h3RIAoOMcuv9oTcfHjYnth1fk7EvyGeuKjDsgXHX07Jd1LrHdJU0pbKmkG0Wj4f6ZGOxBY6djWyY5k8fLk/JVMzKWPDkdUZS/Cd1npQYM2cSN0XUsbIV0diYzlz4suumdF4ephKFV1NpLmgk+pEmZ9eizb8+cLnD6C7K7N8uWjNdS4IUcTUptEBp47LXpnzgmTolJw9wywNDfUYz+ZwH3upt6Wy1VDnNR+pob9NYcsILAHbeQePeOqqK6TZ6aXTKHF9isabpeFinNiSAYnta/0T5rlAzOnRjXlNS+N6LXqiqThn7hALSfQ/y29FXpSjLSZsdQcZUSbMxV08gTWQtbDiYlaWEo8W/ko5bl20dzwNAAAgqWYoqJzE5N9x3pktDHWBJtdSwkuGxOfyckkxhqEt3w2J6wkZrjtJeSxhcuHuIhUC6CABAErptrDVPiTG0xAm8iPtKs4q3YVcxy9P2krmdNngvG3zctd2j+yu5NPKG/kp405Kw8aZeBSdLWuBM3F7WseQo4UFx5Es6T5JJjXUMEAgRf7KObF6TG4bfhkEs0vmo/Bai2a5qhxY7aABMSJk/cfRZvUoOUFotYtMpvcX4D404OmPw9Sm0j8zXTeZgjk+hXOm8opxkyeXQ4e5lp+H2GYzAUt1LdvAMzzNz95VfLrk7eWzuPiwsjvZmnxPwDaWMJY3YHidh5BHlPyMfqtDCcvSSl5QjIqVctJ7Krhae57W9yFdgtySK05cYtmsMot8KI/h7Le1qGjxLnL1d7+Sm6Zwg/FungSR69FnY0dWs9B1C1rFTRbs0wlN1N0iwB/RX7IpxZg41042LTMpqtgkDusKS0z2sXtbLBpHAueXPa7bEBdja4eDN6jfCCUZrex3qbLqpbvc6QIsPsuuxyWmxGBkVcuMUe9M5U/wt26A4zH2/ZRVko+AzsuuNnFx3oZaryp7IeSXN49kSm5P3Mf0/KjbuKWitrhpmq/BDK3PdWqhxaAAJHWL/usnqs48YxbJVOXLURr8ZqD21aIlxbDid1r2/aUzpyXF6IP8b7F30JlTv/TsMQHGW7vzfzEusO14VHInB5MlJ6OuE2toyb4lYM0sfUBEbgHft+y18SUZVLixdaaWpFbws72xzuEe82Vh+B0N8lo3OtpaoMO57azR5N7gR2E2KwlmrmotG3ZlXcdaMn0w01cezfPmc7dJuBBm618iTVTcfJmY3Kd615L98RcmoswJdQc5xlpI3SA3qf0WXgXXTt/mJJGlmxt9Jp/BkK2zDNF0NkNJ+FNSq9g3OMTzYwB6cJFmW6pcYp7H15OLVFq1rZFa+yllN1N1It2kQ7bwCP7Smxvdi7lV5OPZNqksGg9O0nYcPqObuJJIdaB0j0Ve3NnVLil2G42Ti7asa2in64y9lHFObTILSARBsnwtdq5NBOdcpN1vaK+pkQQAIAe5O+Ko9bKziPVqEZK3WyYzZ/kK0sh+xlHGiuZ4yOoRTgGJKhh/0iWXFOe2J569u0zO60fuoZzSgkTw4sgVlGgaX8Lse+lTfsIEnr/nZXqMWu+HuRl5fUbMWxKPhiHxQzR9ZtIP4DiRaOh6JeRiV0acRmFm2ZHLk9oldJ5hWZhmbHbWwLDjjoFcqx67IRbSM3IzraLpwi/OynfEHEOqYgOe4uOy09pKpZVcYT9qNHplk507m9shsjANenPEpdH9RFnK36MtGqiQJMcLbe0u54rSb/uVLTha7GVCDwXW73VGhp2s38/lHEivsWjNXbabyQIjhXbO0WYeKuVsUjJK7pcT6rBk9s9xFaSRbdCYpsPpkwZkKddLslpGL1ipvjNEpqbEN8EgEE29k6WG4rkUunVS9RNndM4xvgNuOoj5qVGKrI8tnOo0y9ZiOsccz8M5gPmcW9DcAyRYwO9+3soZGKq2plrpFUo2Nvxoz9Vj0Bfvhpq+pg21KbAwtc4OIcJvEf0TasDHym/VW9eCpk3W1adYfEPUdTFhpeWQ02DRx/XlWJ4NONV/LWhONdZbY3MlNOa2xFDDMpNcNrQA2QPKOgCa+n4tiTlBfcRdbeptRk0im60zB2Ir+LUMugDjoPb3VbIxq6dKHZF7EnOUPcQ+Xviqw/7h+qqy8F6p6mvubJSxLzT8MzBaQTNoiRCx3VGMlLR7VUqUO6M/yOhGOqAcCf1C0pvde2YWFVxzZL6Fj1NV/wDj1WgyADxxfp9VXph7uRr9RglRJ/kzMFfPGGjaU/8ArMj1/UpMtbPK9T3/ABD2MNZ1QGsB6mfopxLXSYtybRM5Q6aNMjq0JczPy48bpIqWtnDxmj/bP1TILsbnSk/S2yuKZqAgAQB7pVC0gjkKUZOL2jjW1pj+rmLqnkDbuIFrkk9ArNuY5R0Ihjxg+Wz0KtTDONOo2CIMH1uPQhRxsvhHt3RydUblyTGWMxJqOk/RQuudktsbXWoLSEEkYS2UZ9UoAtbBB6dlZpyZ1eCnk4Vd73I5j8wrYtwG0uLRwxpJjuYS78lz7zejtOPVixenrf1HeWanq0GeEWhwbYAyCPQplWXOEdITkdOqunz8Mis0x7q9QvdaeAOAEqyx2S5Mt0UxphwiNWugyOVBPQ1rZO/+66+zYSOI3RdWf4uzjoof9to589EbT8WltrBr2hx8r4IDu8HgqtG33bT7lyUYTTg+/wCQ+zHU1eszY4gDrA5junzyZyjxZVo6fTTPnFdyFVcvC+DxbqbtzeUyuyVb2hdlcbFqQ5r4+rXIZEkmzWiSfpcqd2VKa9z7C66K6u54pYurRJbdpBuCIIPqDwVyrIlBe19iU6oWd33EcTi31PzkmFGy2Vj9xKFUYfhQgljBXD1ywy3lMrslW9xIzgpLTF6uIqVQbEhokwCYExJ+ZA+anbkyn2ZCFUK/B6OJq0jscC0jo5pBH1uirLmo+17RF112e7yNsRXLzJULbXZLbGQgoLSEwUsmWNmsaoH5W7ojdf6pDx4s2o9buUOOkQtPMKjanitcQ8mZHqm8VrRmLIsVnqJ9xzjM8rVWlryIPNrn3XIwS8Dr+oXXQ4TfYjFMpEtlWf1aDdrYLZmHdPZRcUynkYNd73Lycx2JrYs7thIbDYa0kAuNh7ko2o+SdFFePHS/ehfBZ1Xws0nN/KfyvBBaVzSl3Qq/CpyHz/VEXj8Y6q8vfyVNLRaqqjVHjHwN0DAQAIAEALYTEGnUZUbG5jg4TxLTIn6Lko8k0yMoqUXF/I4znMTiKpqFoaSAIEngRJJuT6qNcOC0Rrr4R4jFTGAgAQA8ynHeDUFQAkgOiDFyCGk2vDoMeijOPJaIWQU48X+/+fA0JUiZxAAgAQBL5hnZq4alQ2R4cebdMwCOItz1J9ISo1cZuW/ImFPGxz35/f7/AF2RCaOBAAgB3lWN8GqyoBO08TEgiCJg9D2UZx5RaIWQ5xcTmZ4zxqr6kbdx4HQAQOg6DsFyuHCKicqrVcFFDVTGAgAQBJZNm7sPvgbg4N8u6BLXteCR14I//RS7K1PW/wB9mhVtSs1v4/ymv8/ocz3NPxFQP27QGhoG7cbSbmBNyiqHBaCmv0462RyYNBAAgCfyfPxSZSa4E+G+obNb+V7QLE33TN+YtMWVeylybf1S/Qq247m5NfKX1+GyAVgtAgAQBKZXm5pMdTc1zmOex0B5bG0yYgWLgAJF7Jc6+T2vPcVZVyfJPT7/AB9Rvm+N8aq6oG7Q6IbMxAAABgWta3C7CPGOiVcOEVEZqZMEACABAClCg55holCRxyS8nmpTLSQRBHKDqezgE2QAvisFUpxvaWz3QcUk/A3QdJfD5QalFrmxuMm7rEAkR6GQpJb8Fad/Cfu8EbisOabix0SOYUWPhNTXJDl+VVBS8UiGW63v6IIK6Dnw+RigaCAHVXAPa3c4QIB5vB4QQjZFvSGqCYvUwjg3cRb7ruiCsi5cRBcJggAQAIAEACAOgIAtmY/DnH0qfiGkHCJIY6SBEzBiflKpV9Qx5y4qXcnKuUVtldy3L6leqyjTEveYA/WfYSVanOMIuUvCIpbekTeo9CYzB0/FrMaacwXsdIBPEixE8TCr0ZtN0uMH3JzqlDyVlWxY7wOXVa0+EwujmP7pkKpz/ChVt9dX43oQr0HMcWvaWuBggiCFBpp6ZOMlJbTHVbJ67WeI6k4MiZI6Hj1THTNR5NdhSyanPgpdxilDx/k+UVcS8sot3ECTeAB6kpdlsa1uTOOSXk95zkdbClorNDd4kQ4H3Bg8oruhZ+FkYzjLwR7aZIJAMDkxYdL9kzffRM8oAEACABAFm0hlvibzujoFew609tmT1LJ9LS0Iaqy3w3Agz3hcyqOPuQ3p+T6kdNHvSGSiuaj3EtbS2wbbS9x8rTeZgONu14VaqDnNIfmXelU5E7qzKW+BMtlvAHU+qv5GNFR3EycDPnOxQaKAsw9AaNpbDUTQpk7rDr3Ml3HSSY9ISZSmpe0z8jNpjL05r7lZ1dgGsrgMMhw5jrP36JkZuXdj6LoSg3DwjRMuy7COwgp1Abtgnr7z3WbZO9WPiivHPoiu77mU5zghRrPpgyAbHrHIn1haUG3FNl2qxWQU14YhgsOalRrB/EQFNLb0OhHlJI0bMcppuw4a4EQLXn0gqx6K32L6wK1t/JQsrwQfXDDwCZ9Y/ZLrr5T0ykoe/iW3UeTsbhnOafM3tx3TZ1rTaHW40ILa8lCVUqggAQAIAEACAFcK0l7Q253CPeVx+CUFuSNpoaxqtw5aWuJiADe36rFeBS5qXyb9tXNN8fgyfJsdUZixVA8+5xI9TM8eq15wjKHF+DEp3GxaW9Fs1pq2tWwooOBDSQXE+lwPqFTxsKqqznHyXs2yUofh0Z6tAyy86BY/Y/bEE3+S1sBNQbR5/rDr5xUyL1RiKhxbC4N3N27Y4sZCRlb9ZF3AjBY2ovt3LXnniuwz90CReFoWxk62jFxfSjkrT+TL1gHrTQvhbk9WqKz6b9skM45Iuf1Czc++EElL7le6MpyUUc+J+RVaHhGo7dyG/MSY/wCKOnZMLk+KI1Vuqxxfz3NH0Iw1svpgUmNDmQ4FtjaDbt6LE6hYq8nfJ9i/jx9r0YdqzJnYTFVaDv4TLTES03bH6fJemxrldUpr5FyTT0yITzgIAEAWLTlUhhgla2C/YZedBSktnc4f5JP3U8qSjX3O4kfd2DTOJe1pAJ2g7gOgdET7wEnAjrcjvUEpJRY9zqv/AKUlxurV8tQbZVxIfzPBT1hG4anpNtN+EpkuggRAFhBi5+UqlfdOMtJFL/x+3KlKyL8lS13UAxIa07to59z/AGT6JOUNsbRgSw065+S/acoNrYenUe4tkCwE9PsqmRc4S0ivD/pudzc1LszNdYADF1QDIBAn5BXq3uCZbpx3jx9J/BF4Stse138pB+iYnp7HwlxkmazUYX05tG2wtHy6wrien2PTR4yh3M/ygRjHDrLh91Gr+szBrern9yz6jxUYZwnyx2HW3KnPtFl7KcfTZnKomOCABAAgAQAIAc5bWDKrHHgOBKjJbWh1E1CyMn9TVa+JYWDa9hftkAOF2kTMTwsyEZ8+57T16uPZruiiaars/FuLiIO6OxvNvkr1qfp6R53ptlaym5vsTmsqrPAMkDcRtA7iDb0hV8eMuZr9Ysp/hdbW21ooCvnkC46QzAU6UB0S662MGSVZhdTodk96GOoXh2Ka6f5fsbJOSk7kW8KLjjtfcseY5oPDc3dYtuLK/ZJem+5kUY0vVUtfJnRXn35PUmpfCjNmtw9SkIFRtQvvzDmtAj5t/RYfVMdzmpfGhFsnHwMfijnXi7GFzXOBmJkjnn9E/puOqo9kJpdk7XKfjRffhtqCj+Cpsc8AsAFz8lidVw7Xc5xWy9iZKrbjPt9DPfjPjmVcYzYWnbSALhcnzO59v3Wx0SqdWNqX1f8AgZdNTltGfrXFAgAQA8wOONMG0yrNGQ6loTbSrPI+wTfxdYU3vFMQSPLMkCYEdbG5jqlZWVKS3rsL4qiG0timMovwtKk5jjFUEua9m0tc2JHMx5hHcQeq5Rlzi5RWuwOMLptSXj8yMxGYPeIcbeybZk2WLTGQohB7Q0VccSWX53Vot2sIiZuJ/wAChKuMvJapzLaVxg+xJYLJnYs06hqy6o5/ieU/6YYG/wDIw4cWuPWFWXKvl28L/f8A2M7JzXFylPvpJ/fz/p4EqWpsVQBpB0Bh2wW3EWv62UnTCb5M06uoWwglFrX2ITEV3PcXuMucZJ9U1LXYqyk5PbE10iTOGz+t5WOqANs3cWztHEwOYCZ6skuxY/i7VHSH+Lyd1GnUxAqFzm1XNuOQHbZN+ZmwlVqcuTmmvlb/ANTMhkuyUU15W/Pz9P8A6QuMzWpUbtcbdgFandKa0y65ya02MUoiCABAAgAQAIAEAK0GguAc7a0m7oJgdTA5XH4ONtLsWDOdNNo0H1Wvc7bULYgWaHFl78yOnfjqkV385JNfG/02VqsnnJRa1tJ/on/krcqwW9nEHDrXRwupteAJnLMoZVFIuqO/1C8Ha2dmwNdJ3ESNhLiR6cqvZbJNpLxr++9lay6UXJJeNf33v7/PYiKsSdpJbJgmxjpI6FPLKPCAOtcRwYQBK5LkwxDXHxNrg6m0N2knzvazcekCeJm3RKss4fH1/RbE23en8fX9Fv8AwIZ1gPAqmm129sNc10RIc0OHUjryCpQlyW9Eq5847a15/R6EKGCe4SBZWYUTmtpBO2EezZ5xOFcww4KNlUq/xHYWRn4EUsmCABAHulULTLSQRwQYP1CGtg1s7VrucAHOc4NENkkwOwngLiSXg4kl4E106CABACjK7hEOcNp3CCbOtcdjYX9AuaRxpMTXToIAEACAFH13EEFziCZIJME9/f1XNJHFFLwhNdOggAQAIAEACABAAgAQAq/EOIILnEE7iCSQTxPv6rmkc0kJLp0EACAFGV3AQHOAvYE/xDa76ix7hc0jmkJrp0EACAFKVdzZ2uc2YmCRMGRMdjdcaT8nGk/IV6znuLnuLnHlziST7koSSWkCSS0i05EwOpAN6C/v1W1h69Ixs1uNm2RmpX+eOyr5zXZFzBXs2Qqzi8CAJzSmX0a1RwrTYSGgxPeT9FGW9dijn5FlMFKCPWrctp0qgNKA138IMwfn0XK22u5zAyZXwbl5F8BpJ1Sm15qNbuEgQSb8Twhz0xd3U665uGm9Fdq0y1xaeQSD7ixUzST2tokdN5a3EV203u2tgkn0ClGLk9I5KUY95PSJrWWnqOHY19Fwu4NLd0m4Jn7LsoNLbWiTcN6jLYrlGgHVmMf4zQHAEw0nbImDdKlyTWlsfVVCcW5SS0VPHYbw6j6ZM7HFsjrFpUhAggAQAIAEACABAAgAQAIAEACABADijg3uBIFgOT19u5XdMXK2MXpsQhcGHEACAHWAwZqOImABzE+yCE7FBdxPEYYtfs5NuPVARmpR5CmOwD6UbxzxHpH9UaaOV2xsW4jVAw90aRcQ0clditvRyT0timJw5Yb3U7KnB9yMJqa2hBLJlr095KO71WxhrVZjZvvt4kXqFg37h1uq2dFJplzCft19CIVAuggC1fD2hTdXcavAbbtfv9Em6Nko6h5KWdZGEFy8MmfiNhcMKFN1L/yF8T6QZn6BJx/U5PmKwZ17cYExkmWsdh6bg8DyNsPb3ULL5KfHRmXV8pycn32+xl2ZtitUHZ7uOOSry8Hoaf6cfsiX0Tgm1K/mNg09eeit4kOUyj1W110bRJa1ytrKbXtJ/NFzMzKfmVKMdlbpWVK2TjIsOSYMtw1M7iPIOI6j7q1VW/SWzLzMjeRJL6mbZt/5ql93mN+91j2fjZ6qn+nH7DRQGggAQAIAEACABAAgAQAIAEALYSnue1vdwClFbaRCyXGLZqdXLW+HAAsO1rLXlTHh2PGxyZuzZT9L4LfiKsngm/e6o49XKTPQZ97roi0O9T6dYym6q2zpk9jPZNvxoxjyK2B1CdlirfgpazzeLPp6gPBc4TuLo+Q6KzTWpJsi4KUltEe6lOLAmPMOvFu/dQ4JWJHHFKOkTmrcCBh2k/mYR/EDIPb6/qu3RS7DI46hDnHwymJBwc5c4Co0/RTg0pbIWJuOkPs1YNk9Z/z5Jt1vNCqYtEQq5YLLkFX/AE47FbGHLdaMnNh79jfUbLNd0mP1Ss/whuC/KIJZhoggBfCYt9MzTcWniy6pNPaIWVwsWpLY/pYXE4pu4bntDg0Sbbj0EmJvft1UJ2xT9zF/yae3Zf8Aw5XxmIoTSLy0DoCCIIBBaR0IIMjuuLjLuc9Gmx82tsilMsCuHruY4OY4tcOCF1Sae0RlCM1qS2iWFPFY1sjzhhADZaDJgSGyCeRJ6Si7J32myvGFGP47bFK2c4rDg0HOEACOHCCJaWkWIIIIKbHKm46T7C3hY9kvU13IElJLxxAAgAQAIAEACABAAgAQAIAEAdCAJgamxHh+HvkREkX+qf8AxFmtbKT6fj8+eu45wmBxOFLqzdhDWbnEODhBcWRbl24EfJV6slQl28+PH5b/APR25VXr05b868NfG/8A0Mc1z2rXs8+XsOFYsyJz8ncfDqo/Cu5FpBbHFDGvYNrXED0UlNpaRzQ/w2SYh+yo2DvPlJqNBnoDLrE9AeUp3Ri/PdfcVK6tbTf6P/YY4zE1HHbUJ8piOgItxxKa5OXdjt9hsogeqQuJMCRft62ugCRzrBPpbWvqNeTJAaZG2Ya6ePMJI6xzEqELFPuv3/wKqnGa3Ffv5X9vD/MjFMaSOSU3vqeGxwa5wMbuCQJA9J7qaypURcvj5EX8FHlPwjxmznB7qZeHbCRIBAJFjE35XZ3ztSciVUIpcktbGKWNBAAgB9luaPoTsDbuY64m7DuHXuoSgpefz/UXOtT8/n+vYTzPHvr1XVakbnRMcWAAiTPAC7CKitI7CChHihqpEwQBKZTnj8O0tpspyXB24g7vLBaLOAgG8EJU6lN9xNlKse23/wAjXMca6s/e4AWa0NaIa1rQGtDRJsAFOMeK0MhFRWl+99xqpEgQAIAEACABAAgAQAIAEACABAAgAQBK4zPalSZbTbNPwvK2PKC1wAvaNo+6VGqK/wBdiY0Rj9fO/wC/gik0cCABAE3g9SvptptbSo/6YIaS10y6znWePMe/KTKlSb7vv9v9ivPHUm22+/2+P7ePyIZ7pJMASeBwPZOLB5QAIAUr13PILjJADR7NAA49AuKKXg5GKj4E106L4TFvpOLqbtriCJESAbGD0MdRdclFSWmRlFSWmecViHVHl7zLnGSYAk+wEISSWkdjFRWkJLp0/9k="/>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8" descr="data:image/jpeg;base64,/9j/4AAQSkZJRgABAQAAAQABAAD/2wCEAAkGBxQTEhUUEhQWFhQXGBsaGBcXFhwcGhgcGh4cGhggGBwcHCggGhomHBwcIjEhJSkrLi4uHB8zODMsNygtLisBCgoKDg0OGxAQGywkICQvLC8sLzQsLCwsNDQsLCwsLCwsLCwsLCwsLCwsLCwsLCwsLCwsLCwsLCwsLCwsLCwsLP/AABEIALcBEwMBEQACEQEDEQH/xAAcAAABBQEBAQAAAAAAAAAAAAAAAwQFBgcBAgj/xAA7EAABAwIFAgQEBAUEAQUAAAABAAIRAyEEBQYSMUFREyJhcQeBkaEUMrHBQlLR4fAjYpLxMxUWJDSC/8QAGgEAAgMBAQAAAAAAAAAAAAAAAAMCBAUBBv/EADMRAAICAgEDAwIEBQMFAAAAAAABAgMEERIFITETIkFRcTJhofAUIzOBwZHR8QYVFrHh/9oADAMBAAIRAxEAPwDDUAexScRuDTA5MGBx1+Y+q5tAeSIXQJTTmn6+NreFh27nRJJMNaOpcegSb8iFEOc32OqLk9ImdY6AxGAYyo8tqUnWL2TDXHo4G49DwUjEz6sn8PknOqUPJUVdFnpjSSALk8BC7nG0ltk5V0jiWt3OYGiJgm/2Vl4lqW2iiup47nwT7kRhMI+o4MptLnHoEiMJSeki5ZZGuPKT0hzmGS16ADqtMtBsDYj6jr6KdlM6/wAS0Lqyarf6ckyPSh4IAEACABAAgAQAIAEACABAAgAQAIAEACABAAgAQAIAEACABAAgAQAIA+g/hE6mMspjyyTULxbzeY89/KAvL9Tjc8puO9a7GlVTutPXkzH4qZNToYzdRbspVGyGgQA4fmDQOGmx9yVt4E7JUpW+UV8qj0pL8xt8ONUNwGJc94lj2Fro5FwQfaQudQxHk1cE9PYiufCWy3621o7FYSpSYxoY+PUwL3+d5VLD6bGi1Tb7lm2bmuyMkW2UyR09bE0j2cD9E7HW7EVsv+jL7GtZjmNPwSJBcQvQWacWjxOPRNWJ6KFo2GYxxcYkOj6grKxIqN3c9N1ROeJpFv1nimVcE+nI3N8w7nbcBXMuPKtsx+lOdd8e3ntsyJYR7EmtM5J+Je6TDW8x1lPx6fUlrZRzsz+GinrbY61Tp1uHDXMMgmCOyZkY/pxTQnp+e8huMl4InL8pq1pNNhIHJ6JEKpT/AAouXZVVOub1sTzHAPou21BBgH6osrcHpk6boWx5Q8DVLGggAQAIAEACABAAgAQBMZFpjFYzccNRfUDeSIAB7S4gTxaZukXZNNOvUkls6ot+BpmuVVsNUNOvTdTe3lrhf0I6EHuLJsJxnHlF7QNNeRkpHAQB0IAk8JkNWoCQAIE3/wCk948ktsnXXKzwRjmwYPISCBxAAgAQAIAEAXTQOZ1gTSpv2gHdC7FVLcpruaOHO6z+VBkvqXL/AMRSeXOJqNEiT+nQBLnktvil2NLI6dH0nL5M0Uzzhp+mqI/DNloJ29Rz3kqle/cj1fTqYOnuvJQ9RYLwq7gODcfPlWoPaMHqFCpucV4GuXV9lRruxVimXGaZnWw5waLjisTAknot1vsYNdXu1+ZWMLiIqySsyuxets2ba91aRYMwxDRSM3JH29VoWySgzLorl6vYppKwDdNY+BNKm51cVA02bt3cH80i9rW+qqZcclxXob/PRWsWO7V6zXjtsk/jRhKJp0nU9m5rvNs7GwmLTdSwqcxQc732+NkHdhqzjT518CfweymnWoVvEmWvA2ggfmaDe3FiPkjJ6rbh6jXFPf12Qn0urMnznJ9iH+Nenm0KlCrSB2PYWkkzDmEuHHdrj/xXaM2zKTnZHTLNONXjR9OD3/cy9WBwIAEACABAAgAQAIAEAbz8Gsxp/gW0pAcHum/cmJXlutVTdyn8DqL4Rk4vyV/47VGF+Hggu2vFr2kR91Y6ArFCfLxslkyUmtDX4W6Fw+MoVK2J3OAdta1rtsRyTF1Y6rnW4+lWRorU29jX4r6PoYIUamH3NDy5rmF264gggm/U29kdI6hZlKSs8rXf7/8ABK+pQa0Z20wZWyVzQ8mxjHUd4I3Rx19furnqKSW2adLTr7FIzhsVn+pniObqvbrm9GdLyybyjLaRpNL2yXck9vRWKqouO2jQx6K3BOXyQmb4drKrms/L09FWsSUtIpXwjCbUfAyUBQIAEAL4LFupPD2mCPuOoQMqtlXJSj5LvmGeHwZ8M7tkGf8AOiT6KTNu7qcp1Na8lBTjANJ0rRxFTCN2bds7YJg2MCfRM/kPXqG3hyyVVuHgqWsd4xJbUADmgAgcKD4b9ngoZsrJWbs86I/JsN4lelTEeeo1t/8AcQFzmoe9/HcozTaaRs+afDlzaLneI0w21r2Uv/IsWXtjsy4dOyoS5PRlGl8pOKxjKIO3cTJPSASVC3JjT/NfhGm4tx477mnag+HRZh6zzVbtZSc4+U/wgmwBRH/qHFu/lxT2+xVr6ddW+UmYsQul0sejc58FxYeH/qFZxrnBtfUyup4auhy+UTeosc51KNpieSrN85Sj38GdgURhZvfcS0RnjqFR4a8tDwJgxO2Y/VVaIVuac1svdQVvpfy219hxrjMBVo3lx3SCTPcfurOTx4aSKfS4TVzcmZ6s49ICABAAgAQAIAEACABAGh/Cyg92/aLbu/oFn53FLcilft2pR8nfixhNhoki5n3/AMsudOmpReh1cXGTWyyfCptSjhS5pgE7oIkf9qn1SMLJKMhlN8lJ6RSPifm1WvigKh8rWjaOBfmyu9OohVT7Rjtdncpy0Dhq/wAKsPhn4Z/jjzBxIJA9OD/nVZHULr65r0y7iYllveL7ER8XhRNei6kIHhwYHMG32TemuxwfqfU7m4zpa2T2nND16mFouD2iRJB5AN4j2MJsusV1SdbCLsjBaRmupsKaWKrU3GS10SPt9lbjZ6iU/qVLG3J7ItSIAgAQBJ6bwYq4hjHGBM/0+6jPfF6LGLGErUpvsa3mWStayHssGEz6R1WbDIk5eT1esecHpLRjNOl4lUNb/E+B8zAWnvS2zx7Sc9fGzbMpy78NSZT2XF5PbpHzWXZd6j2evxYQhWoxl8GS6wxJqYuq49HbfotGpagjzfUJ875fl2O6JrtZjsO5/wCVrwT9Cl5cZSpko+dFStbmkfQ+bZ1SNKpFQRsJHcryNGPZG2O18mhZjWTg+xgWisXszCm/gBzj7C69Xlw5UOJRoqc7FBGx631JRfgcQ1r7mmRIBtI9wvNYGFZHJjN+EzRyKJxg/wAj53XsDJJjStBr8Q3cRAvdWcWClPuUuoTcaJNF+zo0zQqBsWBWrbFcGeYxFZG6LkVPSlIOxAngAqjjw5SN7qTcaHosuoqTPw9Q2t/XhWsiC4Mx8CU/4iJmCxT1wIAEACABAAgAQAIAEAar8LcQylQc5zoJkx9lTyaHZrS2VpVN2c0RnxUxzanhbXyeYj0UsbHdO01onVCafuLZ8O8SPwVM7gAIHz/7VXKxpWWb12CMJbbiZ78SqjXYsubxtAn2lXMaqVUOMhqhxRU1YOmm6Nwe3DAt/Mb8/qs7Jn7z1vSqeNKZBa8u6mJ4m3YWT8VJJ6KfW13iXfKM6rBjNjoaAI+Qj52Wfdj1uTb8mrTjVygtr4M01o4nGVXO5cQT9AtPHSVaSPL9RrVd7SINPKIIAEATOnxB3jkdVo4Vaacillya7Is+otW1jhvCFQjdY94/uk5WDjx96WmRwrr+TTl2KdkZiuw9jKTTWrJ8WWr5OMG0agNYPbTeXQTtgfLrHdNv6PQ/dtopY/U8mLUEZJiKpe5znXc4kn3NyqiWlo03Jye2K5a6KrD/ALgiXgnS9TRqVRhNOJkOED0KzdpM9Q626+zM4ysRigP95H6haEu8Tz2N2yEvzLfnbwaFS9i039u/qqtf4keizqkqJd/gzxXTyRbdBYFr3VHuG7aIA+/Hy+yTbfKrTi9Gv0vErvcvUW9fBI6xbTp0BsBa8nkH8w9kyrNts2mxnVel41EecY6ZG6FwIcXvdcCBF/coeTKn8InpnT6srbtW0hxq6kGUjtJHnA5Mde6as6d0eLDqHSMfFSsrWn4KWoGUCABAAgAQAIAEACABAFt0niPJE/lP6qzTppobXrffwNtXPJ2zeDAPyReo8U0QmmpMcaZzBwYGt6H/ACU6qMJV7+hCqcoTa+o11ZVDvDcIvM262Ve+Ci+w2yz1O5AUQNwmwm57JBCPk2DCf6dFgEdAIHSLLHlLc2me/wAaKjXHXjRnWrMeKle3DbT69fl/daVEeMTyvVsmNt+o/HYvGn8Vuw9NzTPlDXd5FjKoX7U2mel6fONuPHRSdbPBxNuQ0A363+loV7HTUO55rrLi8l8foV9PMkEACAHOExjmcXHZPpyJV9l4F2VKfk9Y/F74ifmu33+oRqq4Cpw76HhVTtIeC5oBkgesWB9PrCRTfxm9fANxs5Q+gvXzfcxwAMlX7M3lFpIRDE4yT+hELPLp0FAE8NVVfD8OBxE/vHdJdMXLkaH/AHG3hxI9+Bc2kzEB7TL4gTuabkSYibTAJIls8qfNcuGv3+/8mYrf5nHvvz+/39foL43PX1GbIABHmImT/RCrSezQtz7bK+DIlTKRKZFnb8MXFrQ4OAkH04uPcpVtSsWmXMPNnjScoHM2zipiXtLy1oFgBMCe/JXa61BdjmXm25L3MeDE1MBULGuZUa9rXWmCCLdiFBxjdHuR6f1Gyjcq190/yGec5y/EEbgGgcATHvdTrrUFpDMzOsymnP4IxMKQIAEACABAAgAQAIAEAOsBjXUnSADPIPBU4TcXtHGtizalXEvZSFyTAHT3PoBJn3XLLG1tnJNRW2dqPqYWs9jXXY4tmLGLSFGq1uG14ZGuSnFTXyhtjMY6oZefoIXXJvyMG64A5ZmFUNLRUeGnpuMKPCPnQ1X2paUnr7jnIsqOJe5gcGw0ukgmbgQALk3UbLFBbZVutVa20N8JmNWmCKdRzQeQHEf4VJxi/KLVd9la1CTQ2c4kyTJ7lSFttvbOIOAgAQAIAEALvxDnNYw3DJ2iP5jJ97rkYd+3lkVGMW5fUTfTI5BCnKEo+UdUk/B4UToIAEAO62ZVHUmUXOHhsMtbtaIN5uBPU9VFQSk5LyyCripOS8saKRMEACAPVN5aQQYIMgjoRwgBbHY19Z2+o4udETb9rKMYqK0iMIRgtRQ3UiQIAEACABAAgAQAIAEACABAClGs5hDmOLXDgtJBHSxHouNJrTONKS0zuJxDqjy95LnOMknqiMVFaRyMVFKK8ISXSQIAEAOsDmFSiSaTy0kQY7c9fUcqMoqXZkZwjNakhqpEgQAIAEACAHGBob3hqdRBTnpi7Z8I7JfHZOGMLoIgcq9djVqDZSpy3OXET0flzq+IDGN3O2kwOw5VGi6uqXKzwWMrl6ft8kxq3Kn0GHxWlpJhs2Vy3KqtqfF7KOJKfqcZIpizTXLFkWjsRiqRq0zTawcl7o9CQADZVL82qmSjLeyxVi2W/hRFZnllShUNOoII7cEdweysV2RsXKIu2qVUuMkW/J/h06pRbVqPc0vALQ1syCJ5VC3qUITcC7R092xUuRVtRZQcLXdSLt0AEOiJB9OiuUXK2CmirkUumbgyMThBPYLRuNq0xUZh3lhmCYbMdg4glKlfXF8W+5KMHLuiFZQcXbQ1xdMbQCTPaOZTNkRXF5fVpAGpSewO/KXsLQfaRdcUovwzrTQ2Ujh1rSTAEnsEA3o9VaTmmHAg+ohBxST8M90MK987Gl0cwJhBGVkY/iehOpTLTDgQexEIJJp+Dyg6CABAAgAQAIAEAe6VIuIa0FzjwAJJ9gjejqTb0hzjcrrUp8Sm9oBgki09p4lRUk/Ayymyv8SaGakKOtE8LqTfg43oC2OUNNeTuz1Tpl3AldjCUvCOOSXk8uaRyuNNdmCezi4dBAAgCzfD2th2YsPxQmm1jiBMeawHvYn7JN/q8P5Xk6q4WbjPwWH4i51hKuHYMNTLHF4kl3QA8j3i6XjxylJ+tLsQWLjV+6ryVzQecvwmIdVpiXbC3iYkg/srEsRZK4PwSV8aXykSOv8AVlTGMpMqNHkJO7qT/hUK+nrFb18nHfG6XKKKUmnTf/hM2hVy6mAG72lzXibyDN/kQfmvJdXjbHIcvhpaNLFyWoqK+CufHFlJpwwbtDxv3AfynbzHqFc6ArOM3Lx21+pXzJ835L7pLOaNTBYdxe0EU2Az0cGwfuCszNxLP4ievHfROi9KOjHfjBj6dXMD4ZBDKbWEjqbn9CAvQ9JqlXjJS8iL5cp7KVT5E8StReRDNLw2pMQ2kAHua2LR09pWu8WiXulFGFGyyubUZP8A1K7pTNXUcW+qIc50zuHMkOP1VKGPXbNxl4NW2+dcOS8klrnOKmJpjxQ2BdjQIDPb+6nZhU01+xFbHyrLrPeyhKiaRZdE02+I5xEkC3on1U+omZXVZSVaSJLWu3wha8hcnjuC2yp0nl6j+h3RIAoOMcuv9oTcfHjYnth1fk7EvyGeuKjDsgXHX07Jd1LrHdJU0pbKmkG0Wj4f6ZGOxBY6djWyY5k8fLk/JVMzKWPDkdUZS/Cd1npQYM2cSN0XUsbIV0diYzlz4suumdF4ephKFV1NpLmgk+pEmZ9eizb8+cLnD6C7K7N8uWjNdS4IUcTUptEBp47LXpnzgmTolJw9wywNDfUYz+ZwH3upt6Wy1VDnNR+pob9NYcsILAHbeQePeOqqK6TZ6aXTKHF9isabpeFinNiSAYnta/0T5rlAzOnRjXlNS+N6LXqiqThn7hALSfQ/y29FXpSjLSZsdQcZUSbMxV08gTWQtbDiYlaWEo8W/ko5bl20dzwNAAAgqWYoqJzE5N9x3pktDHWBJtdSwkuGxOfyckkxhqEt3w2J6wkZrjtJeSxhcuHuIhUC6CABAErptrDVPiTG0xAm8iPtKs4q3YVcxy9P2krmdNngvG3zctd2j+yu5NPKG/kp405Kw8aZeBSdLWuBM3F7WseQo4UFx5Es6T5JJjXUMEAgRf7KObF6TG4bfhkEs0vmo/Bai2a5qhxY7aABMSJk/cfRZvUoOUFotYtMpvcX4D404OmPw9Sm0j8zXTeZgjk+hXOm8opxkyeXQ4e5lp+H2GYzAUt1LdvAMzzNz95VfLrk7eWzuPiwsjvZmnxPwDaWMJY3YHidh5BHlPyMfqtDCcvSSl5QjIqVctJ7Krhae57W9yFdgtySK05cYtmsMot8KI/h7Le1qGjxLnL1d7+Sm6Zwg/FungSR69FnY0dWs9B1C1rFTRbs0wlN1N0iwB/RX7IpxZg41042LTMpqtgkDusKS0z2sXtbLBpHAueXPa7bEBdja4eDN6jfCCUZrex3qbLqpbvc6QIsPsuuxyWmxGBkVcuMUe9M5U/wt26A4zH2/ZRVko+AzsuuNnFx3oZaryp7IeSXN49kSm5P3Mf0/KjbuKWitrhpmq/BDK3PdWqhxaAAJHWL/usnqs48YxbJVOXLURr8ZqD21aIlxbDid1r2/aUzpyXF6IP8b7F30JlTv/TsMQHGW7vzfzEusO14VHInB5MlJ6OuE2toyb4lYM0sfUBEbgHft+y18SUZVLixdaaWpFbws72xzuEe82Vh+B0N8lo3OtpaoMO57azR5N7gR2E2KwlmrmotG3ZlXcdaMn0w01cezfPmc7dJuBBm618iTVTcfJmY3Kd615L98RcmoswJdQc5xlpI3SA3qf0WXgXXTt/mJJGlmxt9Jp/BkK2zDNF0NkNJ+FNSq9g3OMTzYwB6cJFmW6pcYp7H15OLVFq1rZFa+yllN1N1It2kQ7bwCP7Smxvdi7lV5OPZNqksGg9O0nYcPqObuJJIdaB0j0Ve3NnVLil2G42Ti7asa2in64y9lHFObTILSARBsnwtdq5NBOdcpN1vaK+pkQQAIAe5O+Ko9bKziPVqEZK3WyYzZ/kK0sh+xlHGiuZ4yOoRTgGJKhh/0iWXFOe2J569u0zO60fuoZzSgkTw4sgVlGgaX8Lse+lTfsIEnr/nZXqMWu+HuRl5fUbMWxKPhiHxQzR9ZtIP4DiRaOh6JeRiV0acRmFm2ZHLk9oldJ5hWZhmbHbWwLDjjoFcqx67IRbSM3IzraLpwi/OynfEHEOqYgOe4uOy09pKpZVcYT9qNHplk507m9shsjANenPEpdH9RFnK36MtGqiQJMcLbe0u54rSb/uVLTha7GVCDwXW73VGhp2s38/lHEivsWjNXbabyQIjhXbO0WYeKuVsUjJK7pcT6rBk9s9xFaSRbdCYpsPpkwZkKddLslpGL1ipvjNEpqbEN8EgEE29k6WG4rkUunVS9RNndM4xvgNuOoj5qVGKrI8tnOo0y9ZiOsccz8M5gPmcW9DcAyRYwO9+3soZGKq2plrpFUo2Nvxoz9Vj0Bfvhpq+pg21KbAwtc4OIcJvEf0TasDHym/VW9eCpk3W1adYfEPUdTFhpeWQ02DRx/XlWJ4NONV/LWhONdZbY3MlNOa2xFDDMpNcNrQA2QPKOgCa+n4tiTlBfcRdbeptRk0im60zB2Ir+LUMugDjoPb3VbIxq6dKHZF7EnOUPcQ+Xviqw/7h+qqy8F6p6mvubJSxLzT8MzBaQTNoiRCx3VGMlLR7VUqUO6M/yOhGOqAcCf1C0pvde2YWFVxzZL6Fj1NV/wDj1WgyADxxfp9VXph7uRr9RglRJ/kzMFfPGGjaU/8ArMj1/UpMtbPK9T3/ABD2MNZ1QGsB6mfopxLXSYtybRM5Q6aNMjq0JczPy48bpIqWtnDxmj/bP1TILsbnSk/S2yuKZqAgAQB7pVC0gjkKUZOL2jjW1pj+rmLqnkDbuIFrkk9ArNuY5R0Ihjxg+Wz0KtTDONOo2CIMH1uPQhRxsvhHt3RydUblyTGWMxJqOk/RQuudktsbXWoLSEEkYS2UZ9UoAtbBB6dlZpyZ1eCnk4Vd73I5j8wrYtwG0uLRwxpJjuYS78lz7zejtOPVixenrf1HeWanq0GeEWhwbYAyCPQplWXOEdITkdOqunz8Mis0x7q9QvdaeAOAEqyx2S5Mt0UxphwiNWugyOVBPQ1rZO/+66+zYSOI3RdWf4uzjoof9to589EbT8WltrBr2hx8r4IDu8HgqtG33bT7lyUYTTg+/wCQ+zHU1eszY4gDrA5junzyZyjxZVo6fTTPnFdyFVcvC+DxbqbtzeUyuyVb2hdlcbFqQ5r4+rXIZEkmzWiSfpcqd2VKa9z7C66K6u54pYurRJbdpBuCIIPqDwVyrIlBe19iU6oWd33EcTi31PzkmFGy2Vj9xKFUYfhQgljBXD1ywy3lMrslW9xIzgpLTF6uIqVQbEhokwCYExJ+ZA+anbkyn2ZCFUK/B6OJq0jscC0jo5pBH1uirLmo+17RF112e7yNsRXLzJULbXZLbGQgoLSEwUsmWNmsaoH5W7ojdf6pDx4s2o9buUOOkQtPMKjanitcQ8mZHqm8VrRmLIsVnqJ9xzjM8rVWlryIPNrn3XIwS8Dr+oXXQ4TfYjFMpEtlWf1aDdrYLZmHdPZRcUynkYNd73Lycx2JrYs7thIbDYa0kAuNh7ko2o+SdFFePHS/ehfBZ1Xws0nN/KfyvBBaVzSl3Qq/CpyHz/VEXj8Y6q8vfyVNLRaqqjVHjHwN0DAQAIAEALYTEGnUZUbG5jg4TxLTIn6Lko8k0yMoqUXF/I4znMTiKpqFoaSAIEngRJJuT6qNcOC0Rrr4R4jFTGAgAQA8ynHeDUFQAkgOiDFyCGk2vDoMeijOPJaIWQU48X+/+fA0JUiZxAAgAQBL5hnZq4alQ2R4cebdMwCOItz1J9ISo1cZuW/ImFPGxz35/f7/AF2RCaOBAAgB3lWN8GqyoBO08TEgiCJg9D2UZx5RaIWQ5xcTmZ4zxqr6kbdx4HQAQOg6DsFyuHCKicqrVcFFDVTGAgAQBJZNm7sPvgbg4N8u6BLXteCR14I//RS7K1PW/wB9mhVtSs1v4/ymv8/ocz3NPxFQP27QGhoG7cbSbmBNyiqHBaCmv0462RyYNBAAgCfyfPxSZSa4E+G+obNb+V7QLE33TN+YtMWVeylybf1S/Qq247m5NfKX1+GyAVgtAgAQBKZXm5pMdTc1zmOex0B5bG0yYgWLgAJF7Jc6+T2vPcVZVyfJPT7/AB9Rvm+N8aq6oG7Q6IbMxAAABgWta3C7CPGOiVcOEVEZqZMEACABAClCg55holCRxyS8nmpTLSQRBHKDqezgE2QAvisFUpxvaWz3QcUk/A3QdJfD5QalFrmxuMm7rEAkR6GQpJb8Fad/Cfu8EbisOabix0SOYUWPhNTXJDl+VVBS8UiGW63v6IIK6Dnw+RigaCAHVXAPa3c4QIB5vB4QQjZFvSGqCYvUwjg3cRb7ruiCsi5cRBcJggAQAIAEACAOgIAtmY/DnH0qfiGkHCJIY6SBEzBiflKpV9Qx5y4qXcnKuUVtldy3L6leqyjTEveYA/WfYSVanOMIuUvCIpbekTeo9CYzB0/FrMaacwXsdIBPEixE8TCr0ZtN0uMH3JzqlDyVlWxY7wOXVa0+EwujmP7pkKpz/ChVt9dX43oQr0HMcWvaWuBggiCFBpp6ZOMlJbTHVbJ67WeI6k4MiZI6Hj1THTNR5NdhSyanPgpdxilDx/k+UVcS8sot3ECTeAB6kpdlsa1uTOOSXk95zkdbClorNDd4kQ4H3Bg8oruhZ+FkYzjLwR7aZIJAMDkxYdL9kzffRM8oAEACABAFm0hlvibzujoFew609tmT1LJ9LS0Iaqy3w3Agz3hcyqOPuQ3p+T6kdNHvSGSiuaj3EtbS2wbbS9x8rTeZgONu14VaqDnNIfmXelU5E7qzKW+BMtlvAHU+qv5GNFR3EycDPnOxQaKAsw9AaNpbDUTQpk7rDr3Ml3HSSY9ISZSmpe0z8jNpjL05r7lZ1dgGsrgMMhw5jrP36JkZuXdj6LoSg3DwjRMuy7COwgp1Abtgnr7z3WbZO9WPiivHPoiu77mU5zghRrPpgyAbHrHIn1haUG3FNl2qxWQU14YhgsOalRrB/EQFNLb0OhHlJI0bMcppuw4a4EQLXn0gqx6K32L6wK1t/JQsrwQfXDDwCZ9Y/ZLrr5T0ykoe/iW3UeTsbhnOafM3tx3TZ1rTaHW40ILa8lCVUqggAQAIAEACAFcK0l7Q253CPeVx+CUFuSNpoaxqtw5aWuJiADe36rFeBS5qXyb9tXNN8fgyfJsdUZixVA8+5xI9TM8eq15wjKHF+DEp3GxaW9Fs1pq2tWwooOBDSQXE+lwPqFTxsKqqznHyXs2yUofh0Z6tAyy86BY/Y/bEE3+S1sBNQbR5/rDr5xUyL1RiKhxbC4N3N27Y4sZCRlb9ZF3AjBY2ovt3LXnniuwz90CReFoWxk62jFxfSjkrT+TL1gHrTQvhbk9WqKz6b9skM45Iuf1Czc++EElL7le6MpyUUc+J+RVaHhGo7dyG/MSY/wCKOnZMLk+KI1Vuqxxfz3NH0Iw1svpgUmNDmQ4FtjaDbt6LE6hYq8nfJ9i/jx9r0YdqzJnYTFVaDv4TLTES03bH6fJemxrldUpr5FyTT0yITzgIAEAWLTlUhhgla2C/YZedBSktnc4f5JP3U8qSjX3O4kfd2DTOJe1pAJ2g7gOgdET7wEnAjrcjvUEpJRY9zqv/AKUlxurV8tQbZVxIfzPBT1hG4anpNtN+EpkuggRAFhBi5+UqlfdOMtJFL/x+3KlKyL8lS13UAxIa07to59z/AGT6JOUNsbRgSw065+S/acoNrYenUe4tkCwE9PsqmRc4S0ivD/pudzc1LszNdYADF1QDIBAn5BXq3uCZbpx3jx9J/BF4Stse138pB+iYnp7HwlxkmazUYX05tG2wtHy6wrien2PTR4yh3M/ygRjHDrLh91Gr+szBrern9yz6jxUYZwnyx2HW3KnPtFl7KcfTZnKomOCABAAgAQAIAc5bWDKrHHgOBKjJbWh1E1CyMn9TVa+JYWDa9hftkAOF2kTMTwsyEZ8+57T16uPZruiiaars/FuLiIO6OxvNvkr1qfp6R53ptlaym5vsTmsqrPAMkDcRtA7iDb0hV8eMuZr9Ysp/hdbW21ooCvnkC46QzAU6UB0S662MGSVZhdTodk96GOoXh2Ka6f5fsbJOSk7kW8KLjjtfcseY5oPDc3dYtuLK/ZJem+5kUY0vVUtfJnRXn35PUmpfCjNmtw9SkIFRtQvvzDmtAj5t/RYfVMdzmpfGhFsnHwMfijnXi7GFzXOBmJkjnn9E/puOqo9kJpdk7XKfjRffhtqCj+Cpsc8AsAFz8lidVw7Xc5xWy9iZKrbjPt9DPfjPjmVcYzYWnbSALhcnzO59v3Wx0SqdWNqX1f8AgZdNTltGfrXFAgAQA8wOONMG0yrNGQ6loTbSrPI+wTfxdYU3vFMQSPLMkCYEdbG5jqlZWVKS3rsL4qiG0timMovwtKk5jjFUEua9m0tc2JHMx5hHcQeq5Rlzi5RWuwOMLptSXj8yMxGYPeIcbeybZk2WLTGQohB7Q0VccSWX53Vot2sIiZuJ/wAChKuMvJapzLaVxg+xJYLJnYs06hqy6o5/ieU/6YYG/wDIw4cWuPWFWXKvl28L/f8A2M7JzXFylPvpJ/fz/p4EqWpsVQBpB0Bh2wW3EWv62UnTCb5M06uoWwglFrX2ITEV3PcXuMucZJ9U1LXYqyk5PbE10iTOGz+t5WOqANs3cWztHEwOYCZ6skuxY/i7VHSH+Lyd1GnUxAqFzm1XNuOQHbZN+ZmwlVqcuTmmvlb/ANTMhkuyUU15W/Pz9P8A6QuMzWpUbtcbdgFandKa0y65ya02MUoiCABAAgAQAIAEAK0GguAc7a0m7oJgdTA5XH4ONtLsWDOdNNo0H1Wvc7bULYgWaHFl78yOnfjqkV385JNfG/02VqsnnJRa1tJ/on/krcqwW9nEHDrXRwupteAJnLMoZVFIuqO/1C8Ha2dmwNdJ3ESNhLiR6cqvZbJNpLxr++9lay6UXJJeNf33v7/PYiKsSdpJbJgmxjpI6FPLKPCAOtcRwYQBK5LkwxDXHxNrg6m0N2knzvazcekCeJm3RKss4fH1/RbE23en8fX9Fv8AwIZ1gPAqmm129sNc10RIc0OHUjryCpQlyW9Eq5847a15/R6EKGCe4SBZWYUTmtpBO2EezZ5xOFcww4KNlUq/xHYWRn4EUsmCABAHulULTLSQRwQYP1CGtg1s7VrucAHOc4NENkkwOwngLiSXg4kl4E106CABACjK7hEOcNp3CCbOtcdjYX9AuaRxpMTXToIAEACAFH13EEFziCZIJME9/f1XNJHFFLwhNdOggAQAIAEACABAAgAQAq/EOIILnEE7iCSQTxPv6rmkc0kJLp0EACAFGV3AQHOAvYE/xDa76ix7hc0jmkJrp0EACAFKVdzZ2uc2YmCRMGRMdjdcaT8nGk/IV6znuLnuLnHlziST7koSSWkCSS0i05EwOpAN6C/v1W1h69Ixs1uNm2RmpX+eOyr5zXZFzBXs2Qqzi8CAJzSmX0a1RwrTYSGgxPeT9FGW9dijn5FlMFKCPWrctp0qgNKA138IMwfn0XK22u5zAyZXwbl5F8BpJ1Sm15qNbuEgQSb8Twhz0xd3U665uGm9Fdq0y1xaeQSD7ixUzST2tokdN5a3EV203u2tgkn0ClGLk9I5KUY95PSJrWWnqOHY19Fwu4NLd0m4Jn7LsoNLbWiTcN6jLYrlGgHVmMf4zQHAEw0nbImDdKlyTWlsfVVCcW5SS0VPHYbw6j6ZM7HFsjrFpUhAggAQAIAEACABAAgAQAIAEACABADijg3uBIFgOT19u5XdMXK2MXpsQhcGHEACAHWAwZqOImABzE+yCE7FBdxPEYYtfs5NuPVARmpR5CmOwD6UbxzxHpH9UaaOV2xsW4jVAw90aRcQ0clditvRyT0timJw5Yb3U7KnB9yMJqa2hBLJlr095KO71WxhrVZjZvvt4kXqFg37h1uq2dFJplzCft19CIVAuggC1fD2hTdXcavAbbtfv9Em6Nko6h5KWdZGEFy8MmfiNhcMKFN1L/yF8T6QZn6BJx/U5PmKwZ17cYExkmWsdh6bg8DyNsPb3ULL5KfHRmXV8pycn32+xl2ZtitUHZ7uOOSry8Hoaf6cfsiX0Tgm1K/mNg09eeit4kOUyj1W110bRJa1ytrKbXtJ/NFzMzKfmVKMdlbpWVK2TjIsOSYMtw1M7iPIOI6j7q1VW/SWzLzMjeRJL6mbZt/5ql93mN+91j2fjZ6qn+nH7DRQGggAQAIAEACABAAgAQAIAEALYSnue1vdwClFbaRCyXGLZqdXLW+HAAsO1rLXlTHh2PGxyZuzZT9L4LfiKsngm/e6o49XKTPQZ97roi0O9T6dYym6q2zpk9jPZNvxoxjyK2B1CdlirfgpazzeLPp6gPBc4TuLo+Q6KzTWpJsi4KUltEe6lOLAmPMOvFu/dQ4JWJHHFKOkTmrcCBh2k/mYR/EDIPb6/qu3RS7DI46hDnHwymJBwc5c4Co0/RTg0pbIWJuOkPs1YNk9Z/z5Jt1vNCqYtEQq5YLLkFX/AE47FbGHLdaMnNh79jfUbLNd0mP1Ss/whuC/KIJZhoggBfCYt9MzTcWniy6pNPaIWVwsWpLY/pYXE4pu4bntDg0Sbbj0EmJvft1UJ2xT9zF/yae3Zf8Aw5XxmIoTSLy0DoCCIIBBaR0IIMjuuLjLuc9Gmx82tsilMsCuHruY4OY4tcOCF1Sae0RlCM1qS2iWFPFY1sjzhhADZaDJgSGyCeRJ6Si7J32myvGFGP47bFK2c4rDg0HOEACOHCCJaWkWIIIIKbHKm46T7C3hY9kvU13IElJLxxAAgAQAIAEACABAAgAQAIAEAdCAJgamxHh+HvkREkX+qf8AxFmtbKT6fj8+eu45wmBxOFLqzdhDWbnEODhBcWRbl24EfJV6slQl28+PH5b/APR25VXr05b868NfG/8A0Mc1z2rXs8+XsOFYsyJz8ncfDqo/Cu5FpBbHFDGvYNrXED0UlNpaRzQ/w2SYh+yo2DvPlJqNBnoDLrE9AeUp3Ri/PdfcVK6tbTf6P/YY4zE1HHbUJ8piOgItxxKa5OXdjt9hsogeqQuJMCRft62ugCRzrBPpbWvqNeTJAaZG2Ya6ePMJI6xzEqELFPuv3/wKqnGa3Ffv5X9vD/MjFMaSOSU3vqeGxwa5wMbuCQJA9J7qaypURcvj5EX8FHlPwjxmznB7qZeHbCRIBAJFjE35XZ3ztSciVUIpcktbGKWNBAAgB9luaPoTsDbuY64m7DuHXuoSgpefz/UXOtT8/n+vYTzPHvr1XVakbnRMcWAAiTPAC7CKitI7CChHihqpEwQBKZTnj8O0tpspyXB24g7vLBaLOAgG8EJU6lN9xNlKse23/wAjXMca6s/e4AWa0NaIa1rQGtDRJsAFOMeK0MhFRWl+99xqpEgQAIAEACABAAgAQAIAEACABAAgAQBK4zPalSZbTbNPwvK2PKC1wAvaNo+6VGqK/wBdiY0Rj9fO/wC/gik0cCABAE3g9SvptptbSo/6YIaS10y6znWePMe/KTKlSb7vv9v9ivPHUm22+/2+P7ePyIZ7pJMASeBwPZOLB5QAIAUr13PILjJADR7NAA49AuKKXg5GKj4E106L4TFvpOLqbtriCJESAbGD0MdRdclFSWmRlFSWmecViHVHl7zLnGSYAk+wEISSWkdjFRWkJLp0/9k="/>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92" name="Picture 20" descr="http://cg.uchospitals.edu/_img/chromosom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750" y="4343400"/>
            <a:ext cx="2857500" cy="19240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Testosterone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Testosterone aids in the maturing of sperm and causes many changes including:</a:t>
            </a:r>
          </a:p>
          <a:p>
            <a:r>
              <a:rPr lang="en-US" dirty="0" smtClean="0"/>
              <a:t>Longer and heavier bone structure</a:t>
            </a:r>
          </a:p>
          <a:p>
            <a:r>
              <a:rPr lang="en-US" dirty="0" smtClean="0"/>
              <a:t>Larger muscles</a:t>
            </a:r>
          </a:p>
          <a:p>
            <a:r>
              <a:rPr lang="en-US" dirty="0" smtClean="0"/>
              <a:t>Deep voice</a:t>
            </a:r>
          </a:p>
          <a:p>
            <a:r>
              <a:rPr lang="en-US" dirty="0" smtClean="0"/>
              <a:t>Growth of body hair</a:t>
            </a:r>
          </a:p>
          <a:p>
            <a:r>
              <a:rPr lang="en-US" dirty="0" smtClean="0"/>
              <a:t>Development of the genitalia</a:t>
            </a:r>
          </a:p>
          <a:p>
            <a:r>
              <a:rPr lang="en-US" dirty="0" smtClean="0"/>
              <a:t>Increased metabolism</a:t>
            </a:r>
          </a:p>
          <a:p>
            <a:r>
              <a:rPr lang="en-US" dirty="0" smtClean="0"/>
              <a:t>Sexual desire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Epididymis</a:t>
            </a:r>
            <a:r>
              <a:rPr lang="en-US" dirty="0" smtClean="0"/>
              <a:t>, Vas Deferens, And Seminal Vesicles</a:t>
            </a:r>
            <a:endParaRPr lang="en-US" dirty="0"/>
          </a:p>
        </p:txBody>
      </p:sp>
      <p:sp>
        <p:nvSpPr>
          <p:cNvPr id="5" name="Content Placeholder 4"/>
          <p:cNvSpPr>
            <a:spLocks noGrp="1"/>
          </p:cNvSpPr>
          <p:nvPr>
            <p:ph sz="half" idx="1"/>
          </p:nvPr>
        </p:nvSpPr>
        <p:spPr/>
        <p:txBody>
          <a:bodyPr>
            <a:normAutofit fontScale="70000" lnSpcReduction="20000"/>
          </a:bodyPr>
          <a:lstStyle/>
          <a:p>
            <a:r>
              <a:rPr lang="en-US" dirty="0" smtClean="0"/>
              <a:t>The </a:t>
            </a:r>
            <a:r>
              <a:rPr lang="en-US" dirty="0" err="1" smtClean="0"/>
              <a:t>epididymis</a:t>
            </a:r>
            <a:r>
              <a:rPr lang="en-US" dirty="0" smtClean="0"/>
              <a:t> is a coiled structure about 20 feet long</a:t>
            </a:r>
          </a:p>
          <a:p>
            <a:r>
              <a:rPr lang="en-US" dirty="0" smtClean="0"/>
              <a:t>Sits on top of the testes</a:t>
            </a:r>
          </a:p>
          <a:p>
            <a:r>
              <a:rPr lang="en-US" dirty="0" smtClean="0"/>
              <a:t>After sperm are produced in the tubules, they pass into the </a:t>
            </a:r>
            <a:r>
              <a:rPr lang="en-US" dirty="0" err="1" smtClean="0"/>
              <a:t>epididymis</a:t>
            </a:r>
            <a:r>
              <a:rPr lang="en-US" dirty="0" smtClean="0"/>
              <a:t>, where a small number are stored</a:t>
            </a:r>
          </a:p>
          <a:p>
            <a:r>
              <a:rPr lang="en-US" dirty="0" smtClean="0"/>
              <a:t>The vas deferens serves as the passageway for sperm to exit the </a:t>
            </a:r>
            <a:r>
              <a:rPr lang="en-US" dirty="0" err="1" smtClean="0"/>
              <a:t>epididymis</a:t>
            </a:r>
            <a:r>
              <a:rPr lang="en-US" dirty="0" smtClean="0"/>
              <a:t>, this propels sperm into the urethra and out of the penis during ejaculation</a:t>
            </a:r>
          </a:p>
          <a:p>
            <a:r>
              <a:rPr lang="en-US" dirty="0" smtClean="0"/>
              <a:t>The seminal vesicles are a pair of tubes lying posterior to the bladder, these vesicles secrete a fluid that contains fructose(sugar) which provide nutrients to sperm</a:t>
            </a:r>
          </a:p>
          <a:p>
            <a:endParaRPr lang="en-US" dirty="0" smtClean="0"/>
          </a:p>
          <a:p>
            <a:endParaRPr lang="en-US" dirty="0"/>
          </a:p>
        </p:txBody>
      </p:sp>
      <p:sp>
        <p:nvSpPr>
          <p:cNvPr id="6" name="Content Placeholder 5"/>
          <p:cNvSpPr>
            <a:spLocks noGrp="1"/>
          </p:cNvSpPr>
          <p:nvPr>
            <p:ph sz="half" idx="2"/>
          </p:nvPr>
        </p:nvSpPr>
        <p:spPr/>
        <p:txBody>
          <a:bodyPr>
            <a:normAutofit fontScale="70000" lnSpcReduction="20000"/>
          </a:bodyPr>
          <a:lstStyle/>
          <a:p>
            <a:endParaRPr lang="en-US" dirty="0"/>
          </a:p>
        </p:txBody>
      </p:sp>
      <p:pic>
        <p:nvPicPr>
          <p:cNvPr id="21506" name="Picture 2" descr="http://training.seer.cancer.gov/images/anatomy/reproductive/reproductive_male.jpg"/>
          <p:cNvPicPr>
            <a:picLocks noChangeAspect="1" noChangeArrowheads="1"/>
          </p:cNvPicPr>
          <p:nvPr/>
        </p:nvPicPr>
        <p:blipFill>
          <a:blip r:embed="rId2" cstate="print"/>
          <a:srcRect/>
          <a:stretch>
            <a:fillRect/>
          </a:stretch>
        </p:blipFill>
        <p:spPr bwMode="auto">
          <a:xfrm>
            <a:off x="5016500" y="1524000"/>
            <a:ext cx="3467100" cy="2590800"/>
          </a:xfrm>
          <a:prstGeom prst="rect">
            <a:avLst/>
          </a:prstGeom>
          <a:noFill/>
        </p:spPr>
      </p:pic>
      <p:pic>
        <p:nvPicPr>
          <p:cNvPr id="2050" name="Picture 2" descr="http://www.orchid-cancer.org.uk/site-uploads/images/About-Male-Cancer/Testicular%20Cancer/Diagram%20of%20the%20male%20reproductive%20system_tm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810000"/>
            <a:ext cx="4267200" cy="3073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down)">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Prostate Gland and  </a:t>
            </a:r>
            <a:r>
              <a:rPr lang="en-US" dirty="0" err="1" smtClean="0"/>
              <a:t>Bulbourethral</a:t>
            </a:r>
            <a:r>
              <a:rPr lang="en-US" dirty="0" smtClean="0"/>
              <a:t> Glands</a:t>
            </a:r>
            <a:endParaRPr lang="en-US" dirty="0"/>
          </a:p>
        </p:txBody>
      </p:sp>
      <p:sp>
        <p:nvSpPr>
          <p:cNvPr id="3" name="Content Placeholder 2"/>
          <p:cNvSpPr>
            <a:spLocks noGrp="1"/>
          </p:cNvSpPr>
          <p:nvPr>
            <p:ph sz="half" idx="1"/>
          </p:nvPr>
        </p:nvSpPr>
        <p:spPr/>
        <p:txBody>
          <a:bodyPr>
            <a:normAutofit fontScale="85000" lnSpcReduction="10000"/>
          </a:bodyPr>
          <a:lstStyle/>
          <a:p>
            <a:r>
              <a:rPr lang="en-US" dirty="0" smtClean="0"/>
              <a:t>The prostate gland is a donut-like structure with the urethra extending through its center</a:t>
            </a:r>
          </a:p>
          <a:p>
            <a:r>
              <a:rPr lang="en-US" dirty="0" smtClean="0"/>
              <a:t>The gland is positioned just beneath the bladder, and preserves sperm</a:t>
            </a:r>
          </a:p>
          <a:p>
            <a:r>
              <a:rPr lang="en-US" dirty="0" smtClean="0"/>
              <a:t>The </a:t>
            </a:r>
            <a:r>
              <a:rPr lang="en-US" dirty="0" err="1" smtClean="0"/>
              <a:t>bulbourethral</a:t>
            </a:r>
            <a:r>
              <a:rPr lang="en-US" dirty="0" smtClean="0"/>
              <a:t> glands(</a:t>
            </a:r>
            <a:r>
              <a:rPr lang="en-US" dirty="0" err="1" smtClean="0"/>
              <a:t>cowper’s</a:t>
            </a:r>
            <a:r>
              <a:rPr lang="en-US" dirty="0" smtClean="0"/>
              <a:t> gland) lies beneath the prostate and empty into the urethra(the liquid aids in the movement of the sperm)</a:t>
            </a:r>
          </a:p>
          <a:p>
            <a:endParaRPr lang="en-US" dirty="0" smtClean="0"/>
          </a:p>
          <a:p>
            <a:endParaRPr lang="en-US" dirty="0" smtClean="0"/>
          </a:p>
        </p:txBody>
      </p:sp>
      <p:sp>
        <p:nvSpPr>
          <p:cNvPr id="4" name="Content Placeholder 3"/>
          <p:cNvSpPr>
            <a:spLocks noGrp="1"/>
          </p:cNvSpPr>
          <p:nvPr>
            <p:ph sz="half" idx="2"/>
          </p:nvPr>
        </p:nvSpPr>
        <p:spPr/>
        <p:txBody>
          <a:bodyPr>
            <a:normAutofit fontScale="85000" lnSpcReduction="10000"/>
          </a:bodyPr>
          <a:lstStyle/>
          <a:p>
            <a:endParaRPr lang="en-US"/>
          </a:p>
        </p:txBody>
      </p:sp>
      <p:pic>
        <p:nvPicPr>
          <p:cNvPr id="24580" name="Picture 4" descr="https://courses.stu.qmul.ac.uk/smd/kb/microanatomy/humandev/microanatomytextpics/wheatersmaler.jpg"/>
          <p:cNvPicPr>
            <a:picLocks noChangeAspect="1" noChangeArrowheads="1"/>
          </p:cNvPicPr>
          <p:nvPr/>
        </p:nvPicPr>
        <p:blipFill>
          <a:blip r:embed="rId2" cstate="print"/>
          <a:srcRect/>
          <a:stretch>
            <a:fillRect/>
          </a:stretch>
        </p:blipFill>
        <p:spPr bwMode="auto">
          <a:xfrm>
            <a:off x="4495800" y="1752600"/>
            <a:ext cx="4343400" cy="41433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114800" cy="1143000"/>
          </a:xfrm>
        </p:spPr>
        <p:txBody>
          <a:bodyPr/>
          <a:lstStyle/>
          <a:p>
            <a:r>
              <a:rPr lang="en-US" dirty="0" smtClean="0"/>
              <a:t>Semen And Penis</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smtClean="0"/>
              <a:t>The combined secretions from all the glands and ducts along with the sperm are called semen</a:t>
            </a:r>
          </a:p>
          <a:p>
            <a:r>
              <a:rPr lang="en-US" dirty="0" smtClean="0"/>
              <a:t>The penis is surrounded by a layer of subcutaneous tissue and is covered with skin</a:t>
            </a:r>
          </a:p>
          <a:p>
            <a:r>
              <a:rPr lang="en-US" dirty="0" smtClean="0"/>
              <a:t>A circular fold of skin that extends down over the gland is called the foreskin</a:t>
            </a:r>
          </a:p>
          <a:p>
            <a:r>
              <a:rPr lang="en-US" dirty="0" smtClean="0"/>
              <a:t>A circumcision is a surgical removal of the foreskin(helps with infections)</a:t>
            </a:r>
          </a:p>
          <a:p>
            <a:endParaRPr lang="en-US" dirty="0" smtClean="0"/>
          </a:p>
          <a:p>
            <a:endParaRPr lang="en-US" dirty="0"/>
          </a:p>
        </p:txBody>
      </p:sp>
      <p:sp>
        <p:nvSpPr>
          <p:cNvPr id="4" name="Content Placeholder 3"/>
          <p:cNvSpPr>
            <a:spLocks noGrp="1"/>
          </p:cNvSpPr>
          <p:nvPr>
            <p:ph sz="half" idx="2"/>
          </p:nvPr>
        </p:nvSpPr>
        <p:spPr/>
        <p:txBody>
          <a:bodyPr>
            <a:normAutofit fontScale="77500" lnSpcReduction="20000"/>
          </a:bodyPr>
          <a:lstStyle/>
          <a:p>
            <a:endParaRPr lang="en-US"/>
          </a:p>
        </p:txBody>
      </p:sp>
      <p:pic>
        <p:nvPicPr>
          <p:cNvPr id="1026" name="Picture 2" descr="http://www.circumstitions.com/Images/Mayo-circumcision.jpg"/>
          <p:cNvPicPr>
            <a:picLocks noChangeAspect="1" noChangeArrowheads="1"/>
          </p:cNvPicPr>
          <p:nvPr/>
        </p:nvPicPr>
        <p:blipFill>
          <a:blip r:embed="rId2" cstate="print"/>
          <a:srcRect/>
          <a:stretch>
            <a:fillRect/>
          </a:stretch>
        </p:blipFill>
        <p:spPr bwMode="auto">
          <a:xfrm>
            <a:off x="4648200" y="228600"/>
            <a:ext cx="4343400" cy="2743200"/>
          </a:xfrm>
          <a:prstGeom prst="rect">
            <a:avLst/>
          </a:prstGeom>
          <a:noFill/>
        </p:spPr>
      </p:pic>
      <p:pic>
        <p:nvPicPr>
          <p:cNvPr id="1028" name="Picture 4" descr="http://www.cardinal.com/us/en/distributedproducts/images/H/HL9231.jpg"/>
          <p:cNvPicPr>
            <a:picLocks noChangeAspect="1" noChangeArrowheads="1"/>
          </p:cNvPicPr>
          <p:nvPr/>
        </p:nvPicPr>
        <p:blipFill>
          <a:blip r:embed="rId3" cstate="print"/>
          <a:srcRect/>
          <a:stretch>
            <a:fillRect/>
          </a:stretch>
        </p:blipFill>
        <p:spPr bwMode="auto">
          <a:xfrm>
            <a:off x="4648200" y="2590800"/>
            <a:ext cx="4495800" cy="1790700"/>
          </a:xfrm>
          <a:prstGeom prst="rect">
            <a:avLst/>
          </a:prstGeom>
          <a:noFill/>
        </p:spPr>
      </p:pic>
      <p:pic>
        <p:nvPicPr>
          <p:cNvPr id="1030" name="Picture 6" descr="http://www.salem-news.com/stimg/january182010/gomco_500x340_52651a.jpg"/>
          <p:cNvPicPr>
            <a:picLocks noChangeAspect="1" noChangeArrowheads="1"/>
          </p:cNvPicPr>
          <p:nvPr/>
        </p:nvPicPr>
        <p:blipFill>
          <a:blip r:embed="rId4" cstate="print"/>
          <a:srcRect/>
          <a:stretch>
            <a:fillRect/>
          </a:stretch>
        </p:blipFill>
        <p:spPr bwMode="auto">
          <a:xfrm>
            <a:off x="4572000" y="4419600"/>
            <a:ext cx="4572000" cy="2438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Vasectomy</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Vasectomy is a simple surgical procedure to prohibit the production of sperm and effect sterilization of the male </a:t>
            </a:r>
          </a:p>
          <a:p>
            <a:r>
              <a:rPr lang="en-US" dirty="0" smtClean="0"/>
              <a:t>During the procedure, the vas deferens of a man are severed, and then tied/sealed in a manner such to prevent sperm from entering into the seminal stream (ejaculate)</a:t>
            </a:r>
          </a:p>
          <a:p>
            <a:r>
              <a:rPr lang="en-US" dirty="0" smtClean="0"/>
              <a:t>Sperm is still produced in the tests, but their exit is blocked and will die and be reabsorbed into the body</a:t>
            </a:r>
          </a:p>
          <a:p>
            <a:r>
              <a:rPr lang="en-US" dirty="0" smtClean="0"/>
              <a:t>This procedure will have no effects on testosterone levels</a:t>
            </a:r>
          </a:p>
          <a:p>
            <a:pPr>
              <a:buNone/>
            </a:pPr>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Disease And Disorders Of The Male Reproductive System</a:t>
            </a:r>
            <a:endParaRPr lang="en-US" dirty="0"/>
          </a:p>
        </p:txBody>
      </p:sp>
      <p:sp>
        <p:nvSpPr>
          <p:cNvPr id="3" name="Content Placeholder 2"/>
          <p:cNvSpPr>
            <a:spLocks noGrp="1"/>
          </p:cNvSpPr>
          <p:nvPr>
            <p:ph idx="1"/>
          </p:nvPr>
        </p:nvSpPr>
        <p:spPr>
          <a:xfrm>
            <a:off x="457200" y="1600200"/>
            <a:ext cx="8229600" cy="4953000"/>
          </a:xfrm>
        </p:spPr>
        <p:txBody>
          <a:bodyPr>
            <a:normAutofit fontScale="62500" lnSpcReduction="20000"/>
          </a:bodyPr>
          <a:lstStyle/>
          <a:p>
            <a:r>
              <a:rPr lang="en-US" b="1" dirty="0" err="1" smtClean="0"/>
              <a:t>Epididymitis</a:t>
            </a:r>
            <a:r>
              <a:rPr lang="en-US" dirty="0" smtClean="0"/>
              <a:t>: this is inflammation of the </a:t>
            </a:r>
            <a:r>
              <a:rPr lang="en-US" dirty="0" err="1" smtClean="0"/>
              <a:t>epididymis</a:t>
            </a:r>
            <a:r>
              <a:rPr lang="en-US" dirty="0" smtClean="0"/>
              <a:t> and is an uncommon infection, it may spread to the testicle </a:t>
            </a:r>
          </a:p>
          <a:p>
            <a:r>
              <a:rPr lang="en-US" dirty="0" smtClean="0"/>
              <a:t>Caused by trauma, STI’s, or UTI</a:t>
            </a:r>
          </a:p>
          <a:p>
            <a:r>
              <a:rPr lang="en-US" b="1" dirty="0" smtClean="0"/>
              <a:t>Erectile dysfunction or impotence</a:t>
            </a:r>
            <a:r>
              <a:rPr lang="en-US" dirty="0" smtClean="0"/>
              <a:t>:  this is the inability to have or sustain an erection to complete intercourse</a:t>
            </a:r>
          </a:p>
          <a:p>
            <a:r>
              <a:rPr lang="en-US" dirty="0" smtClean="0"/>
              <a:t>Caused by chronic illness, , depression, alcohol, or stress</a:t>
            </a:r>
          </a:p>
          <a:p>
            <a:r>
              <a:rPr lang="en-US" b="1" dirty="0" err="1" smtClean="0"/>
              <a:t>Hydrocele</a:t>
            </a:r>
            <a:r>
              <a:rPr lang="en-US" b="1" dirty="0" smtClean="0"/>
              <a:t>: </a:t>
            </a:r>
            <a:r>
              <a:rPr lang="en-US" dirty="0" smtClean="0"/>
              <a:t>this is the presence of an excessive amount of fluid within structures around the testes </a:t>
            </a:r>
          </a:p>
          <a:p>
            <a:r>
              <a:rPr lang="en-US" dirty="0" smtClean="0"/>
              <a:t>Caused by injury or inflammation, surgery is indicated to remove the </a:t>
            </a:r>
            <a:r>
              <a:rPr lang="en-US" dirty="0" smtClean="0"/>
              <a:t>fluid</a:t>
            </a:r>
          </a:p>
          <a:p>
            <a:r>
              <a:rPr lang="en-US" b="1" dirty="0" smtClean="0"/>
              <a:t>Testicular torsion</a:t>
            </a:r>
            <a:r>
              <a:rPr lang="en-US" dirty="0" smtClean="0"/>
              <a:t>: Genital </a:t>
            </a:r>
            <a:r>
              <a:rPr lang="en-US" dirty="0"/>
              <a:t>pain is usually nothing more than a mild and fleeting discomfort. But when it's more painful, it can be caused by a very serious condition called </a:t>
            </a:r>
            <a:r>
              <a:rPr lang="en-US" b="1" dirty="0"/>
              <a:t>testicular torsion</a:t>
            </a:r>
            <a:r>
              <a:rPr lang="en-US" dirty="0"/>
              <a:t>. Testicular torsion is a medical emergency that usually requires immediate surgery to save the testicle</a:t>
            </a:r>
            <a:r>
              <a:rPr lang="en-US" dirty="0" smtClean="0"/>
              <a:t>.</a:t>
            </a:r>
            <a:r>
              <a:rPr lang="en-US" dirty="0"/>
              <a:t>  occurs when the spermatic cord that provides blood flow to the testicle rotates and becomes twisted, usually due to an injury or medical </a:t>
            </a:r>
            <a:r>
              <a:rPr lang="en-US" dirty="0" smtClean="0"/>
              <a:t>condition.</a:t>
            </a:r>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Female Reproductive Organs</a:t>
            </a:r>
            <a:endParaRPr lang="en-US" dirty="0"/>
          </a:p>
        </p:txBody>
      </p:sp>
      <p:sp>
        <p:nvSpPr>
          <p:cNvPr id="3" name="Content Placeholder 2"/>
          <p:cNvSpPr>
            <a:spLocks noGrp="1"/>
          </p:cNvSpPr>
          <p:nvPr>
            <p:ph idx="1"/>
          </p:nvPr>
        </p:nvSpPr>
        <p:spPr/>
        <p:txBody>
          <a:bodyPr/>
          <a:lstStyle/>
          <a:p>
            <a:r>
              <a:rPr lang="en-US" b="1" dirty="0" smtClean="0"/>
              <a:t>Ovaries</a:t>
            </a:r>
            <a:r>
              <a:rPr lang="en-US" dirty="0" smtClean="0"/>
              <a:t>: the embryonic </a:t>
            </a:r>
            <a:r>
              <a:rPr lang="en-US" dirty="0" err="1" smtClean="0"/>
              <a:t>gonadal</a:t>
            </a:r>
            <a:r>
              <a:rPr lang="en-US" dirty="0" smtClean="0"/>
              <a:t> tissue that is to become the ovaries begin to develop about the 10</a:t>
            </a:r>
            <a:r>
              <a:rPr lang="en-US" baseline="30000" dirty="0" smtClean="0"/>
              <a:t>th</a:t>
            </a:r>
            <a:r>
              <a:rPr lang="en-US" dirty="0" smtClean="0"/>
              <a:t> or 11</a:t>
            </a:r>
            <a:r>
              <a:rPr lang="en-US" baseline="30000" dirty="0" smtClean="0"/>
              <a:t>th</a:t>
            </a:r>
            <a:r>
              <a:rPr lang="en-US" dirty="0" smtClean="0"/>
              <a:t> week of pregnancy</a:t>
            </a:r>
            <a:endParaRPr lang="en-US" dirty="0"/>
          </a:p>
        </p:txBody>
      </p:sp>
      <p:pic>
        <p:nvPicPr>
          <p:cNvPr id="25602" name="Picture 2" descr="http://0.tqn.com/d/pregnancy/1/0/Z/C/05us20a.jpg"/>
          <p:cNvPicPr>
            <a:picLocks noChangeAspect="1" noChangeArrowheads="1"/>
          </p:cNvPicPr>
          <p:nvPr/>
        </p:nvPicPr>
        <p:blipFill>
          <a:blip r:embed="rId2" cstate="print"/>
          <a:srcRect/>
          <a:stretch>
            <a:fillRect/>
          </a:stretch>
        </p:blipFill>
        <p:spPr bwMode="auto">
          <a:xfrm>
            <a:off x="2667000" y="3352800"/>
            <a:ext cx="3514725" cy="306705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Ovaries</a:t>
            </a:r>
            <a:endParaRPr lang="en-US" dirty="0"/>
          </a:p>
        </p:txBody>
      </p:sp>
      <p:sp>
        <p:nvSpPr>
          <p:cNvPr id="3" name="Content Placeholder 2"/>
          <p:cNvSpPr>
            <a:spLocks noGrp="1"/>
          </p:cNvSpPr>
          <p:nvPr>
            <p:ph sz="half" idx="1"/>
          </p:nvPr>
        </p:nvSpPr>
        <p:spPr>
          <a:xfrm>
            <a:off x="457200" y="1295400"/>
            <a:ext cx="4038600" cy="5562600"/>
          </a:xfrm>
        </p:spPr>
        <p:txBody>
          <a:bodyPr>
            <a:normAutofit fontScale="62500" lnSpcReduction="20000"/>
          </a:bodyPr>
          <a:lstStyle/>
          <a:p>
            <a:r>
              <a:rPr lang="en-US" dirty="0" smtClean="0"/>
              <a:t>These two organs play a significant role in the life of every female</a:t>
            </a:r>
          </a:p>
          <a:p>
            <a:r>
              <a:rPr lang="en-US" dirty="0" smtClean="0"/>
              <a:t>They have two main roles: </a:t>
            </a:r>
          </a:p>
          <a:p>
            <a:r>
              <a:rPr lang="en-US" dirty="0" smtClean="0"/>
              <a:t>1. to produce the sex cell </a:t>
            </a:r>
          </a:p>
          <a:p>
            <a:r>
              <a:rPr lang="en-US" dirty="0" smtClean="0"/>
              <a:t>2. to secrete hormones</a:t>
            </a:r>
          </a:p>
          <a:p>
            <a:r>
              <a:rPr lang="en-US" dirty="0" smtClean="0"/>
              <a:t>These functions parallel the role of the testes in the male</a:t>
            </a:r>
          </a:p>
          <a:p>
            <a:r>
              <a:rPr lang="en-US" dirty="0" smtClean="0"/>
              <a:t>It is estimated that at birth the ovary has between 200,000 to 400,000 follicles, which contain immature ova, and mature by puberty, by age 50, most of them have disappeared</a:t>
            </a:r>
          </a:p>
          <a:p>
            <a:r>
              <a:rPr lang="en-US" dirty="0" smtClean="0"/>
              <a:t>The ovaries are the primary sex organs of the female </a:t>
            </a:r>
          </a:p>
          <a:p>
            <a:r>
              <a:rPr lang="en-US" dirty="0" smtClean="0"/>
              <a:t>The ovaries produce estrogen, which develops the sex organs and produces secondary sex characteristics, which alter the shape and appearance of the female body</a:t>
            </a:r>
          </a:p>
          <a:p>
            <a:endParaRPr lang="en-US" dirty="0" smtClean="0"/>
          </a:p>
          <a:p>
            <a:endParaRPr lang="en-US" dirty="0" smtClean="0"/>
          </a:p>
          <a:p>
            <a:endParaRPr lang="en-US" dirty="0" smtClean="0"/>
          </a:p>
          <a:p>
            <a:endParaRPr lang="en-US" dirty="0"/>
          </a:p>
        </p:txBody>
      </p:sp>
      <p:sp>
        <p:nvSpPr>
          <p:cNvPr id="4" name="Content Placeholder 3"/>
          <p:cNvSpPr>
            <a:spLocks noGrp="1"/>
          </p:cNvSpPr>
          <p:nvPr>
            <p:ph sz="half" idx="2"/>
          </p:nvPr>
        </p:nvSpPr>
        <p:spPr/>
        <p:txBody>
          <a:bodyPr>
            <a:normAutofit fontScale="62500" lnSpcReduction="20000"/>
          </a:bodyPr>
          <a:lstStyle/>
          <a:p>
            <a:endParaRPr lang="en-US"/>
          </a:p>
        </p:txBody>
      </p:sp>
      <p:pic>
        <p:nvPicPr>
          <p:cNvPr id="28674" name="Picture 2" descr="http://www.dimensionsguide.com/wp-content/uploads/2009/11/Ovaries.gif"/>
          <p:cNvPicPr>
            <a:picLocks noChangeAspect="1" noChangeArrowheads="1"/>
          </p:cNvPicPr>
          <p:nvPr/>
        </p:nvPicPr>
        <p:blipFill>
          <a:blip r:embed="rId2" cstate="print"/>
          <a:srcRect/>
          <a:stretch>
            <a:fillRect/>
          </a:stretch>
        </p:blipFill>
        <p:spPr bwMode="auto">
          <a:xfrm>
            <a:off x="4572000" y="1524000"/>
            <a:ext cx="4572000" cy="4495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962400" cy="1143000"/>
          </a:xfrm>
        </p:spPr>
        <p:txBody>
          <a:bodyPr/>
          <a:lstStyle/>
          <a:p>
            <a:r>
              <a:rPr lang="en-US" dirty="0" smtClean="0"/>
              <a:t>Fallopian Tubes</a:t>
            </a:r>
            <a:endParaRPr lang="en-US" dirty="0"/>
          </a:p>
        </p:txBody>
      </p:sp>
      <p:sp>
        <p:nvSpPr>
          <p:cNvPr id="3" name="Content Placeholder 2"/>
          <p:cNvSpPr>
            <a:spLocks noGrp="1"/>
          </p:cNvSpPr>
          <p:nvPr>
            <p:ph sz="half" idx="1"/>
          </p:nvPr>
        </p:nvSpPr>
        <p:spPr>
          <a:xfrm>
            <a:off x="457200" y="1143000"/>
            <a:ext cx="4038600" cy="5410200"/>
          </a:xfrm>
        </p:spPr>
        <p:txBody>
          <a:bodyPr>
            <a:normAutofit/>
          </a:bodyPr>
          <a:lstStyle/>
          <a:p>
            <a:r>
              <a:rPr lang="en-US" dirty="0" smtClean="0"/>
              <a:t>The fallopian tubes extend about 4 inches from the superior lateral surface of the uterus and are attached to the broad ligament </a:t>
            </a:r>
          </a:p>
          <a:p>
            <a:r>
              <a:rPr lang="en-US" dirty="0" smtClean="0"/>
              <a:t>Upon ovulation, the ovum moves toward the opening of the tube</a:t>
            </a:r>
          </a:p>
          <a:p>
            <a:r>
              <a:rPr lang="en-US" dirty="0" smtClean="0"/>
              <a:t>The cilia move to create a current moving the ovum toward the uterus</a:t>
            </a:r>
            <a:endParaRPr lang="en-US" dirty="0"/>
          </a:p>
        </p:txBody>
      </p:sp>
      <p:sp>
        <p:nvSpPr>
          <p:cNvPr id="4" name="Content Placeholder 3"/>
          <p:cNvSpPr>
            <a:spLocks noGrp="1"/>
          </p:cNvSpPr>
          <p:nvPr>
            <p:ph sz="half" idx="2"/>
          </p:nvPr>
        </p:nvSpPr>
        <p:spPr/>
        <p:txBody>
          <a:bodyPr>
            <a:normAutofit/>
          </a:bodyPr>
          <a:lstStyle/>
          <a:p>
            <a:endParaRPr lang="en-US" dirty="0"/>
          </a:p>
        </p:txBody>
      </p:sp>
      <p:pic>
        <p:nvPicPr>
          <p:cNvPr id="29698" name="Picture 2" descr="http://www.drugs.com/health-guide/images/205057.jpg"/>
          <p:cNvPicPr>
            <a:picLocks noChangeAspect="1" noChangeArrowheads="1"/>
          </p:cNvPicPr>
          <p:nvPr/>
        </p:nvPicPr>
        <p:blipFill>
          <a:blip r:embed="rId2" cstate="print"/>
          <a:srcRect/>
          <a:stretch>
            <a:fillRect/>
          </a:stretch>
        </p:blipFill>
        <p:spPr bwMode="auto">
          <a:xfrm>
            <a:off x="4648200" y="0"/>
            <a:ext cx="4267200" cy="2362200"/>
          </a:xfrm>
          <a:prstGeom prst="rect">
            <a:avLst/>
          </a:prstGeom>
          <a:noFill/>
        </p:spPr>
      </p:pic>
      <p:pic>
        <p:nvPicPr>
          <p:cNvPr id="29702" name="Picture 6" descr="http://www.mhhe.com/socscience/sex/common/ibank/ibank/0015.jpg"/>
          <p:cNvPicPr>
            <a:picLocks noChangeAspect="1" noChangeArrowheads="1"/>
          </p:cNvPicPr>
          <p:nvPr/>
        </p:nvPicPr>
        <p:blipFill>
          <a:blip r:embed="rId3" cstate="print"/>
          <a:srcRect/>
          <a:stretch>
            <a:fillRect/>
          </a:stretch>
        </p:blipFill>
        <p:spPr bwMode="auto">
          <a:xfrm>
            <a:off x="4495800" y="4572000"/>
            <a:ext cx="4267200" cy="2057400"/>
          </a:xfrm>
          <a:prstGeom prst="rect">
            <a:avLst/>
          </a:prstGeom>
          <a:noFill/>
        </p:spPr>
      </p:pic>
      <p:pic>
        <p:nvPicPr>
          <p:cNvPr id="4098" name="Picture 2" descr="http://www.tulsafertilitycenter.com/images/conception_spermut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2333624"/>
            <a:ext cx="3962400" cy="22383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Fallopian Tubes</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Normally, conception(fertilization) takes place in the outer third of the fallopian tube</a:t>
            </a:r>
          </a:p>
          <a:p>
            <a:r>
              <a:rPr lang="en-US" dirty="0" smtClean="0"/>
              <a:t>Upon union, the two cells begin to multiply</a:t>
            </a:r>
          </a:p>
          <a:p>
            <a:r>
              <a:rPr lang="en-US" dirty="0" smtClean="0"/>
              <a:t>The secretions of the tubes provide nutrition for the new zygote, which must now move into the uterus within 3 to 7 days for implantation and development</a:t>
            </a:r>
          </a:p>
        </p:txBody>
      </p:sp>
      <p:sp>
        <p:nvSpPr>
          <p:cNvPr id="4" name="Content Placeholder 3"/>
          <p:cNvSpPr>
            <a:spLocks noGrp="1"/>
          </p:cNvSpPr>
          <p:nvPr>
            <p:ph sz="half" idx="2"/>
          </p:nvPr>
        </p:nvSpPr>
        <p:spPr/>
        <p:txBody>
          <a:bodyPr>
            <a:normAutofit fontScale="92500" lnSpcReduction="20000"/>
          </a:bodyPr>
          <a:lstStyle/>
          <a:p>
            <a:endParaRPr lang="en-US" dirty="0"/>
          </a:p>
        </p:txBody>
      </p:sp>
      <p:pic>
        <p:nvPicPr>
          <p:cNvPr id="30722" name="Picture 2" descr="http://www.mkillustrations.com/images/i25_early_stages_pregnancy_2939.jpg"/>
          <p:cNvPicPr>
            <a:picLocks noChangeAspect="1" noChangeArrowheads="1"/>
          </p:cNvPicPr>
          <p:nvPr/>
        </p:nvPicPr>
        <p:blipFill>
          <a:blip r:embed="rId2" cstate="print"/>
          <a:srcRect/>
          <a:stretch>
            <a:fillRect/>
          </a:stretch>
        </p:blipFill>
        <p:spPr bwMode="auto">
          <a:xfrm>
            <a:off x="4495800" y="1143000"/>
            <a:ext cx="4286250" cy="5029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Reproductive System</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reproductive system consists of the organs that are capable of accomplishing reproduction, the creation of a new individual</a:t>
            </a:r>
          </a:p>
          <a:p>
            <a:r>
              <a:rPr lang="en-US" dirty="0" smtClean="0"/>
              <a:t>All living organisms reproduce, some very simply by an asexual method or without the need of sexual contact</a:t>
            </a:r>
          </a:p>
          <a:p>
            <a:r>
              <a:rPr lang="en-US" dirty="0" smtClean="0"/>
              <a:t>An example of asexual reproduction is one of the simplest forms of life, a single cell, through mitosis(</a:t>
            </a:r>
            <a:r>
              <a:rPr lang="en-US" dirty="0"/>
              <a:t> sea </a:t>
            </a:r>
            <a:r>
              <a:rPr lang="en-US" dirty="0" smtClean="0"/>
              <a:t>stars, plants)</a:t>
            </a:r>
          </a:p>
          <a:p>
            <a:r>
              <a:rPr lang="en-US" dirty="0" smtClean="0"/>
              <a:t>Sexual methods of reproduction are found in multi-celled forms of life, including humans</a:t>
            </a:r>
          </a:p>
          <a:p>
            <a:endParaRPr lang="en-US" dirty="0" smtClean="0"/>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Ectopic Pregnancy</a:t>
            </a:r>
            <a:endParaRPr lang="en-US" dirty="0"/>
          </a:p>
        </p:txBody>
      </p:sp>
      <p:sp>
        <p:nvSpPr>
          <p:cNvPr id="3" name="Content Placeholder 2"/>
          <p:cNvSpPr>
            <a:spLocks noGrp="1"/>
          </p:cNvSpPr>
          <p:nvPr>
            <p:ph sz="half" idx="1"/>
          </p:nvPr>
        </p:nvSpPr>
        <p:spPr>
          <a:xfrm>
            <a:off x="457200" y="1143000"/>
            <a:ext cx="4038600" cy="5791200"/>
          </a:xfrm>
        </p:spPr>
        <p:txBody>
          <a:bodyPr>
            <a:normAutofit fontScale="55000" lnSpcReduction="20000"/>
          </a:bodyPr>
          <a:lstStyle/>
          <a:p>
            <a:r>
              <a:rPr lang="en-US" dirty="0" smtClean="0"/>
              <a:t>An ectopic pregnancy is an abnormal pregnancy that occurs outside the womb (uterus)</a:t>
            </a:r>
          </a:p>
          <a:p>
            <a:r>
              <a:rPr lang="en-US" dirty="0" smtClean="0"/>
              <a:t>The baby (fetus) cannot survive, and often does not develop at all in this type of pregnancy</a:t>
            </a:r>
          </a:p>
          <a:p>
            <a:r>
              <a:rPr lang="en-US" dirty="0" smtClean="0"/>
              <a:t>An ectopic pregnancy is often caused by a condition that blocks or slows the movement of a fertilized egg through the fallopian tube to the uterus</a:t>
            </a:r>
          </a:p>
          <a:p>
            <a:r>
              <a:rPr lang="en-US" dirty="0" smtClean="0"/>
              <a:t>This may be caused by a physical blockage in the tube by hormonal factors and by other factors, such as smoking</a:t>
            </a:r>
          </a:p>
          <a:p>
            <a:r>
              <a:rPr lang="en-US" dirty="0" smtClean="0"/>
              <a:t>Emergency surgery is needed for an  ectopic pregnancy, this can break open (ruptures)</a:t>
            </a:r>
          </a:p>
          <a:p>
            <a:r>
              <a:rPr lang="en-US" dirty="0" smtClean="0"/>
              <a:t>Rupture can lead to shock, an emergency condition</a:t>
            </a:r>
          </a:p>
          <a:p>
            <a:r>
              <a:rPr lang="en-US" dirty="0"/>
              <a:t>Although there have been a few reported cases of women giving birth </a:t>
            </a:r>
            <a:r>
              <a:rPr lang="en-US" dirty="0" smtClean="0"/>
              <a:t>by cesarean </a:t>
            </a:r>
            <a:r>
              <a:rPr lang="en-US" dirty="0"/>
              <a:t>section to live infants that were located outside the uterus, this is extremely rare</a:t>
            </a:r>
            <a:endParaRPr lang="en-US" dirty="0" smtClean="0"/>
          </a:p>
          <a:p>
            <a:endParaRPr lang="en-US" dirty="0"/>
          </a:p>
        </p:txBody>
      </p:sp>
      <p:sp>
        <p:nvSpPr>
          <p:cNvPr id="4" name="Content Placeholder 3"/>
          <p:cNvSpPr>
            <a:spLocks noGrp="1"/>
          </p:cNvSpPr>
          <p:nvPr>
            <p:ph sz="half" idx="2"/>
          </p:nvPr>
        </p:nvSpPr>
        <p:spPr/>
        <p:txBody>
          <a:bodyPr>
            <a:normAutofit fontScale="55000" lnSpcReduction="20000"/>
          </a:bodyPr>
          <a:lstStyle/>
          <a:p>
            <a:endParaRPr lang="en-US"/>
          </a:p>
        </p:txBody>
      </p:sp>
      <p:pic>
        <p:nvPicPr>
          <p:cNvPr id="31746" name="Picture 2" descr="http://www.nlm.nih.gov/medlineplus/ency/images/ency/fullsize/9288.jpg"/>
          <p:cNvPicPr>
            <a:picLocks noChangeAspect="1" noChangeArrowheads="1"/>
          </p:cNvPicPr>
          <p:nvPr/>
        </p:nvPicPr>
        <p:blipFill>
          <a:blip r:embed="rId2" cstate="print"/>
          <a:srcRect/>
          <a:stretch>
            <a:fillRect/>
          </a:stretch>
        </p:blipFill>
        <p:spPr bwMode="auto">
          <a:xfrm>
            <a:off x="4800600" y="1143000"/>
            <a:ext cx="3810000" cy="3048001"/>
          </a:xfrm>
          <a:prstGeom prst="rect">
            <a:avLst/>
          </a:prstGeom>
          <a:noFill/>
        </p:spPr>
      </p:pic>
      <p:pic>
        <p:nvPicPr>
          <p:cNvPr id="31748" name="Picture 4" descr="http://www.empowher.com/files/ebsco/images/si1880.jpg"/>
          <p:cNvPicPr>
            <a:picLocks noChangeAspect="1" noChangeArrowheads="1"/>
          </p:cNvPicPr>
          <p:nvPr/>
        </p:nvPicPr>
        <p:blipFill>
          <a:blip r:embed="rId3" cstate="print"/>
          <a:srcRect/>
          <a:stretch>
            <a:fillRect/>
          </a:stretch>
        </p:blipFill>
        <p:spPr bwMode="auto">
          <a:xfrm>
            <a:off x="4953000" y="4114800"/>
            <a:ext cx="3619500" cy="2362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Uterus</a:t>
            </a:r>
            <a:endParaRPr lang="en-US" dirty="0"/>
          </a:p>
        </p:txBody>
      </p:sp>
      <p:sp>
        <p:nvSpPr>
          <p:cNvPr id="3" name="Content Placeholder 2"/>
          <p:cNvSpPr>
            <a:spLocks noGrp="1"/>
          </p:cNvSpPr>
          <p:nvPr>
            <p:ph sz="half" idx="1"/>
          </p:nvPr>
        </p:nvSpPr>
        <p:spPr>
          <a:xfrm>
            <a:off x="457200" y="1219200"/>
            <a:ext cx="4038600" cy="5410200"/>
          </a:xfrm>
        </p:spPr>
        <p:txBody>
          <a:bodyPr>
            <a:normAutofit fontScale="85000" lnSpcReduction="20000"/>
          </a:bodyPr>
          <a:lstStyle/>
          <a:p>
            <a:r>
              <a:rPr lang="en-US" dirty="0" smtClean="0"/>
              <a:t>The uterus is a thick-walled, hollow, muscular organ lying within the pelvis, behind the urinary bladder, and in front of the rectum</a:t>
            </a:r>
          </a:p>
          <a:p>
            <a:r>
              <a:rPr lang="en-US" dirty="0" smtClean="0"/>
              <a:t>Once the egg has left the ovary it can be fertilized and implant itself in the lining of the uterus</a:t>
            </a:r>
          </a:p>
          <a:p>
            <a:r>
              <a:rPr lang="en-US" dirty="0" smtClean="0"/>
              <a:t>The main function of the uterus is to nourish the developing fetus prior to birth</a:t>
            </a:r>
          </a:p>
          <a:p>
            <a:r>
              <a:rPr lang="en-US" dirty="0" smtClean="0"/>
              <a:t>The cervix, or narrowed section is and internal opening of the vagina</a:t>
            </a:r>
          </a:p>
          <a:p>
            <a:endParaRPr lang="en-US" dirty="0"/>
          </a:p>
        </p:txBody>
      </p:sp>
      <p:sp>
        <p:nvSpPr>
          <p:cNvPr id="4" name="Content Placeholder 3"/>
          <p:cNvSpPr>
            <a:spLocks noGrp="1"/>
          </p:cNvSpPr>
          <p:nvPr>
            <p:ph sz="half" idx="2"/>
          </p:nvPr>
        </p:nvSpPr>
        <p:spPr/>
        <p:txBody>
          <a:bodyPr>
            <a:normAutofit fontScale="85000" lnSpcReduction="20000"/>
          </a:bodyPr>
          <a:lstStyle/>
          <a:p>
            <a:endParaRPr lang="en-US"/>
          </a:p>
        </p:txBody>
      </p:sp>
      <p:pic>
        <p:nvPicPr>
          <p:cNvPr id="32770" name="Picture 2" descr="http://www.nlm.nih.gov/medlineplus/ency/images/ency/fullsize/19263.jpg"/>
          <p:cNvPicPr>
            <a:picLocks noChangeAspect="1" noChangeArrowheads="1"/>
          </p:cNvPicPr>
          <p:nvPr/>
        </p:nvPicPr>
        <p:blipFill>
          <a:blip r:embed="rId2" cstate="print"/>
          <a:srcRect/>
          <a:stretch>
            <a:fillRect/>
          </a:stretch>
        </p:blipFill>
        <p:spPr bwMode="auto">
          <a:xfrm>
            <a:off x="4572000" y="1295400"/>
            <a:ext cx="4267200" cy="4724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648200" cy="1143000"/>
          </a:xfrm>
        </p:spPr>
        <p:txBody>
          <a:bodyPr/>
          <a:lstStyle/>
          <a:p>
            <a:r>
              <a:rPr lang="en-US" dirty="0" smtClean="0"/>
              <a:t>Vagina</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t>The vaginal is a collapsible muscular tube lined with mucous membrane, which is arranged in folds</a:t>
            </a:r>
          </a:p>
          <a:p>
            <a:r>
              <a:rPr lang="en-US" dirty="0" smtClean="0"/>
              <a:t>This serves as the passageway for menstruation,  for sexual intercourse, and the birth canal for the delivery of an infant</a:t>
            </a:r>
          </a:p>
          <a:p>
            <a:r>
              <a:rPr lang="en-US" dirty="0" smtClean="0"/>
              <a:t>The external opening is partially covered by folds of mucous membrane called the hymen</a:t>
            </a:r>
          </a:p>
          <a:p>
            <a:endParaRPr lang="en-US" dirty="0" smtClean="0"/>
          </a:p>
          <a:p>
            <a:endParaRPr lang="en-US" dirty="0"/>
          </a:p>
        </p:txBody>
      </p:sp>
      <p:sp>
        <p:nvSpPr>
          <p:cNvPr id="4" name="Content Placeholder 3"/>
          <p:cNvSpPr>
            <a:spLocks noGrp="1"/>
          </p:cNvSpPr>
          <p:nvPr>
            <p:ph sz="half" idx="2"/>
          </p:nvPr>
        </p:nvSpPr>
        <p:spPr/>
        <p:txBody>
          <a:bodyPr>
            <a:normAutofit fontScale="85000" lnSpcReduction="20000"/>
          </a:bodyPr>
          <a:lstStyle/>
          <a:p>
            <a:endParaRPr lang="en-US"/>
          </a:p>
        </p:txBody>
      </p:sp>
      <p:pic>
        <p:nvPicPr>
          <p:cNvPr id="33794" name="Picture 2" descr="http://genericlook.com/img/uploads/anatomy/uterus.jpg"/>
          <p:cNvPicPr>
            <a:picLocks noChangeAspect="1" noChangeArrowheads="1"/>
          </p:cNvPicPr>
          <p:nvPr/>
        </p:nvPicPr>
        <p:blipFill>
          <a:blip r:embed="rId2" cstate="print"/>
          <a:srcRect/>
          <a:stretch>
            <a:fillRect/>
          </a:stretch>
        </p:blipFill>
        <p:spPr bwMode="auto">
          <a:xfrm>
            <a:off x="4800600" y="228600"/>
            <a:ext cx="3657600" cy="3048000"/>
          </a:xfrm>
          <a:prstGeom prst="rect">
            <a:avLst/>
          </a:prstGeom>
          <a:noFill/>
        </p:spPr>
      </p:pic>
      <p:pic>
        <p:nvPicPr>
          <p:cNvPr id="33796" name="Picture 4" descr="http://img.webmd.com/dtmcms/live/webmd/consumer_assets/site_images/articles/health_tools/incontinence_in_women_slideshow/phototake_rm_illustration_of_female_bladder.jpg"/>
          <p:cNvPicPr>
            <a:picLocks noChangeAspect="1" noChangeArrowheads="1"/>
          </p:cNvPicPr>
          <p:nvPr/>
        </p:nvPicPr>
        <p:blipFill>
          <a:blip r:embed="rId3" cstate="print"/>
          <a:srcRect/>
          <a:stretch>
            <a:fillRect/>
          </a:stretch>
        </p:blipFill>
        <p:spPr bwMode="auto">
          <a:xfrm>
            <a:off x="4724400" y="3429000"/>
            <a:ext cx="4010025" cy="3124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Vulva</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smtClean="0"/>
              <a:t>The vulva is the area of the female external sexual structures</a:t>
            </a:r>
          </a:p>
          <a:p>
            <a:r>
              <a:rPr lang="en-US" dirty="0" smtClean="0"/>
              <a:t>The large pad of fat, covered with hair is known as the </a:t>
            </a:r>
            <a:r>
              <a:rPr lang="en-US" dirty="0" err="1" smtClean="0"/>
              <a:t>mons</a:t>
            </a:r>
            <a:r>
              <a:rPr lang="en-US" dirty="0" smtClean="0"/>
              <a:t> pubis</a:t>
            </a:r>
          </a:p>
          <a:p>
            <a:r>
              <a:rPr lang="en-US" dirty="0" smtClean="0"/>
              <a:t>The labia </a:t>
            </a:r>
            <a:r>
              <a:rPr lang="en-US" dirty="0" err="1" smtClean="0"/>
              <a:t>majora</a:t>
            </a:r>
            <a:r>
              <a:rPr lang="en-US" dirty="0" smtClean="0"/>
              <a:t> are the pair of rounded folds of skin on each side of the vulva</a:t>
            </a:r>
          </a:p>
          <a:p>
            <a:r>
              <a:rPr lang="en-US" dirty="0" smtClean="0"/>
              <a:t>The labia </a:t>
            </a:r>
            <a:r>
              <a:rPr lang="en-US" dirty="0" err="1" smtClean="0"/>
              <a:t>minora</a:t>
            </a:r>
            <a:r>
              <a:rPr lang="en-US" dirty="0" smtClean="0"/>
              <a:t> lie within the labia </a:t>
            </a:r>
            <a:r>
              <a:rPr lang="en-US" dirty="0" err="1" smtClean="0"/>
              <a:t>majora</a:t>
            </a:r>
            <a:r>
              <a:rPr lang="en-US" dirty="0" smtClean="0"/>
              <a:t> and are covered with mucous membranes </a:t>
            </a:r>
            <a:r>
              <a:rPr lang="en-US" dirty="0"/>
              <a:t>t</a:t>
            </a:r>
            <a:r>
              <a:rPr lang="en-US" dirty="0" smtClean="0"/>
              <a:t>hat is continuous with the lining of the vagina</a:t>
            </a:r>
            <a:endParaRPr lang="en-US" dirty="0"/>
          </a:p>
        </p:txBody>
      </p:sp>
      <p:sp>
        <p:nvSpPr>
          <p:cNvPr id="4" name="Content Placeholder 3"/>
          <p:cNvSpPr>
            <a:spLocks noGrp="1"/>
          </p:cNvSpPr>
          <p:nvPr>
            <p:ph sz="half" idx="2"/>
          </p:nvPr>
        </p:nvSpPr>
        <p:spPr/>
        <p:txBody>
          <a:bodyPr>
            <a:normAutofit fontScale="77500" lnSpcReduction="20000"/>
          </a:bodyPr>
          <a:lstStyle/>
          <a:p>
            <a:endParaRPr lang="en-US"/>
          </a:p>
        </p:txBody>
      </p:sp>
      <p:pic>
        <p:nvPicPr>
          <p:cNvPr id="34818" name="Picture 2" descr="http://www.gynla.com/img/vc.jpg"/>
          <p:cNvPicPr>
            <a:picLocks noChangeAspect="1" noChangeArrowheads="1"/>
          </p:cNvPicPr>
          <p:nvPr/>
        </p:nvPicPr>
        <p:blipFill>
          <a:blip r:embed="rId3" cstate="print"/>
          <a:srcRect/>
          <a:stretch>
            <a:fillRect/>
          </a:stretch>
        </p:blipFill>
        <p:spPr bwMode="auto">
          <a:xfrm>
            <a:off x="4648200" y="1600200"/>
            <a:ext cx="4114800" cy="44958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r>
              <a:rPr lang="en-US" dirty="0" smtClean="0"/>
              <a:t>Clitoris</a:t>
            </a:r>
            <a:endParaRPr lang="en-US" dirty="0"/>
          </a:p>
        </p:txBody>
      </p:sp>
      <p:sp>
        <p:nvSpPr>
          <p:cNvPr id="3" name="Content Placeholder 2"/>
          <p:cNvSpPr>
            <a:spLocks noGrp="1"/>
          </p:cNvSpPr>
          <p:nvPr>
            <p:ph sz="half" idx="1"/>
          </p:nvPr>
        </p:nvSpPr>
        <p:spPr/>
        <p:txBody>
          <a:bodyPr>
            <a:normAutofit/>
          </a:bodyPr>
          <a:lstStyle/>
          <a:p>
            <a:r>
              <a:rPr lang="en-US" dirty="0" smtClean="0"/>
              <a:t>The clitoris is a female genital organ that includes erectile tissue, glands, muscles</a:t>
            </a:r>
          </a:p>
          <a:p>
            <a:pPr>
              <a:buNone/>
            </a:pPr>
            <a:r>
              <a:rPr lang="en-US" dirty="0" smtClean="0"/>
              <a:t>    and ligaments,  nerves, and blood vessels</a:t>
            </a:r>
          </a:p>
          <a:p>
            <a:pPr>
              <a:buNone/>
            </a:pPr>
            <a:r>
              <a:rPr lang="en-US" dirty="0" smtClean="0"/>
              <a:t>     </a:t>
            </a:r>
          </a:p>
          <a:p>
            <a:pPr>
              <a:buNone/>
            </a:pPr>
            <a:r>
              <a:rPr lang="en-US" dirty="0" smtClean="0"/>
              <a:t>   </a:t>
            </a:r>
          </a:p>
          <a:p>
            <a:pPr>
              <a:buNone/>
            </a:pPr>
            <a:endParaRPr lang="en-US" dirty="0" smtClean="0"/>
          </a:p>
          <a:p>
            <a:pPr>
              <a:buNone/>
            </a:pPr>
            <a:endParaRPr lang="en-US" dirty="0" smtClean="0"/>
          </a:p>
          <a:p>
            <a:endParaRPr lang="en-US" dirty="0"/>
          </a:p>
        </p:txBody>
      </p:sp>
      <p:sp>
        <p:nvSpPr>
          <p:cNvPr id="4" name="Content Placeholder 3"/>
          <p:cNvSpPr>
            <a:spLocks noGrp="1"/>
          </p:cNvSpPr>
          <p:nvPr>
            <p:ph sz="half" idx="2"/>
          </p:nvPr>
        </p:nvSpPr>
        <p:spPr/>
        <p:txBody>
          <a:bodyPr>
            <a:normAutofit/>
          </a:bodyPr>
          <a:lstStyle/>
          <a:p>
            <a:endParaRPr lang="en-US"/>
          </a:p>
        </p:txBody>
      </p:sp>
      <p:pic>
        <p:nvPicPr>
          <p:cNvPr id="35842" name="Picture 2" descr="http://lacigreen.tv/wp-content/uploads/2010/12/clitoris.jpg"/>
          <p:cNvPicPr>
            <a:picLocks noChangeAspect="1" noChangeArrowheads="1"/>
          </p:cNvPicPr>
          <p:nvPr/>
        </p:nvPicPr>
        <p:blipFill>
          <a:blip r:embed="rId2" cstate="print"/>
          <a:srcRect/>
          <a:stretch>
            <a:fillRect/>
          </a:stretch>
        </p:blipFill>
        <p:spPr bwMode="auto">
          <a:xfrm>
            <a:off x="4572000" y="1066800"/>
            <a:ext cx="4000500" cy="48768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Mammary Glands(Breasts)</a:t>
            </a:r>
            <a:endParaRPr lang="en-US" dirty="0"/>
          </a:p>
        </p:txBody>
      </p:sp>
      <p:sp>
        <p:nvSpPr>
          <p:cNvPr id="3" name="Content Placeholder 2"/>
          <p:cNvSpPr>
            <a:spLocks noGrp="1"/>
          </p:cNvSpPr>
          <p:nvPr>
            <p:ph sz="half" idx="1"/>
          </p:nvPr>
        </p:nvSpPr>
        <p:spPr>
          <a:xfrm>
            <a:off x="457200" y="1143000"/>
            <a:ext cx="4038600" cy="5562600"/>
          </a:xfrm>
        </p:spPr>
        <p:txBody>
          <a:bodyPr>
            <a:normAutofit fontScale="62500" lnSpcReduction="20000"/>
          </a:bodyPr>
          <a:lstStyle/>
          <a:p>
            <a:r>
              <a:rPr lang="en-US" dirty="0" smtClean="0"/>
              <a:t>The mammary glands are secondary sexual structures that develop and function only in the female</a:t>
            </a:r>
          </a:p>
          <a:p>
            <a:r>
              <a:rPr lang="en-US" dirty="0" smtClean="0"/>
              <a:t>Each lobe have connective tissue with grapelike clusters of secreting cells embedded in the tissue</a:t>
            </a:r>
          </a:p>
          <a:p>
            <a:r>
              <a:rPr lang="en-US" dirty="0" smtClean="0"/>
              <a:t>The main ducts exit on the surface of the nipple through tiny openings</a:t>
            </a:r>
          </a:p>
          <a:p>
            <a:r>
              <a:rPr lang="en-US" dirty="0" smtClean="0"/>
              <a:t>Fatty tissue is deposited around the surface of the gland, between the lobes and beneath the skin </a:t>
            </a:r>
          </a:p>
          <a:p>
            <a:r>
              <a:rPr lang="en-US" dirty="0" smtClean="0"/>
              <a:t>A darkened area called the areola surrounds the nipple </a:t>
            </a:r>
          </a:p>
          <a:p>
            <a:r>
              <a:rPr lang="en-US" dirty="0" smtClean="0"/>
              <a:t>About 3 days after delivery, the glands begin to secrete milk resulting from hormonal stimulation from the pituitary </a:t>
            </a:r>
          </a:p>
          <a:p>
            <a:r>
              <a:rPr lang="en-US" dirty="0" smtClean="0"/>
              <a:t>The hormone </a:t>
            </a:r>
            <a:r>
              <a:rPr lang="en-US" dirty="0" err="1" smtClean="0"/>
              <a:t>prolactin</a:t>
            </a:r>
            <a:r>
              <a:rPr lang="en-US" dirty="0" smtClean="0"/>
              <a:t> stimulates the production of milk </a:t>
            </a:r>
          </a:p>
          <a:p>
            <a:endParaRPr lang="en-US" dirty="0" smtClean="0"/>
          </a:p>
          <a:p>
            <a:endParaRPr lang="en-US" dirty="0"/>
          </a:p>
        </p:txBody>
      </p:sp>
      <p:sp>
        <p:nvSpPr>
          <p:cNvPr id="4" name="Content Placeholder 3"/>
          <p:cNvSpPr>
            <a:spLocks noGrp="1"/>
          </p:cNvSpPr>
          <p:nvPr>
            <p:ph sz="half" idx="2"/>
          </p:nvPr>
        </p:nvSpPr>
        <p:spPr/>
        <p:txBody>
          <a:bodyPr>
            <a:normAutofit fontScale="62500" lnSpcReduction="20000"/>
          </a:bodyPr>
          <a:lstStyle/>
          <a:p>
            <a:endParaRPr lang="en-US" dirty="0"/>
          </a:p>
        </p:txBody>
      </p:sp>
      <p:pic>
        <p:nvPicPr>
          <p:cNvPr id="36866" name="Picture 2" descr="http://www.cancer.umn.edu/cancerinfo/NCI/Media/CDR0000415520.jpg"/>
          <p:cNvPicPr>
            <a:picLocks noChangeAspect="1" noChangeArrowheads="1"/>
          </p:cNvPicPr>
          <p:nvPr/>
        </p:nvPicPr>
        <p:blipFill>
          <a:blip r:embed="rId2" cstate="print"/>
          <a:srcRect/>
          <a:stretch>
            <a:fillRect/>
          </a:stretch>
        </p:blipFill>
        <p:spPr bwMode="auto">
          <a:xfrm>
            <a:off x="4572000" y="1143000"/>
            <a:ext cx="4048125" cy="4800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Menstruation</a:t>
            </a:r>
            <a:endParaRPr lang="en-US" dirty="0"/>
          </a:p>
        </p:txBody>
      </p:sp>
      <p:sp>
        <p:nvSpPr>
          <p:cNvPr id="3" name="Content Placeholder 2"/>
          <p:cNvSpPr>
            <a:spLocks noGrp="1"/>
          </p:cNvSpPr>
          <p:nvPr>
            <p:ph idx="1"/>
          </p:nvPr>
        </p:nvSpPr>
        <p:spPr>
          <a:xfrm>
            <a:off x="457200" y="1219200"/>
            <a:ext cx="8229600" cy="5791200"/>
          </a:xfrm>
        </p:spPr>
        <p:txBody>
          <a:bodyPr>
            <a:normAutofit fontScale="62500" lnSpcReduction="20000"/>
          </a:bodyPr>
          <a:lstStyle/>
          <a:p>
            <a:r>
              <a:rPr lang="en-US" dirty="0" smtClean="0"/>
              <a:t>When the ovum is not fertilized, and therefore the uterine structures prepared for reception of the embryo are not needed, the lining deteriorates and is discharged from the body in the process called menstruation</a:t>
            </a:r>
          </a:p>
          <a:p>
            <a:r>
              <a:rPr lang="en-US" dirty="0" smtClean="0"/>
              <a:t>Menstruation begins at menarche(first cycle) and ends with menopause</a:t>
            </a:r>
          </a:p>
          <a:p>
            <a:r>
              <a:rPr lang="en-US" dirty="0" smtClean="0"/>
              <a:t>The menstrual cycle can be divided into four phase:</a:t>
            </a:r>
          </a:p>
          <a:p>
            <a:r>
              <a:rPr lang="en-US" dirty="0" smtClean="0"/>
              <a:t>1. </a:t>
            </a:r>
            <a:r>
              <a:rPr lang="en-US" b="1" dirty="0" smtClean="0"/>
              <a:t>The Follicular Phase</a:t>
            </a:r>
            <a:r>
              <a:rPr lang="en-US" dirty="0" smtClean="0"/>
              <a:t>: within the 5</a:t>
            </a:r>
            <a:r>
              <a:rPr lang="en-US" baseline="30000" dirty="0" smtClean="0"/>
              <a:t>th</a:t>
            </a:r>
            <a:r>
              <a:rPr lang="en-US" dirty="0" smtClean="0"/>
              <a:t> day in the cycle, the pituitary secretes high levels of FSH to stimulate the ovarian follicles, and brings about ovulation</a:t>
            </a:r>
          </a:p>
          <a:p>
            <a:r>
              <a:rPr lang="en-US" dirty="0" smtClean="0"/>
              <a:t>2. </a:t>
            </a:r>
            <a:r>
              <a:rPr lang="en-US" b="1" dirty="0" smtClean="0"/>
              <a:t>The Ovulation</a:t>
            </a:r>
            <a:r>
              <a:rPr lang="en-US" dirty="0" smtClean="0"/>
              <a:t>: the follicle releases the matured ovum, estrogen is at a high level, this is when you are most likely to become pregnant(day 14)</a:t>
            </a:r>
          </a:p>
          <a:p>
            <a:r>
              <a:rPr lang="en-US" dirty="0" smtClean="0"/>
              <a:t>3. </a:t>
            </a:r>
            <a:r>
              <a:rPr lang="en-US" b="1" dirty="0" smtClean="0"/>
              <a:t>The </a:t>
            </a:r>
            <a:r>
              <a:rPr lang="en-US" b="1" dirty="0" err="1" smtClean="0"/>
              <a:t>Luteal</a:t>
            </a:r>
            <a:r>
              <a:rPr lang="en-US" b="1" dirty="0" smtClean="0"/>
              <a:t> Phase</a:t>
            </a:r>
            <a:r>
              <a:rPr lang="en-US" dirty="0" smtClean="0"/>
              <a:t>: this phase the egg is released from the egg follicle on the ovary(day 26)</a:t>
            </a:r>
          </a:p>
          <a:p>
            <a:r>
              <a:rPr lang="en-US" dirty="0" smtClean="0"/>
              <a:t>4. </a:t>
            </a:r>
            <a:r>
              <a:rPr lang="en-US" b="1" dirty="0" smtClean="0"/>
              <a:t>Menstruation</a:t>
            </a:r>
            <a:r>
              <a:rPr lang="en-US" dirty="0" smtClean="0"/>
              <a:t>: with hormonal support gone, the lining buildup in the uterus begins to slough off, causing menstruation from day 1 to 5</a:t>
            </a:r>
          </a:p>
          <a:p>
            <a:r>
              <a:rPr lang="en-US" dirty="0" smtClean="0"/>
              <a:t>What is menstruation or </a:t>
            </a:r>
            <a:r>
              <a:rPr lang="en-US" dirty="0" smtClean="0"/>
              <a:t>menses:</a:t>
            </a:r>
            <a:endParaRPr lang="en-US" dirty="0" smtClean="0"/>
          </a:p>
          <a:p>
            <a:r>
              <a:rPr lang="en-US" dirty="0" smtClean="0"/>
              <a:t>Hormones </a:t>
            </a:r>
            <a:r>
              <a:rPr lang="en-US" dirty="0"/>
              <a:t>trigger your ovaries to produce and release one egg from either your right or your left ovary. This is called ovulation. Before </a:t>
            </a:r>
            <a:r>
              <a:rPr lang="en-US" dirty="0" smtClean="0"/>
              <a:t>ovulation</a:t>
            </a:r>
            <a:r>
              <a:rPr lang="en-US" dirty="0"/>
              <a:t> </a:t>
            </a:r>
            <a:r>
              <a:rPr lang="en-US" dirty="0" smtClean="0"/>
              <a:t>occurs</a:t>
            </a:r>
            <a:r>
              <a:rPr lang="en-US" dirty="0"/>
              <a:t>, your uterine lining is thickening to prepare for a fertilized egg to implant in the uterus. If an egg is not fertilized, then the uterine lining sheds. This is called menstruation or your menstrual </a:t>
            </a:r>
            <a:r>
              <a:rPr lang="en-US" dirty="0" smtClean="0"/>
              <a:t>period.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486400" cy="1143000"/>
          </a:xfrm>
        </p:spPr>
        <p:txBody>
          <a:bodyPr/>
          <a:lstStyle/>
          <a:p>
            <a:r>
              <a:rPr lang="en-US" dirty="0" smtClean="0"/>
              <a:t>Fertilization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miracle of reproduction begins with fertilization</a:t>
            </a:r>
          </a:p>
          <a:p>
            <a:r>
              <a:rPr lang="en-US" dirty="0" smtClean="0"/>
              <a:t>The process of fertilization involves a sperm fusing with an ovum</a:t>
            </a:r>
          </a:p>
          <a:p>
            <a:r>
              <a:rPr lang="en-US" dirty="0" smtClean="0"/>
              <a:t>Sperm is released at the rate of about 360 million per ejaculation and are deposited in the female vagina</a:t>
            </a:r>
          </a:p>
          <a:p>
            <a:r>
              <a:rPr lang="en-US" dirty="0" smtClean="0"/>
              <a:t>The ovum must be fertilized within 24 hours or fertilization will be postponed until the next ovum is ready in approximately 1 month</a:t>
            </a:r>
            <a:endParaRPr lang="en-US" dirty="0"/>
          </a:p>
        </p:txBody>
      </p:sp>
      <p:pic>
        <p:nvPicPr>
          <p:cNvPr id="38914" name="Picture 2" descr="http://www.healthline.com/blogs/infertility/uploaded_images/fertilization-794439.gif"/>
          <p:cNvPicPr>
            <a:picLocks noChangeAspect="1" noChangeArrowheads="1"/>
          </p:cNvPicPr>
          <p:nvPr/>
        </p:nvPicPr>
        <p:blipFill>
          <a:blip r:embed="rId2" cstate="print"/>
          <a:srcRect/>
          <a:stretch>
            <a:fillRect/>
          </a:stretch>
        </p:blipFill>
        <p:spPr bwMode="auto">
          <a:xfrm>
            <a:off x="5105400" y="0"/>
            <a:ext cx="3886200" cy="1676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Pregnancy</a:t>
            </a:r>
            <a:endParaRPr lang="en-US" dirty="0"/>
          </a:p>
        </p:txBody>
      </p:sp>
      <p:sp>
        <p:nvSpPr>
          <p:cNvPr id="3" name="Content Placeholder 2"/>
          <p:cNvSpPr>
            <a:spLocks noGrp="1"/>
          </p:cNvSpPr>
          <p:nvPr>
            <p:ph sz="half" idx="1"/>
          </p:nvPr>
        </p:nvSpPr>
        <p:spPr/>
        <p:txBody>
          <a:bodyPr>
            <a:normAutofit fontScale="85000" lnSpcReduction="10000"/>
          </a:bodyPr>
          <a:lstStyle/>
          <a:p>
            <a:r>
              <a:rPr lang="en-US" dirty="0" smtClean="0"/>
              <a:t>About 36 hours after fertilization occurs, the zygote begins to grow from it’s one-cell beginning</a:t>
            </a:r>
          </a:p>
          <a:p>
            <a:r>
              <a:rPr lang="en-US" dirty="0" smtClean="0"/>
              <a:t>It is almost beyond comprehension to realize that everything necessary to the formation of new life, the bones, muscles, blood vessels, the brain, all the organs,  the skin and hair are all contained in one microscopic cell </a:t>
            </a:r>
            <a:endParaRPr lang="en-US" dirty="0"/>
          </a:p>
        </p:txBody>
      </p:sp>
      <p:sp>
        <p:nvSpPr>
          <p:cNvPr id="5" name="Content Placeholder 4"/>
          <p:cNvSpPr>
            <a:spLocks noGrp="1"/>
          </p:cNvSpPr>
          <p:nvPr>
            <p:ph sz="half" idx="2"/>
          </p:nvPr>
        </p:nvSpPr>
        <p:spPr/>
        <p:txBody>
          <a:bodyPr>
            <a:normAutofit fontScale="85000" lnSpcReduction="10000"/>
          </a:bodyPr>
          <a:lstStyle/>
          <a:p>
            <a:endParaRPr lang="en-US"/>
          </a:p>
        </p:txBody>
      </p:sp>
      <p:pic>
        <p:nvPicPr>
          <p:cNvPr id="37890" name="Picture 2" descr="http://img2.tfd.com/mk/Z/X2604-Z-07.png"/>
          <p:cNvPicPr>
            <a:picLocks noChangeAspect="1" noChangeArrowheads="1"/>
          </p:cNvPicPr>
          <p:nvPr/>
        </p:nvPicPr>
        <p:blipFill>
          <a:blip r:embed="rId2" cstate="print"/>
          <a:srcRect/>
          <a:stretch>
            <a:fillRect/>
          </a:stretch>
        </p:blipFill>
        <p:spPr bwMode="auto">
          <a:xfrm>
            <a:off x="4724400" y="1447800"/>
            <a:ext cx="4191000" cy="4876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Pregnancy</a:t>
            </a:r>
            <a:endParaRPr lang="en-US" dirty="0"/>
          </a:p>
        </p:txBody>
      </p:sp>
      <p:sp>
        <p:nvSpPr>
          <p:cNvPr id="5" name="Content Placeholder 4"/>
          <p:cNvSpPr>
            <a:spLocks noGrp="1"/>
          </p:cNvSpPr>
          <p:nvPr>
            <p:ph idx="1"/>
          </p:nvPr>
        </p:nvSpPr>
        <p:spPr>
          <a:xfrm>
            <a:off x="457200" y="1295400"/>
            <a:ext cx="8229600" cy="5334000"/>
          </a:xfrm>
        </p:spPr>
        <p:txBody>
          <a:bodyPr>
            <a:normAutofit fontScale="77500" lnSpcReduction="20000"/>
          </a:bodyPr>
          <a:lstStyle/>
          <a:p>
            <a:r>
              <a:rPr lang="en-US" dirty="0" smtClean="0"/>
              <a:t>Pregnancy is counted in weeks(40 weeks) and trimesters:</a:t>
            </a:r>
          </a:p>
          <a:p>
            <a:r>
              <a:rPr lang="en-US" b="1" dirty="0" smtClean="0"/>
              <a:t>Weeks 1-4 : You are in your first month</a:t>
            </a:r>
          </a:p>
          <a:p>
            <a:r>
              <a:rPr lang="en-US" b="1" dirty="0" smtClean="0"/>
              <a:t>Weeks 5- 8: You are in your second month</a:t>
            </a:r>
          </a:p>
          <a:p>
            <a:r>
              <a:rPr lang="en-US" b="1" dirty="0" smtClean="0"/>
              <a:t>Weeks 9-13: You are in your third month</a:t>
            </a:r>
          </a:p>
          <a:p>
            <a:r>
              <a:rPr lang="en-US" b="1" dirty="0" smtClean="0"/>
              <a:t>Weeks 14-17: You are in your fourth month</a:t>
            </a:r>
          </a:p>
          <a:p>
            <a:r>
              <a:rPr lang="en-US" b="1" dirty="0" smtClean="0"/>
              <a:t>Weeks 18-21: You are in your fifth month</a:t>
            </a:r>
          </a:p>
          <a:p>
            <a:r>
              <a:rPr lang="en-US" b="1" dirty="0" smtClean="0"/>
              <a:t>Weeks 22-26: You are in your sixth month</a:t>
            </a:r>
          </a:p>
          <a:p>
            <a:r>
              <a:rPr lang="en-US" b="1" dirty="0" smtClean="0"/>
              <a:t>Weeks 27-30: You are in your seventh month</a:t>
            </a:r>
          </a:p>
          <a:p>
            <a:r>
              <a:rPr lang="en-US" b="1" dirty="0" smtClean="0"/>
              <a:t>Weeks 31-35: You are in your eighth month</a:t>
            </a:r>
          </a:p>
          <a:p>
            <a:r>
              <a:rPr lang="en-US" b="1" dirty="0" smtClean="0"/>
              <a:t>Weeks 36-40: You are in your ninth month</a:t>
            </a:r>
          </a:p>
          <a:p>
            <a:r>
              <a:rPr lang="en-US" b="1" dirty="0" smtClean="0"/>
              <a:t>First trimester: month 1-3</a:t>
            </a:r>
          </a:p>
          <a:p>
            <a:r>
              <a:rPr lang="en-US" b="1" dirty="0" smtClean="0"/>
              <a:t>Second trimester: month 4-6</a:t>
            </a:r>
          </a:p>
          <a:p>
            <a:r>
              <a:rPr lang="en-US" b="1" dirty="0" smtClean="0"/>
              <a:t>Third trimester: month 6-9</a:t>
            </a:r>
          </a:p>
          <a:p>
            <a:pPr>
              <a:buNone/>
            </a:pPr>
            <a:endParaRPr lang="en-US" b="1" dirty="0" smtClean="0"/>
          </a:p>
          <a:p>
            <a:endParaRPr lang="en-US" dirty="0" smtClean="0"/>
          </a:p>
          <a:p>
            <a:endParaRPr lang="en-US" dirty="0" smtClean="0"/>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Reproductive System</a:t>
            </a:r>
            <a:endParaRPr lang="en-US" dirty="0"/>
          </a:p>
        </p:txBody>
      </p:sp>
      <p:sp>
        <p:nvSpPr>
          <p:cNvPr id="3" name="Content Placeholder 2"/>
          <p:cNvSpPr>
            <a:spLocks noGrp="1"/>
          </p:cNvSpPr>
          <p:nvPr>
            <p:ph idx="1"/>
          </p:nvPr>
        </p:nvSpPr>
        <p:spPr/>
        <p:txBody>
          <a:bodyPr>
            <a:normAutofit fontScale="92500"/>
          </a:bodyPr>
          <a:lstStyle/>
          <a:p>
            <a:r>
              <a:rPr lang="en-US" dirty="0" smtClean="0"/>
              <a:t>In each species, there are sexes, namely a male and a female </a:t>
            </a:r>
          </a:p>
          <a:p>
            <a:r>
              <a:rPr lang="en-US" dirty="0" smtClean="0"/>
              <a:t>Each sex has special sex glands, or gonads, which produce sex calls(gametes)</a:t>
            </a:r>
          </a:p>
          <a:p>
            <a:r>
              <a:rPr lang="en-US" dirty="0" smtClean="0"/>
              <a:t>In humans, the union of the male gamete(a </a:t>
            </a:r>
            <a:r>
              <a:rPr lang="en-US" dirty="0" err="1" smtClean="0"/>
              <a:t>spermatozoan</a:t>
            </a:r>
            <a:r>
              <a:rPr lang="en-US" dirty="0" smtClean="0"/>
              <a:t>) with the female gamete(an ovum) forms a new one-celled structure called a zygote</a:t>
            </a:r>
          </a:p>
          <a:p>
            <a:r>
              <a:rPr lang="en-US" dirty="0" smtClean="0"/>
              <a:t>The zygote then undergoes mitosis to form a new individual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40964" name="Picture 4" descr="http://tips-getting-pregnant-info.com/wp-content/uploads/2011/09/31.stages-of-pregnancy.jpg"/>
          <p:cNvPicPr>
            <a:picLocks noChangeAspect="1" noChangeArrowheads="1"/>
          </p:cNvPicPr>
          <p:nvPr/>
        </p:nvPicPr>
        <p:blipFill>
          <a:blip r:embed="rId2" cstate="print"/>
          <a:srcRect/>
          <a:stretch>
            <a:fillRect/>
          </a:stretch>
        </p:blipFill>
        <p:spPr bwMode="auto">
          <a:xfrm>
            <a:off x="0" y="457200"/>
            <a:ext cx="8839200" cy="640080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105400" cy="1143000"/>
          </a:xfrm>
        </p:spPr>
        <p:txBody>
          <a:bodyPr/>
          <a:lstStyle/>
          <a:p>
            <a:r>
              <a:rPr lang="en-US" dirty="0" smtClean="0"/>
              <a:t>Pregnancy</a:t>
            </a:r>
            <a:endParaRPr lang="en-US" dirty="0"/>
          </a:p>
        </p:txBody>
      </p:sp>
      <p:sp>
        <p:nvSpPr>
          <p:cNvPr id="3" name="Content Placeholder 2"/>
          <p:cNvSpPr>
            <a:spLocks noGrp="1"/>
          </p:cNvSpPr>
          <p:nvPr>
            <p:ph sz="half" idx="1"/>
          </p:nvPr>
        </p:nvSpPr>
        <p:spPr>
          <a:xfrm>
            <a:off x="457200" y="1143001"/>
            <a:ext cx="4038600" cy="3124200"/>
          </a:xfrm>
        </p:spPr>
        <p:txBody>
          <a:bodyPr>
            <a:normAutofit fontScale="62500" lnSpcReduction="20000"/>
          </a:bodyPr>
          <a:lstStyle/>
          <a:p>
            <a:r>
              <a:rPr lang="en-US" dirty="0" smtClean="0"/>
              <a:t>The embryo develops from head down, which explains why the head is so large compared to the rest of the body</a:t>
            </a:r>
          </a:p>
          <a:p>
            <a:r>
              <a:rPr lang="en-US" dirty="0" smtClean="0"/>
              <a:t>By the end of the 10</a:t>
            </a:r>
            <a:r>
              <a:rPr lang="en-US" baseline="30000" dirty="0" smtClean="0"/>
              <a:t>th</a:t>
            </a:r>
            <a:r>
              <a:rPr lang="en-US" dirty="0" smtClean="0"/>
              <a:t> week of pregnancy, all systems are completed, even to the nail on the fingers</a:t>
            </a:r>
          </a:p>
          <a:p>
            <a:r>
              <a:rPr lang="en-US" dirty="0" smtClean="0"/>
              <a:t>By week 12, the sex can be determined</a:t>
            </a:r>
          </a:p>
          <a:p>
            <a:r>
              <a:rPr lang="en-US" dirty="0" smtClean="0"/>
              <a:t>By week 20, movement can be felt</a:t>
            </a:r>
            <a:endParaRPr lang="en-US" dirty="0"/>
          </a:p>
        </p:txBody>
      </p:sp>
      <p:sp>
        <p:nvSpPr>
          <p:cNvPr id="4" name="Content Placeholder 3"/>
          <p:cNvSpPr>
            <a:spLocks noGrp="1"/>
          </p:cNvSpPr>
          <p:nvPr>
            <p:ph sz="half" idx="2"/>
          </p:nvPr>
        </p:nvSpPr>
        <p:spPr/>
        <p:txBody>
          <a:bodyPr>
            <a:normAutofit fontScale="62500" lnSpcReduction="20000"/>
          </a:bodyPr>
          <a:lstStyle/>
          <a:p>
            <a:endParaRPr lang="en-US"/>
          </a:p>
        </p:txBody>
      </p:sp>
      <p:pic>
        <p:nvPicPr>
          <p:cNvPr id="41986" name="Picture 2" descr="http://lesliesholly.files.wordpress.com/2010/11/embryo71.jpg"/>
          <p:cNvPicPr>
            <a:picLocks noChangeAspect="1" noChangeArrowheads="1"/>
          </p:cNvPicPr>
          <p:nvPr/>
        </p:nvPicPr>
        <p:blipFill>
          <a:blip r:embed="rId2" cstate="print"/>
          <a:srcRect/>
          <a:stretch>
            <a:fillRect/>
          </a:stretch>
        </p:blipFill>
        <p:spPr bwMode="auto">
          <a:xfrm>
            <a:off x="4724400" y="0"/>
            <a:ext cx="4267200" cy="2895600"/>
          </a:xfrm>
          <a:prstGeom prst="rect">
            <a:avLst/>
          </a:prstGeom>
          <a:noFill/>
        </p:spPr>
      </p:pic>
      <p:pic>
        <p:nvPicPr>
          <p:cNvPr id="41988" name="Picture 4" descr="http://4.bp.blogspot.com/_3tVPxnZNhuc/TAvXsfKhE_I/AAAAAAAAAEg/pv1uUG9PUpI/s1600/10-weeks-1-small.jpg"/>
          <p:cNvPicPr>
            <a:picLocks noChangeAspect="1" noChangeArrowheads="1"/>
          </p:cNvPicPr>
          <p:nvPr/>
        </p:nvPicPr>
        <p:blipFill>
          <a:blip r:embed="rId3" cstate="print"/>
          <a:srcRect/>
          <a:stretch>
            <a:fillRect/>
          </a:stretch>
        </p:blipFill>
        <p:spPr bwMode="auto">
          <a:xfrm>
            <a:off x="4572000" y="2971800"/>
            <a:ext cx="4572000" cy="3581400"/>
          </a:xfrm>
          <a:prstGeom prst="rect">
            <a:avLst/>
          </a:prstGeom>
          <a:noFill/>
        </p:spPr>
      </p:pic>
      <p:pic>
        <p:nvPicPr>
          <p:cNvPr id="41990" name="Picture 6" descr="http://donovanhouse.com/wp-content/uploads/2009/01/dbd.jpg"/>
          <p:cNvPicPr>
            <a:picLocks noChangeAspect="1" noChangeArrowheads="1"/>
          </p:cNvPicPr>
          <p:nvPr/>
        </p:nvPicPr>
        <p:blipFill>
          <a:blip r:embed="rId4" cstate="print"/>
          <a:srcRect/>
          <a:stretch>
            <a:fillRect/>
          </a:stretch>
        </p:blipFill>
        <p:spPr bwMode="auto">
          <a:xfrm>
            <a:off x="0" y="4114800"/>
            <a:ext cx="4362450" cy="2381251"/>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Contraception page 580-581</a:t>
            </a:r>
            <a:endParaRPr lang="en-US" dirty="0"/>
          </a:p>
        </p:txBody>
      </p:sp>
      <p:sp>
        <p:nvSpPr>
          <p:cNvPr id="3" name="Content Placeholder 2"/>
          <p:cNvSpPr>
            <a:spLocks noGrp="1"/>
          </p:cNvSpPr>
          <p:nvPr>
            <p:ph idx="1"/>
          </p:nvPr>
        </p:nvSpPr>
        <p:spPr>
          <a:xfrm>
            <a:off x="457200" y="1600200"/>
            <a:ext cx="8229600" cy="4953000"/>
          </a:xfrm>
        </p:spPr>
        <p:txBody>
          <a:bodyPr>
            <a:normAutofit fontScale="62500" lnSpcReduction="20000"/>
          </a:bodyPr>
          <a:lstStyle/>
          <a:p>
            <a:r>
              <a:rPr lang="en-US" dirty="0" smtClean="0"/>
              <a:t>Some religious groups and ethnic groups oppose birth control, however, this subject is presented factually, from a clinic viewpoint, as information required for practice as a medical assistant</a:t>
            </a:r>
          </a:p>
          <a:p>
            <a:r>
              <a:rPr lang="en-US" dirty="0" smtClean="0"/>
              <a:t>Contraception implies “against” conception </a:t>
            </a:r>
          </a:p>
          <a:p>
            <a:r>
              <a:rPr lang="en-US" b="1" dirty="0" smtClean="0"/>
              <a:t>Abstinence</a:t>
            </a:r>
            <a:r>
              <a:rPr lang="en-US" dirty="0" smtClean="0"/>
              <a:t>: refraining from sexual intercourse</a:t>
            </a:r>
          </a:p>
          <a:p>
            <a:r>
              <a:rPr lang="en-US" b="1" dirty="0" smtClean="0"/>
              <a:t>Sterilization: </a:t>
            </a:r>
            <a:r>
              <a:rPr lang="en-US" dirty="0" smtClean="0"/>
              <a:t>tubal ligation(cutting of the fallopian tube)</a:t>
            </a:r>
          </a:p>
          <a:p>
            <a:r>
              <a:rPr lang="en-US" b="1" dirty="0" err="1" smtClean="0"/>
              <a:t>Depo-provera</a:t>
            </a:r>
            <a:r>
              <a:rPr lang="en-US" dirty="0" smtClean="0"/>
              <a:t>: injection given every three months</a:t>
            </a:r>
          </a:p>
          <a:p>
            <a:r>
              <a:rPr lang="en-US" b="1" dirty="0" smtClean="0"/>
              <a:t>Birth control pills</a:t>
            </a:r>
            <a:r>
              <a:rPr lang="en-US" dirty="0" smtClean="0"/>
              <a:t>: this prevents ovulation once a day pill(many different kinds)</a:t>
            </a:r>
          </a:p>
          <a:p>
            <a:r>
              <a:rPr lang="en-US" b="1" dirty="0" smtClean="0"/>
              <a:t>Contraceptive ring</a:t>
            </a:r>
            <a:r>
              <a:rPr lang="en-US" dirty="0" smtClean="0"/>
              <a:t>: flexible ring inserted into the vagina once a month</a:t>
            </a:r>
          </a:p>
          <a:p>
            <a:r>
              <a:rPr lang="en-US" b="1" dirty="0" smtClean="0"/>
              <a:t>Intrauterine device(IUD): </a:t>
            </a:r>
            <a:r>
              <a:rPr lang="en-US" dirty="0" smtClean="0"/>
              <a:t>a small piece of plastic material inserted into the uterus to prevent implantation of a fertilized egg(94-99%)</a:t>
            </a:r>
          </a:p>
          <a:p>
            <a:r>
              <a:rPr lang="en-US" b="1" dirty="0" smtClean="0"/>
              <a:t>Diaphragm: </a:t>
            </a:r>
            <a:r>
              <a:rPr lang="en-US" dirty="0" smtClean="0"/>
              <a:t>a thin piece of dome-shaped rubber with a firm ring, inserted into the vagina to cover the cervix(6 hours), used with contraceptive cream, cleaned and inspected after each use</a:t>
            </a:r>
          </a:p>
          <a:p>
            <a:r>
              <a:rPr lang="en-US" b="1" dirty="0" smtClean="0"/>
              <a:t>Condom</a:t>
            </a:r>
            <a:r>
              <a:rPr lang="en-US" dirty="0" smtClean="0"/>
              <a:t>: a thin sheath of rubber or latex that fits over an erect penis to catch the semen, one time use</a:t>
            </a:r>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down)">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Pregnancy Termination/Screening Tests In Pregnancy</a:t>
            </a:r>
            <a:endParaRPr lang="en-US" dirty="0"/>
          </a:p>
        </p:txBody>
      </p:sp>
      <p:sp>
        <p:nvSpPr>
          <p:cNvPr id="3" name="Content Placeholder 2"/>
          <p:cNvSpPr>
            <a:spLocks noGrp="1"/>
          </p:cNvSpPr>
          <p:nvPr>
            <p:ph idx="1"/>
          </p:nvPr>
        </p:nvSpPr>
        <p:spPr/>
        <p:txBody>
          <a:bodyPr>
            <a:normAutofit fontScale="92500"/>
          </a:bodyPr>
          <a:lstStyle/>
          <a:p>
            <a:r>
              <a:rPr lang="en-US" b="1" dirty="0" smtClean="0"/>
              <a:t>Abortion</a:t>
            </a:r>
            <a:r>
              <a:rPr lang="en-US" dirty="0" smtClean="0"/>
              <a:t>: this is the spontaneous or induced loss of pregnancy of less than 20 weeks</a:t>
            </a:r>
          </a:p>
          <a:p>
            <a:r>
              <a:rPr lang="en-US" dirty="0" smtClean="0"/>
              <a:t>The cervix is dilated and the fetus is expelled</a:t>
            </a:r>
          </a:p>
          <a:p>
            <a:r>
              <a:rPr lang="en-US" b="1" dirty="0" smtClean="0"/>
              <a:t>Alpha-fetoprotein screening(AFT): </a:t>
            </a:r>
            <a:r>
              <a:rPr lang="en-US" dirty="0" smtClean="0"/>
              <a:t>this is a blood test taken at about 15 to 18 weeks of pregnancy to aid in the detection of birth defects</a:t>
            </a:r>
          </a:p>
          <a:p>
            <a:r>
              <a:rPr lang="en-US" dirty="0" smtClean="0"/>
              <a:t>When positive results are obtained, another blood sample, an ultrasound, and an amniocentesis are indicated</a:t>
            </a:r>
          </a:p>
          <a:p>
            <a:endParaRPr lang="en-US" dirty="0" smtClean="0"/>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Screening Tests In Pregnancy</a:t>
            </a:r>
            <a:endParaRPr lang="en-US" dirty="0"/>
          </a:p>
        </p:txBody>
      </p:sp>
      <p:sp>
        <p:nvSpPr>
          <p:cNvPr id="3" name="Content Placeholder 2"/>
          <p:cNvSpPr>
            <a:spLocks noGrp="1"/>
          </p:cNvSpPr>
          <p:nvPr>
            <p:ph sz="half" idx="1"/>
          </p:nvPr>
        </p:nvSpPr>
        <p:spPr/>
        <p:txBody>
          <a:bodyPr>
            <a:normAutofit fontScale="70000" lnSpcReduction="20000"/>
          </a:bodyPr>
          <a:lstStyle/>
          <a:p>
            <a:r>
              <a:rPr lang="en-US" b="1" dirty="0" smtClean="0"/>
              <a:t>Amniocentesis</a:t>
            </a:r>
            <a:r>
              <a:rPr lang="en-US" dirty="0" smtClean="0"/>
              <a:t>: is a medical procedure used in prenatal diagnosis of chromosomal abnormalities and fetal infections, in which a small amount of amniotic fluid, which contains fetal tissues, is sampled from the amnion or amniotic sac surrounding a developing fetus, and the fetal DNA is examined for genetic abnormalities</a:t>
            </a:r>
          </a:p>
          <a:p>
            <a:r>
              <a:rPr lang="en-US" dirty="0" smtClean="0"/>
              <a:t>A women in her 20’s have only a 1 in 2,500 chance of having a down syndrome child</a:t>
            </a:r>
          </a:p>
          <a:p>
            <a:r>
              <a:rPr lang="en-US" dirty="0" smtClean="0"/>
              <a:t>By age 45, the risk increases to 1 in every 40 births</a:t>
            </a:r>
          </a:p>
          <a:p>
            <a:endParaRPr lang="en-US" dirty="0" smtClean="0"/>
          </a:p>
          <a:p>
            <a:endParaRPr lang="en-US" dirty="0"/>
          </a:p>
        </p:txBody>
      </p:sp>
      <p:sp>
        <p:nvSpPr>
          <p:cNvPr id="5" name="Content Placeholder 4"/>
          <p:cNvSpPr>
            <a:spLocks noGrp="1"/>
          </p:cNvSpPr>
          <p:nvPr>
            <p:ph sz="half" idx="2"/>
          </p:nvPr>
        </p:nvSpPr>
        <p:spPr/>
        <p:txBody>
          <a:bodyPr>
            <a:normAutofit fontScale="70000" lnSpcReduction="20000"/>
          </a:bodyPr>
          <a:lstStyle/>
          <a:p>
            <a:endParaRPr lang="en-US"/>
          </a:p>
        </p:txBody>
      </p:sp>
      <p:pic>
        <p:nvPicPr>
          <p:cNvPr id="43010" name="Picture 2" descr="http://www.aurorahealthcare.org/yourhealth/healthgate/images/si55550976.jpg"/>
          <p:cNvPicPr>
            <a:picLocks noChangeAspect="1" noChangeArrowheads="1"/>
          </p:cNvPicPr>
          <p:nvPr/>
        </p:nvPicPr>
        <p:blipFill>
          <a:blip r:embed="rId2" cstate="print"/>
          <a:srcRect/>
          <a:stretch>
            <a:fillRect/>
          </a:stretch>
        </p:blipFill>
        <p:spPr bwMode="auto">
          <a:xfrm>
            <a:off x="4724400" y="1676400"/>
            <a:ext cx="4191000" cy="4648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Diagnostic Tests Of The Reproductive System</a:t>
            </a:r>
            <a:endParaRPr lang="en-US" dirty="0"/>
          </a:p>
        </p:txBody>
      </p:sp>
      <p:sp>
        <p:nvSpPr>
          <p:cNvPr id="3" name="Content Placeholder 2"/>
          <p:cNvSpPr>
            <a:spLocks noGrp="1"/>
          </p:cNvSpPr>
          <p:nvPr>
            <p:ph sz="half" idx="1"/>
          </p:nvPr>
        </p:nvSpPr>
        <p:spPr/>
        <p:txBody>
          <a:bodyPr>
            <a:normAutofit lnSpcReduction="10000"/>
          </a:bodyPr>
          <a:lstStyle/>
          <a:p>
            <a:r>
              <a:rPr lang="en-US" b="1" dirty="0" err="1" smtClean="0"/>
              <a:t>Colposcopy</a:t>
            </a:r>
            <a:r>
              <a:rPr lang="en-US" dirty="0" smtClean="0"/>
              <a:t>: an examination and biopsy of the cervix using a </a:t>
            </a:r>
            <a:r>
              <a:rPr lang="en-US" dirty="0" err="1" smtClean="0"/>
              <a:t>colposcope</a:t>
            </a:r>
            <a:endParaRPr lang="en-US" dirty="0" smtClean="0"/>
          </a:p>
          <a:p>
            <a:r>
              <a:rPr lang="en-US" dirty="0" smtClean="0"/>
              <a:t>This is done to rule out cancer when there are abnormal pap smear results</a:t>
            </a:r>
            <a:r>
              <a:rPr lang="en-US" i="1" dirty="0" smtClean="0"/>
              <a:t> (</a:t>
            </a:r>
            <a:r>
              <a:rPr lang="en-US" dirty="0" smtClean="0"/>
              <a:t>dysplasia: a pre-cancerous condition)</a:t>
            </a:r>
          </a:p>
          <a:p>
            <a:r>
              <a:rPr lang="en-US" dirty="0" smtClean="0"/>
              <a:t>A biopsy is taken from the abnormal sites</a:t>
            </a:r>
          </a:p>
          <a:p>
            <a:endParaRPr lang="en-US" dirty="0" smtClean="0"/>
          </a:p>
          <a:p>
            <a:endParaRPr lang="en-US" dirty="0" smtClean="0"/>
          </a:p>
          <a:p>
            <a:endParaRPr lang="en-US" dirty="0"/>
          </a:p>
        </p:txBody>
      </p:sp>
      <p:sp>
        <p:nvSpPr>
          <p:cNvPr id="4" name="Content Placeholder 3"/>
          <p:cNvSpPr>
            <a:spLocks noGrp="1"/>
          </p:cNvSpPr>
          <p:nvPr>
            <p:ph sz="half" idx="2"/>
          </p:nvPr>
        </p:nvSpPr>
        <p:spPr/>
        <p:txBody>
          <a:bodyPr>
            <a:normAutofit lnSpcReduction="10000"/>
          </a:bodyPr>
          <a:lstStyle/>
          <a:p>
            <a:endParaRPr lang="en-US"/>
          </a:p>
        </p:txBody>
      </p:sp>
      <p:pic>
        <p:nvPicPr>
          <p:cNvPr id="47106" name="Picture 2" descr="http://goldengateobgyn.org/files/2011/02/colposcopy.gif"/>
          <p:cNvPicPr>
            <a:picLocks noChangeAspect="1" noChangeArrowheads="1"/>
          </p:cNvPicPr>
          <p:nvPr/>
        </p:nvPicPr>
        <p:blipFill>
          <a:blip r:embed="rId2" cstate="print"/>
          <a:srcRect/>
          <a:stretch>
            <a:fillRect/>
          </a:stretch>
        </p:blipFill>
        <p:spPr bwMode="auto">
          <a:xfrm>
            <a:off x="4648200" y="1447800"/>
            <a:ext cx="3962400" cy="4953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4343400" cy="1371600"/>
          </a:xfrm>
        </p:spPr>
        <p:txBody>
          <a:bodyPr>
            <a:normAutofit fontScale="90000"/>
          </a:bodyPr>
          <a:lstStyle/>
          <a:p>
            <a:r>
              <a:rPr lang="en-US" dirty="0" smtClean="0"/>
              <a:t/>
            </a:r>
            <a:br>
              <a:rPr lang="en-US" dirty="0" smtClean="0"/>
            </a:br>
            <a:r>
              <a:rPr lang="en-US" dirty="0" smtClean="0"/>
              <a:t>LEEP(Loop Electrosurgical Excision Procedure)</a:t>
            </a:r>
            <a:br>
              <a:rPr lang="en-US" dirty="0" smtClean="0"/>
            </a:br>
            <a:endParaRPr lang="en-US" dirty="0"/>
          </a:p>
        </p:txBody>
      </p:sp>
      <p:sp>
        <p:nvSpPr>
          <p:cNvPr id="3" name="Content Placeholder 2"/>
          <p:cNvSpPr>
            <a:spLocks noGrp="1"/>
          </p:cNvSpPr>
          <p:nvPr>
            <p:ph sz="half" idx="1"/>
          </p:nvPr>
        </p:nvSpPr>
        <p:spPr/>
        <p:txBody>
          <a:bodyPr>
            <a:normAutofit fontScale="77500" lnSpcReduction="20000"/>
          </a:bodyPr>
          <a:lstStyle/>
          <a:p>
            <a:endParaRPr lang="en-US" dirty="0" smtClean="0"/>
          </a:p>
          <a:p>
            <a:r>
              <a:rPr lang="en-US" dirty="0" smtClean="0"/>
              <a:t>LEEP uses a thin wire loop electrode which is attached to an electrosurgical generator</a:t>
            </a:r>
          </a:p>
          <a:p>
            <a:r>
              <a:rPr lang="en-US" dirty="0" smtClean="0"/>
              <a:t>The generator transmits a painless electrical current that quickly cuts away the affected cervical tissue in the immediate area of the loop wire</a:t>
            </a:r>
          </a:p>
          <a:p>
            <a:r>
              <a:rPr lang="en-US" dirty="0" smtClean="0"/>
              <a:t>This causes the abnormal cells to rapidly heat and burst, and separates the tissue as the loop wire moves through the cervix</a:t>
            </a:r>
            <a:endParaRPr lang="en-US" dirty="0"/>
          </a:p>
        </p:txBody>
      </p:sp>
      <p:sp>
        <p:nvSpPr>
          <p:cNvPr id="4" name="Content Placeholder 3"/>
          <p:cNvSpPr>
            <a:spLocks noGrp="1"/>
          </p:cNvSpPr>
          <p:nvPr>
            <p:ph sz="half" idx="2"/>
          </p:nvPr>
        </p:nvSpPr>
        <p:spPr/>
        <p:txBody>
          <a:bodyPr>
            <a:normAutofit fontScale="77500" lnSpcReduction="20000"/>
          </a:bodyPr>
          <a:lstStyle/>
          <a:p>
            <a:endParaRPr lang="en-US"/>
          </a:p>
        </p:txBody>
      </p:sp>
      <p:pic>
        <p:nvPicPr>
          <p:cNvPr id="66562" name="Picture 2" descr="http://my.clevelandclinic.org/PublishingImages/HIC/hic-leep-procedure.gif"/>
          <p:cNvPicPr>
            <a:picLocks noChangeAspect="1" noChangeArrowheads="1"/>
          </p:cNvPicPr>
          <p:nvPr/>
        </p:nvPicPr>
        <p:blipFill>
          <a:blip r:embed="rId2" cstate="print"/>
          <a:srcRect/>
          <a:stretch>
            <a:fillRect/>
          </a:stretch>
        </p:blipFill>
        <p:spPr bwMode="auto">
          <a:xfrm>
            <a:off x="4953000" y="381000"/>
            <a:ext cx="2771775" cy="2486026"/>
          </a:xfrm>
          <a:prstGeom prst="rect">
            <a:avLst/>
          </a:prstGeom>
          <a:noFill/>
        </p:spPr>
      </p:pic>
      <p:pic>
        <p:nvPicPr>
          <p:cNvPr id="66564" name="Picture 4" descr="http://www.brooksidepress.org/Products/Military_OBGYN/Textbook/Pap/LEEP.jpg"/>
          <p:cNvPicPr>
            <a:picLocks noChangeAspect="1" noChangeArrowheads="1"/>
          </p:cNvPicPr>
          <p:nvPr/>
        </p:nvPicPr>
        <p:blipFill>
          <a:blip r:embed="rId3" cstate="print"/>
          <a:srcRect/>
          <a:stretch>
            <a:fillRect/>
          </a:stretch>
        </p:blipFill>
        <p:spPr bwMode="auto">
          <a:xfrm>
            <a:off x="4648200" y="3200400"/>
            <a:ext cx="3962400" cy="2895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Diagnostic Tests Of The Reproductive System</a:t>
            </a:r>
            <a:endParaRPr lang="en-US" dirty="0"/>
          </a:p>
        </p:txBody>
      </p:sp>
      <p:sp>
        <p:nvSpPr>
          <p:cNvPr id="3" name="Content Placeholder 2"/>
          <p:cNvSpPr>
            <a:spLocks noGrp="1"/>
          </p:cNvSpPr>
          <p:nvPr>
            <p:ph sz="half" idx="1"/>
          </p:nvPr>
        </p:nvSpPr>
        <p:spPr/>
        <p:txBody>
          <a:bodyPr/>
          <a:lstStyle/>
          <a:p>
            <a:r>
              <a:rPr lang="en-US" b="1" dirty="0" smtClean="0"/>
              <a:t>Mammogram</a:t>
            </a:r>
            <a:r>
              <a:rPr lang="en-US" dirty="0" smtClean="0"/>
              <a:t>: an x-ray of the breast for the detection of malignancy</a:t>
            </a:r>
          </a:p>
          <a:p>
            <a:r>
              <a:rPr lang="en-US" dirty="0" smtClean="0"/>
              <a:t>A mammogram is recommended between ages 35 to 40 </a:t>
            </a:r>
          </a:p>
          <a:p>
            <a:r>
              <a:rPr lang="en-US" dirty="0" smtClean="0"/>
              <a:t>Women at more risk require earlier and frequent examinations</a:t>
            </a:r>
            <a:endParaRPr lang="en-US" dirty="0"/>
          </a:p>
        </p:txBody>
      </p:sp>
      <p:sp>
        <p:nvSpPr>
          <p:cNvPr id="4" name="Content Placeholder 3"/>
          <p:cNvSpPr>
            <a:spLocks noGrp="1"/>
          </p:cNvSpPr>
          <p:nvPr>
            <p:ph sz="half" idx="2"/>
          </p:nvPr>
        </p:nvSpPr>
        <p:spPr/>
        <p:txBody>
          <a:bodyPr/>
          <a:lstStyle/>
          <a:p>
            <a:endParaRPr lang="en-US"/>
          </a:p>
        </p:txBody>
      </p:sp>
      <p:pic>
        <p:nvPicPr>
          <p:cNvPr id="48132" name="Picture 4" descr="http://www.bayviewradiology.com/images/mammogram.jpg"/>
          <p:cNvPicPr>
            <a:picLocks noChangeAspect="1" noChangeArrowheads="1"/>
          </p:cNvPicPr>
          <p:nvPr/>
        </p:nvPicPr>
        <p:blipFill>
          <a:blip r:embed="rId2" cstate="print"/>
          <a:srcRect/>
          <a:stretch>
            <a:fillRect/>
          </a:stretch>
        </p:blipFill>
        <p:spPr bwMode="auto">
          <a:xfrm>
            <a:off x="4648200" y="1371600"/>
            <a:ext cx="4048125" cy="2895600"/>
          </a:xfrm>
          <a:prstGeom prst="rect">
            <a:avLst/>
          </a:prstGeom>
          <a:noFill/>
        </p:spPr>
      </p:pic>
      <p:pic>
        <p:nvPicPr>
          <p:cNvPr id="48134" name="Picture 6" descr="http://www.weinsteinimaging.com/images/brCa_mam1.jpg"/>
          <p:cNvPicPr>
            <a:picLocks noChangeAspect="1" noChangeArrowheads="1"/>
          </p:cNvPicPr>
          <p:nvPr/>
        </p:nvPicPr>
        <p:blipFill>
          <a:blip r:embed="rId3" cstate="print"/>
          <a:srcRect/>
          <a:stretch>
            <a:fillRect/>
          </a:stretch>
        </p:blipFill>
        <p:spPr bwMode="auto">
          <a:xfrm>
            <a:off x="4800600" y="4343400"/>
            <a:ext cx="3581400" cy="2209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Diagnostic Tests Of The Reproductive System</a:t>
            </a:r>
            <a:endParaRPr lang="en-US" dirty="0"/>
          </a:p>
        </p:txBody>
      </p:sp>
      <p:sp>
        <p:nvSpPr>
          <p:cNvPr id="3" name="Content Placeholder 2"/>
          <p:cNvSpPr>
            <a:spLocks noGrp="1"/>
          </p:cNvSpPr>
          <p:nvPr>
            <p:ph sz="half" idx="1"/>
          </p:nvPr>
        </p:nvSpPr>
        <p:spPr/>
        <p:txBody>
          <a:bodyPr/>
          <a:lstStyle/>
          <a:p>
            <a:r>
              <a:rPr lang="en-US" b="1" dirty="0" err="1" smtClean="0"/>
              <a:t>Papanicolaou</a:t>
            </a:r>
            <a:r>
              <a:rPr lang="en-US" b="1" dirty="0" smtClean="0"/>
              <a:t>(pap smear)- </a:t>
            </a:r>
            <a:r>
              <a:rPr lang="en-US" dirty="0" smtClean="0"/>
              <a:t>a routine examination done on secretions removed from the cervix and upper vagina to determine the presence of cancerous cells</a:t>
            </a:r>
          </a:p>
          <a:p>
            <a:endParaRPr lang="en-US" dirty="0"/>
          </a:p>
        </p:txBody>
      </p:sp>
      <p:sp>
        <p:nvSpPr>
          <p:cNvPr id="4" name="Content Placeholder 3"/>
          <p:cNvSpPr>
            <a:spLocks noGrp="1"/>
          </p:cNvSpPr>
          <p:nvPr>
            <p:ph sz="half" idx="2"/>
          </p:nvPr>
        </p:nvSpPr>
        <p:spPr/>
        <p:txBody>
          <a:bodyPr/>
          <a:lstStyle/>
          <a:p>
            <a:endParaRPr lang="en-US" dirty="0"/>
          </a:p>
        </p:txBody>
      </p:sp>
      <p:pic>
        <p:nvPicPr>
          <p:cNvPr id="49156" name="Picture 4" descr="http://www.riversideonline.com/source/images/image_popup/w7_paptest.jpg"/>
          <p:cNvPicPr>
            <a:picLocks noChangeAspect="1" noChangeArrowheads="1"/>
          </p:cNvPicPr>
          <p:nvPr/>
        </p:nvPicPr>
        <p:blipFill>
          <a:blip r:embed="rId2" cstate="print"/>
          <a:srcRect/>
          <a:stretch>
            <a:fillRect/>
          </a:stretch>
        </p:blipFill>
        <p:spPr bwMode="auto">
          <a:xfrm>
            <a:off x="4648200" y="1676400"/>
            <a:ext cx="4267200" cy="457200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Diseases And Disorders Of The Reproductive System</a:t>
            </a:r>
            <a:endParaRPr lang="en-US" dirty="0"/>
          </a:p>
        </p:txBody>
      </p:sp>
      <p:sp>
        <p:nvSpPr>
          <p:cNvPr id="3" name="Content Placeholder 2"/>
          <p:cNvSpPr>
            <a:spLocks noGrp="1"/>
          </p:cNvSpPr>
          <p:nvPr>
            <p:ph idx="1"/>
          </p:nvPr>
        </p:nvSpPr>
        <p:spPr/>
        <p:txBody>
          <a:bodyPr/>
          <a:lstStyle/>
          <a:p>
            <a:r>
              <a:rPr lang="en-US" b="1" dirty="0" err="1" smtClean="0"/>
              <a:t>Cervicitis</a:t>
            </a:r>
            <a:r>
              <a:rPr lang="en-US" dirty="0" smtClean="0"/>
              <a:t>: This is inflammation of the cervix</a:t>
            </a:r>
          </a:p>
          <a:p>
            <a:r>
              <a:rPr lang="en-US" dirty="0" smtClean="0"/>
              <a:t>Symptoms:  vaginal discharge and a tenderness of the cervix</a:t>
            </a:r>
          </a:p>
          <a:p>
            <a:r>
              <a:rPr lang="en-US" dirty="0" smtClean="0"/>
              <a:t>Treatment may include needle aspiration of fluid </a:t>
            </a:r>
          </a:p>
          <a:p>
            <a:endParaRPr lang="en-US" dirty="0"/>
          </a:p>
        </p:txBody>
      </p:sp>
      <p:pic>
        <p:nvPicPr>
          <p:cNvPr id="5" name="Picture 4" descr="http://www.riversideonline.com/source/images/image_popup/mcdc7_cervicitis.jpg"/>
          <p:cNvPicPr>
            <a:picLocks noChangeAspect="1" noChangeArrowheads="1"/>
          </p:cNvPicPr>
          <p:nvPr/>
        </p:nvPicPr>
        <p:blipFill>
          <a:blip r:embed="rId2" cstate="print"/>
          <a:srcRect/>
          <a:stretch>
            <a:fillRect/>
          </a:stretch>
        </p:blipFill>
        <p:spPr bwMode="auto">
          <a:xfrm>
            <a:off x="2590800" y="4038600"/>
            <a:ext cx="3810000" cy="21621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Reproductive System</a:t>
            </a:r>
            <a:endParaRPr lang="en-US" dirty="0"/>
          </a:p>
        </p:txBody>
      </p:sp>
      <p:sp>
        <p:nvSpPr>
          <p:cNvPr id="3" name="Content Placeholder 2"/>
          <p:cNvSpPr>
            <a:spLocks noGrp="1"/>
          </p:cNvSpPr>
          <p:nvPr>
            <p:ph sz="half" idx="1"/>
          </p:nvPr>
        </p:nvSpPr>
        <p:spPr>
          <a:xfrm>
            <a:off x="457200" y="1295400"/>
            <a:ext cx="4038600" cy="5562600"/>
          </a:xfrm>
        </p:spPr>
        <p:txBody>
          <a:bodyPr>
            <a:normAutofit fontScale="92500" lnSpcReduction="20000"/>
          </a:bodyPr>
          <a:lstStyle/>
          <a:p>
            <a:r>
              <a:rPr lang="en-US" dirty="0" smtClean="0"/>
              <a:t>In </a:t>
            </a:r>
            <a:r>
              <a:rPr lang="en-US" dirty="0"/>
              <a:t>humans, each cell normally contains 23 pairs of chromosomes, for a total of </a:t>
            </a:r>
            <a:r>
              <a:rPr lang="en-US" dirty="0" smtClean="0"/>
              <a:t>46</a:t>
            </a:r>
          </a:p>
          <a:p>
            <a:r>
              <a:rPr lang="en-US" dirty="0" smtClean="0"/>
              <a:t>Twenty-two </a:t>
            </a:r>
            <a:r>
              <a:rPr lang="en-US" dirty="0"/>
              <a:t>of these pairs, called </a:t>
            </a:r>
            <a:r>
              <a:rPr lang="en-US" dirty="0" err="1"/>
              <a:t>autosomes</a:t>
            </a:r>
            <a:r>
              <a:rPr lang="en-US" dirty="0"/>
              <a:t>, look the same in both males and </a:t>
            </a:r>
            <a:r>
              <a:rPr lang="en-US" dirty="0" smtClean="0"/>
              <a:t>females</a:t>
            </a:r>
          </a:p>
          <a:p>
            <a:r>
              <a:rPr lang="en-US" dirty="0" smtClean="0"/>
              <a:t>The </a:t>
            </a:r>
            <a:r>
              <a:rPr lang="en-US" dirty="0"/>
              <a:t>23rd pair, the sex chromosomes, differ between males and </a:t>
            </a:r>
            <a:r>
              <a:rPr lang="en-US" dirty="0" smtClean="0"/>
              <a:t>females</a:t>
            </a:r>
          </a:p>
          <a:p>
            <a:r>
              <a:rPr lang="en-US" dirty="0" smtClean="0"/>
              <a:t>Females </a:t>
            </a:r>
            <a:r>
              <a:rPr lang="en-US" dirty="0"/>
              <a:t>have two copies of the X </a:t>
            </a:r>
            <a:r>
              <a:rPr lang="en-US" dirty="0" smtClean="0"/>
              <a:t>chromosome,  </a:t>
            </a:r>
            <a:r>
              <a:rPr lang="en-US" dirty="0"/>
              <a:t>while males have one X and </a:t>
            </a:r>
            <a:r>
              <a:rPr lang="en-US" dirty="0" smtClean="0"/>
              <a:t>one Y chromosome</a:t>
            </a:r>
            <a:endParaRPr lang="en-US" dirty="0"/>
          </a:p>
        </p:txBody>
      </p:sp>
      <p:sp>
        <p:nvSpPr>
          <p:cNvPr id="4" name="Content Placeholder 3"/>
          <p:cNvSpPr>
            <a:spLocks noGrp="1"/>
          </p:cNvSpPr>
          <p:nvPr>
            <p:ph sz="half" idx="2"/>
          </p:nvPr>
        </p:nvSpPr>
        <p:spPr/>
        <p:txBody>
          <a:bodyPr>
            <a:normAutofit fontScale="92500" lnSpcReduction="20000"/>
          </a:bodyPr>
          <a:lstStyle/>
          <a:p>
            <a:endParaRPr lang="en-US" dirty="0"/>
          </a:p>
        </p:txBody>
      </p:sp>
      <p:pic>
        <p:nvPicPr>
          <p:cNvPr id="1026" name="Picture 2" descr="The 22 autosomes are numbered by size. The other two chromosomes, X and Y, are the sex chromosomes.  This picture of the human chromosomes lined up in pairs is called a karyotype."/>
          <p:cNvPicPr>
            <a:picLocks noChangeAspect="1" noChangeArrowheads="1"/>
          </p:cNvPicPr>
          <p:nvPr/>
        </p:nvPicPr>
        <p:blipFill>
          <a:blip r:embed="rId2" cstate="print"/>
          <a:srcRect/>
          <a:stretch>
            <a:fillRect/>
          </a:stretch>
        </p:blipFill>
        <p:spPr bwMode="auto">
          <a:xfrm>
            <a:off x="4495800" y="1219200"/>
            <a:ext cx="4648200" cy="2667000"/>
          </a:xfrm>
          <a:prstGeom prst="rect">
            <a:avLst/>
          </a:prstGeom>
          <a:noFill/>
        </p:spPr>
      </p:pic>
      <p:pic>
        <p:nvPicPr>
          <p:cNvPr id="5" name="Picture 2" descr="https://encrypted-tbn1.gstatic.com/images?q=tbn:ANd9GcTlaSZPsETGrEoWie3Vrt_L5Qu9vcOcNKvrjxWw3I_BebPfqtn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733800"/>
            <a:ext cx="4343400" cy="304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Diseases And Disorders Of The Reproductive System</a:t>
            </a:r>
            <a:endParaRPr lang="en-US" dirty="0"/>
          </a:p>
        </p:txBody>
      </p:sp>
      <p:sp>
        <p:nvSpPr>
          <p:cNvPr id="3" name="Content Placeholder 2"/>
          <p:cNvSpPr>
            <a:spLocks noGrp="1"/>
          </p:cNvSpPr>
          <p:nvPr>
            <p:ph sz="half" idx="1"/>
          </p:nvPr>
        </p:nvSpPr>
        <p:spPr/>
        <p:txBody>
          <a:bodyPr>
            <a:normAutofit fontScale="92500" lnSpcReduction="10000"/>
          </a:bodyPr>
          <a:lstStyle/>
          <a:p>
            <a:r>
              <a:rPr lang="en-US" b="1" dirty="0" smtClean="0"/>
              <a:t>Fibrocystic breast disease</a:t>
            </a:r>
            <a:r>
              <a:rPr lang="en-US" dirty="0" smtClean="0"/>
              <a:t>: This is the presence of multiple lumps within the breast tissue</a:t>
            </a:r>
          </a:p>
          <a:p>
            <a:r>
              <a:rPr lang="en-US" dirty="0" smtClean="0"/>
              <a:t>The lumps may be fibrous tumors that have degenerated or cysts containing fluid</a:t>
            </a:r>
          </a:p>
          <a:p>
            <a:r>
              <a:rPr lang="en-US" dirty="0" smtClean="0"/>
              <a:t>Treatment may include needle aspiration of fluid </a:t>
            </a:r>
          </a:p>
          <a:p>
            <a:endParaRPr lang="en-US" dirty="0"/>
          </a:p>
        </p:txBody>
      </p:sp>
      <p:sp>
        <p:nvSpPr>
          <p:cNvPr id="5" name="Content Placeholder 4"/>
          <p:cNvSpPr>
            <a:spLocks noGrp="1"/>
          </p:cNvSpPr>
          <p:nvPr>
            <p:ph sz="half" idx="2"/>
          </p:nvPr>
        </p:nvSpPr>
        <p:spPr/>
        <p:txBody>
          <a:bodyPr>
            <a:normAutofit fontScale="92500" lnSpcReduction="10000"/>
          </a:bodyPr>
          <a:lstStyle/>
          <a:p>
            <a:endParaRPr lang="en-US"/>
          </a:p>
        </p:txBody>
      </p:sp>
      <p:pic>
        <p:nvPicPr>
          <p:cNvPr id="51202" name="Picture 2" descr="http://www.nlm.nih.gov/medlineplus/ency/images/ency/fullsize/17185.jpg"/>
          <p:cNvPicPr>
            <a:picLocks noChangeAspect="1" noChangeArrowheads="1"/>
          </p:cNvPicPr>
          <p:nvPr/>
        </p:nvPicPr>
        <p:blipFill>
          <a:blip r:embed="rId2" cstate="print"/>
          <a:srcRect/>
          <a:stretch>
            <a:fillRect/>
          </a:stretch>
        </p:blipFill>
        <p:spPr bwMode="auto">
          <a:xfrm>
            <a:off x="4572000" y="1676400"/>
            <a:ext cx="3810000" cy="3429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Diseases And Disorders Of The Reproductive System</a:t>
            </a:r>
            <a:endParaRPr lang="en-US" dirty="0"/>
          </a:p>
        </p:txBody>
      </p:sp>
      <p:sp>
        <p:nvSpPr>
          <p:cNvPr id="3" name="Content Placeholder 2"/>
          <p:cNvSpPr>
            <a:spLocks noGrp="1"/>
          </p:cNvSpPr>
          <p:nvPr>
            <p:ph sz="half" idx="1"/>
          </p:nvPr>
        </p:nvSpPr>
        <p:spPr/>
        <p:txBody>
          <a:bodyPr>
            <a:normAutofit fontScale="92500"/>
          </a:bodyPr>
          <a:lstStyle/>
          <a:p>
            <a:r>
              <a:rPr lang="en-US" b="1" dirty="0" err="1" smtClean="0"/>
              <a:t>Cystocele</a:t>
            </a:r>
            <a:r>
              <a:rPr lang="en-US" dirty="0" smtClean="0"/>
              <a:t>: This is the bulging of the anterior wall of the vagina and the bladder into the vaginal canal </a:t>
            </a:r>
          </a:p>
          <a:p>
            <a:r>
              <a:rPr lang="en-US" dirty="0" smtClean="0"/>
              <a:t>Caused by aging, obesity, lifting of heavy objects, or chronic coughing</a:t>
            </a:r>
          </a:p>
          <a:p>
            <a:r>
              <a:rPr lang="en-US" dirty="0" smtClean="0"/>
              <a:t>Surgery may be necessary to repair the vaginal wall</a:t>
            </a:r>
            <a:endParaRPr lang="en-US" dirty="0"/>
          </a:p>
        </p:txBody>
      </p:sp>
      <p:sp>
        <p:nvSpPr>
          <p:cNvPr id="4" name="Content Placeholder 3"/>
          <p:cNvSpPr>
            <a:spLocks noGrp="1"/>
          </p:cNvSpPr>
          <p:nvPr>
            <p:ph sz="half" idx="2"/>
          </p:nvPr>
        </p:nvSpPr>
        <p:spPr/>
        <p:txBody>
          <a:bodyPr>
            <a:normAutofit fontScale="92500"/>
          </a:bodyPr>
          <a:lstStyle/>
          <a:p>
            <a:endParaRPr lang="en-US"/>
          </a:p>
        </p:txBody>
      </p:sp>
      <p:pic>
        <p:nvPicPr>
          <p:cNvPr id="52226" name="Picture 2" descr="http://www.riversideonline.com/source/images/image_popup/ans7_cystocele.jpg"/>
          <p:cNvPicPr>
            <a:picLocks noChangeAspect="1" noChangeArrowheads="1"/>
          </p:cNvPicPr>
          <p:nvPr/>
        </p:nvPicPr>
        <p:blipFill>
          <a:blip r:embed="rId2" cstate="print"/>
          <a:srcRect/>
          <a:stretch>
            <a:fillRect/>
          </a:stretch>
        </p:blipFill>
        <p:spPr bwMode="auto">
          <a:xfrm>
            <a:off x="4648200" y="2057400"/>
            <a:ext cx="3810000" cy="3657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Diseases And Disorders Of The Reproductive System</a:t>
            </a:r>
            <a:endParaRPr lang="en-US" dirty="0"/>
          </a:p>
        </p:txBody>
      </p:sp>
      <p:sp>
        <p:nvSpPr>
          <p:cNvPr id="3" name="Content Placeholder 2"/>
          <p:cNvSpPr>
            <a:spLocks noGrp="1"/>
          </p:cNvSpPr>
          <p:nvPr>
            <p:ph sz="half" idx="1"/>
          </p:nvPr>
        </p:nvSpPr>
        <p:spPr>
          <a:xfrm>
            <a:off x="457200" y="1600200"/>
            <a:ext cx="4038600" cy="5105400"/>
          </a:xfrm>
        </p:spPr>
        <p:txBody>
          <a:bodyPr>
            <a:normAutofit fontScale="92500" lnSpcReduction="20000"/>
          </a:bodyPr>
          <a:lstStyle/>
          <a:p>
            <a:r>
              <a:rPr lang="en-US" b="1" dirty="0" smtClean="0"/>
              <a:t>Endometriosis</a:t>
            </a:r>
            <a:r>
              <a:rPr lang="en-US" dirty="0" smtClean="0"/>
              <a:t>: The presence of endometrial tissue outside the uterus, affecting the ovaries, ligaments, and peritoneal tissues</a:t>
            </a:r>
          </a:p>
          <a:p>
            <a:r>
              <a:rPr lang="en-US" dirty="0" smtClean="0"/>
              <a:t>Every month, a woman's ovaries produce hormones that tell the cells lining the uterus to swell and get thicker</a:t>
            </a:r>
          </a:p>
          <a:p>
            <a:r>
              <a:rPr lang="en-US" dirty="0" smtClean="0"/>
              <a:t>This can lead to pain, irregular bleeding, and problems getting pregnant (infertility)</a:t>
            </a:r>
            <a:endParaRPr lang="en-US" dirty="0"/>
          </a:p>
        </p:txBody>
      </p:sp>
      <p:sp>
        <p:nvSpPr>
          <p:cNvPr id="4" name="Content Placeholder 3"/>
          <p:cNvSpPr>
            <a:spLocks noGrp="1"/>
          </p:cNvSpPr>
          <p:nvPr>
            <p:ph sz="half" idx="2"/>
          </p:nvPr>
        </p:nvSpPr>
        <p:spPr/>
        <p:txBody>
          <a:bodyPr>
            <a:normAutofit fontScale="92500" lnSpcReduction="20000"/>
          </a:bodyPr>
          <a:lstStyle/>
          <a:p>
            <a:endParaRPr lang="en-US"/>
          </a:p>
        </p:txBody>
      </p:sp>
      <p:pic>
        <p:nvPicPr>
          <p:cNvPr id="53250" name="Picture 2" descr="http://www.beltina.org/pics/endometrial_hyperplasia.jpg"/>
          <p:cNvPicPr>
            <a:picLocks noChangeAspect="1" noChangeArrowheads="1"/>
          </p:cNvPicPr>
          <p:nvPr/>
        </p:nvPicPr>
        <p:blipFill>
          <a:blip r:embed="rId2" cstate="print"/>
          <a:srcRect/>
          <a:stretch>
            <a:fillRect/>
          </a:stretch>
        </p:blipFill>
        <p:spPr bwMode="auto">
          <a:xfrm>
            <a:off x="4343400" y="1219200"/>
            <a:ext cx="4286250" cy="4953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Diseases And Disorders Of The Reproductive System</a:t>
            </a:r>
            <a:endParaRPr lang="en-US" dirty="0"/>
          </a:p>
        </p:txBody>
      </p:sp>
      <p:sp>
        <p:nvSpPr>
          <p:cNvPr id="3" name="Content Placeholder 2"/>
          <p:cNvSpPr>
            <a:spLocks noGrp="1"/>
          </p:cNvSpPr>
          <p:nvPr>
            <p:ph sz="half" idx="1"/>
          </p:nvPr>
        </p:nvSpPr>
        <p:spPr/>
        <p:txBody>
          <a:bodyPr>
            <a:normAutofit fontScale="77500" lnSpcReduction="20000"/>
          </a:bodyPr>
          <a:lstStyle/>
          <a:p>
            <a:r>
              <a:rPr lang="en-US" b="1" dirty="0" smtClean="0"/>
              <a:t>Hysterectomy</a:t>
            </a:r>
            <a:r>
              <a:rPr lang="en-US" dirty="0" smtClean="0"/>
              <a:t>: this is the surgical removal of the uterus</a:t>
            </a:r>
          </a:p>
          <a:p>
            <a:r>
              <a:rPr lang="en-US" dirty="0" smtClean="0"/>
              <a:t>It is one of the most common procedures performed on female patients</a:t>
            </a:r>
          </a:p>
          <a:p>
            <a:r>
              <a:rPr lang="en-US" dirty="0" smtClean="0"/>
              <a:t>This is done for endometriosis, rupture, or malignancy</a:t>
            </a:r>
          </a:p>
          <a:p>
            <a:r>
              <a:rPr lang="en-US" dirty="0" smtClean="0"/>
              <a:t>A hysterectomy can be performed in different ways</a:t>
            </a:r>
          </a:p>
          <a:p>
            <a:r>
              <a:rPr lang="en-US" dirty="0" smtClean="0"/>
              <a:t>Hysterectomy may be total (removing the body, </a:t>
            </a:r>
            <a:r>
              <a:rPr lang="en-US" dirty="0" err="1" smtClean="0"/>
              <a:t>fundus</a:t>
            </a:r>
            <a:r>
              <a:rPr lang="en-US" dirty="0" smtClean="0"/>
              <a:t>, and cervix of the uterus; often called "complete") or partial (removal of the uterus while leaving the cervix intact)</a:t>
            </a:r>
          </a:p>
          <a:p>
            <a:endParaRPr lang="en-US" dirty="0" smtClean="0"/>
          </a:p>
          <a:p>
            <a:endParaRPr lang="en-US" dirty="0"/>
          </a:p>
        </p:txBody>
      </p:sp>
      <p:sp>
        <p:nvSpPr>
          <p:cNvPr id="4" name="Content Placeholder 3"/>
          <p:cNvSpPr>
            <a:spLocks noGrp="1"/>
          </p:cNvSpPr>
          <p:nvPr>
            <p:ph sz="half" idx="2"/>
          </p:nvPr>
        </p:nvSpPr>
        <p:spPr/>
        <p:txBody>
          <a:bodyPr>
            <a:normAutofit fontScale="77500" lnSpcReduction="20000"/>
          </a:bodyPr>
          <a:lstStyle/>
          <a:p>
            <a:endParaRPr lang="en-US" dirty="0"/>
          </a:p>
        </p:txBody>
      </p:sp>
      <p:sp>
        <p:nvSpPr>
          <p:cNvPr id="54274" name="AutoShape 2" descr="http://upload.wikimedia.org/wikipedia/commons/c/c6/Scheme_hysterectomy-en.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4276" name="AutoShape 4" descr="http://upload.wikimedia.org/wikipedia/commons/c/c6/Scheme_hysterectomy-en.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4278" name="AutoShape 6" descr="http://upload.wikimedia.org/wikipedia/commons/c/c6/Scheme_hysterectomy-en.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4280" name="AutoShape 8" descr="http://upload.wikimedia.org/wikipedia/commons/c/c6/Scheme_hysterectomy-en.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4282" name="AutoShape 10" descr="http://upload.wikimedia.org/wikipedia/commons/c/c6/Scheme_hysterectomy-en.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4284" name="Picture 12" descr="http://t3.gstatic.com/images?q=tbn:ANd9GcQgOTnCADAW4nFYDtIYJK8I01f4vDTdXqwhQStBOXI9ZFy5BX5u"/>
          <p:cNvPicPr>
            <a:picLocks noChangeAspect="1" noChangeArrowheads="1"/>
          </p:cNvPicPr>
          <p:nvPr/>
        </p:nvPicPr>
        <p:blipFill>
          <a:blip r:embed="rId2" cstate="print"/>
          <a:srcRect/>
          <a:stretch>
            <a:fillRect/>
          </a:stretch>
        </p:blipFill>
        <p:spPr bwMode="auto">
          <a:xfrm>
            <a:off x="4495800" y="1600200"/>
            <a:ext cx="4419600" cy="4876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Diseases And Disorders Of The Reproductive System</a:t>
            </a:r>
            <a:endParaRPr lang="en-US" dirty="0"/>
          </a:p>
        </p:txBody>
      </p:sp>
      <p:sp>
        <p:nvSpPr>
          <p:cNvPr id="3" name="Content Placeholder 2"/>
          <p:cNvSpPr>
            <a:spLocks noGrp="1"/>
          </p:cNvSpPr>
          <p:nvPr>
            <p:ph sz="half" idx="1"/>
          </p:nvPr>
        </p:nvSpPr>
        <p:spPr/>
        <p:txBody>
          <a:bodyPr>
            <a:normAutofit fontScale="92500" lnSpcReduction="20000"/>
          </a:bodyPr>
          <a:lstStyle/>
          <a:p>
            <a:r>
              <a:rPr lang="en-US" b="1" dirty="0" smtClean="0"/>
              <a:t>Ovarian Cyst</a:t>
            </a:r>
            <a:r>
              <a:rPr lang="en-US" dirty="0" smtClean="0"/>
              <a:t>: this is a sac of fluid on an ovary, it is usually nonmalignant and small</a:t>
            </a:r>
          </a:p>
          <a:p>
            <a:r>
              <a:rPr lang="en-US" dirty="0" smtClean="0"/>
              <a:t>They can occur any time between puberty and menopause</a:t>
            </a:r>
          </a:p>
          <a:p>
            <a:r>
              <a:rPr lang="en-US" dirty="0" smtClean="0"/>
              <a:t>Oral contraceptives may help with hormonal cycle</a:t>
            </a:r>
          </a:p>
          <a:p>
            <a:r>
              <a:rPr lang="en-US" dirty="0" smtClean="0"/>
              <a:t>Treatment may consist of observation to surgery if cyst ruptures</a:t>
            </a:r>
          </a:p>
        </p:txBody>
      </p:sp>
      <p:sp>
        <p:nvSpPr>
          <p:cNvPr id="4" name="Content Placeholder 3"/>
          <p:cNvSpPr>
            <a:spLocks noGrp="1"/>
          </p:cNvSpPr>
          <p:nvPr>
            <p:ph sz="half" idx="2"/>
          </p:nvPr>
        </p:nvSpPr>
        <p:spPr/>
        <p:txBody>
          <a:bodyPr>
            <a:normAutofit fontScale="92500" lnSpcReduction="20000"/>
          </a:bodyPr>
          <a:lstStyle/>
          <a:p>
            <a:endParaRPr lang="en-US" dirty="0"/>
          </a:p>
        </p:txBody>
      </p:sp>
      <p:sp>
        <p:nvSpPr>
          <p:cNvPr id="55298" name="AutoShape 2" descr="http://upload.wikimedia.org/wikipedia/commons/c/c6/Scheme_hysterectomy-en.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5302" name="Picture 6" descr="http://ovariancysthelp.org/wp-content/uploads/2010/02/ovarian-cyst.jpg"/>
          <p:cNvPicPr>
            <a:picLocks noChangeAspect="1" noChangeArrowheads="1"/>
          </p:cNvPicPr>
          <p:nvPr/>
        </p:nvPicPr>
        <p:blipFill>
          <a:blip r:embed="rId2" cstate="print"/>
          <a:srcRect/>
          <a:stretch>
            <a:fillRect/>
          </a:stretch>
        </p:blipFill>
        <p:spPr bwMode="auto">
          <a:xfrm>
            <a:off x="4552950" y="1600200"/>
            <a:ext cx="4286250" cy="2371726"/>
          </a:xfrm>
          <a:prstGeom prst="rect">
            <a:avLst/>
          </a:prstGeom>
          <a:noFill/>
        </p:spPr>
      </p:pic>
      <p:pic>
        <p:nvPicPr>
          <p:cNvPr id="55306" name="Picture 10" descr="http://www.sonoworld.com/images/FetusItemImages/article-images/tumors/ovarian_cyst_meizner/ovarian_cyst_meizner-2.jpg"/>
          <p:cNvPicPr>
            <a:picLocks noChangeAspect="1" noChangeArrowheads="1"/>
          </p:cNvPicPr>
          <p:nvPr/>
        </p:nvPicPr>
        <p:blipFill>
          <a:blip r:embed="rId3" cstate="print"/>
          <a:srcRect/>
          <a:stretch>
            <a:fillRect/>
          </a:stretch>
        </p:blipFill>
        <p:spPr bwMode="auto">
          <a:xfrm>
            <a:off x="4876800" y="4114800"/>
            <a:ext cx="4000500" cy="2514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Diseases And Disorders Of The Reproductive System</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PMS(premenstrual syndrome)</a:t>
            </a:r>
            <a:r>
              <a:rPr lang="en-US" dirty="0" smtClean="0"/>
              <a:t>- this condition of characteristics appears from 7 to 14 days before menstruation and usually subsides with the onset</a:t>
            </a:r>
          </a:p>
          <a:p>
            <a:r>
              <a:rPr lang="en-US" dirty="0" smtClean="0"/>
              <a:t>It is estimated that 30% to 50% of women have this condition </a:t>
            </a:r>
          </a:p>
          <a:p>
            <a:r>
              <a:rPr lang="en-US" dirty="0" smtClean="0"/>
              <a:t>The cause is unknown</a:t>
            </a:r>
          </a:p>
          <a:p>
            <a:r>
              <a:rPr lang="en-US" dirty="0" smtClean="0"/>
              <a:t>For some reason intravascular fluid enters the body’s tissues and results in tissue edema</a:t>
            </a:r>
          </a:p>
          <a:p>
            <a:r>
              <a:rPr lang="en-US" dirty="0" smtClean="0"/>
              <a:t>Treatment basically is symptomatic(IBU or Tylenol)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Malignancy Of The Female Reproductive Organs</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Breast cancer</a:t>
            </a:r>
            <a:r>
              <a:rPr lang="en-US" dirty="0" smtClean="0"/>
              <a:t>: this is the most common malignancy among females and the number two cause of death </a:t>
            </a:r>
          </a:p>
          <a:p>
            <a:r>
              <a:rPr lang="en-US" dirty="0" smtClean="0"/>
              <a:t>This can spread to any organs in the body</a:t>
            </a:r>
          </a:p>
          <a:p>
            <a:r>
              <a:rPr lang="en-US" dirty="0" smtClean="0"/>
              <a:t>Symptoms include: a lump, change in shape, change in skin color, drainage, itching, or burning from the nipple</a:t>
            </a:r>
          </a:p>
          <a:p>
            <a:r>
              <a:rPr lang="en-US" dirty="0" smtClean="0"/>
              <a:t>A </a:t>
            </a:r>
            <a:r>
              <a:rPr lang="en-US" b="1" dirty="0" smtClean="0"/>
              <a:t>lumpectomy:</a:t>
            </a:r>
            <a:r>
              <a:rPr lang="en-US" dirty="0" smtClean="0"/>
              <a:t> is removal of the lump</a:t>
            </a:r>
          </a:p>
          <a:p>
            <a:r>
              <a:rPr lang="en-US" b="1" dirty="0" smtClean="0"/>
              <a:t>Mastectomy:</a:t>
            </a:r>
            <a:r>
              <a:rPr lang="en-US" dirty="0" smtClean="0"/>
              <a:t> is surgical removal of one or both breasts, partially or completely</a:t>
            </a:r>
          </a:p>
          <a:p>
            <a:pPr>
              <a:buNone/>
            </a:pPr>
            <a:endParaRPr lang="en-US" dirty="0" smtClean="0"/>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Sexually Transmitted Diseases(STDs)</a:t>
            </a:r>
            <a:endParaRPr lang="en-US" dirty="0"/>
          </a:p>
        </p:txBody>
      </p:sp>
      <p:sp>
        <p:nvSpPr>
          <p:cNvPr id="3" name="Content Placeholder 2"/>
          <p:cNvSpPr>
            <a:spLocks noGrp="1"/>
          </p:cNvSpPr>
          <p:nvPr>
            <p:ph sz="half" idx="1"/>
          </p:nvPr>
        </p:nvSpPr>
        <p:spPr/>
        <p:txBody>
          <a:bodyPr>
            <a:normAutofit fontScale="85000" lnSpcReduction="20000"/>
          </a:bodyPr>
          <a:lstStyle/>
          <a:p>
            <a:r>
              <a:rPr lang="en-US" b="1" dirty="0" smtClean="0"/>
              <a:t>Chlamydia</a:t>
            </a:r>
            <a:r>
              <a:rPr lang="en-US" dirty="0" smtClean="0"/>
              <a:t>: this is one of most frequent sexually transmitted disease in North America, affecting between 3 to 10 million people each year</a:t>
            </a:r>
          </a:p>
          <a:p>
            <a:r>
              <a:rPr lang="en-US" dirty="0" smtClean="0"/>
              <a:t>Symptoms do not easily lead to diagnosis</a:t>
            </a:r>
          </a:p>
          <a:p>
            <a:r>
              <a:rPr lang="en-US" dirty="0" smtClean="0"/>
              <a:t>Men may experience burning on urination and/or discharge from the penis</a:t>
            </a:r>
          </a:p>
          <a:p>
            <a:r>
              <a:rPr lang="en-US" dirty="0" smtClean="0"/>
              <a:t>Women experience vaginal discharge and/or painful urination</a:t>
            </a:r>
          </a:p>
        </p:txBody>
      </p:sp>
      <p:sp>
        <p:nvSpPr>
          <p:cNvPr id="4" name="Content Placeholder 3"/>
          <p:cNvSpPr>
            <a:spLocks noGrp="1"/>
          </p:cNvSpPr>
          <p:nvPr>
            <p:ph sz="half" idx="2"/>
          </p:nvPr>
        </p:nvSpPr>
        <p:spPr/>
        <p:txBody>
          <a:bodyPr>
            <a:normAutofit fontScale="85000" lnSpcReduction="20000"/>
          </a:bodyPr>
          <a:lstStyle/>
          <a:p>
            <a:endParaRPr lang="en-US"/>
          </a:p>
        </p:txBody>
      </p:sp>
      <p:pic>
        <p:nvPicPr>
          <p:cNvPr id="5122" name="Picture 2" descr="http://legacy.revoptom.com/handbook/images/FIG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1295400"/>
            <a:ext cx="28194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t2.gstatic.com/images?q=tbn:ANd9GcSADerpn-UXvU5mJagbP0ZZQ2y0L2mb35agHxR7Bh60F6jdEF71w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054351"/>
            <a:ext cx="2228850" cy="205740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encrypted-tbn2.gstatic.com/images?q=tbn:ANd9GcRYFfZejknCRQzWRfwMEzf3KwbZImCh6AtPnl8QdCj0qp0pYhuSG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3512" y="5257800"/>
            <a:ext cx="2809875" cy="137160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s://encrypted-tbn3.gstatic.com/images?q=tbn:ANd9GcR2D2CVNd-gkMULpu67oK-MCO2RsKD4oKF4Jhxn4Kk1p59v6Zu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26250" y="3054351"/>
            <a:ext cx="2171700" cy="17335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Chlamydia</a:t>
            </a:r>
            <a:endParaRPr lang="en-US" dirty="0"/>
          </a:p>
        </p:txBody>
      </p:sp>
      <p:sp>
        <p:nvSpPr>
          <p:cNvPr id="3" name="Content Placeholder 2"/>
          <p:cNvSpPr>
            <a:spLocks noGrp="1"/>
          </p:cNvSpPr>
          <p:nvPr>
            <p:ph idx="1"/>
          </p:nvPr>
        </p:nvSpPr>
        <p:spPr/>
        <p:txBody>
          <a:bodyPr/>
          <a:lstStyle/>
          <a:p>
            <a:r>
              <a:rPr lang="en-US" dirty="0"/>
              <a:t>Sometimes Chlamydia does not have cause any visible signs </a:t>
            </a:r>
          </a:p>
          <a:p>
            <a:r>
              <a:rPr lang="en-US" dirty="0"/>
              <a:t>The usual treatment for Chlamydia is antibiotics</a:t>
            </a:r>
          </a:p>
          <a:p>
            <a:r>
              <a:rPr lang="en-US" dirty="0"/>
              <a:t>Untreated infection, however, may lead to complications</a:t>
            </a:r>
          </a:p>
          <a:p>
            <a:r>
              <a:rPr lang="en-US" dirty="0"/>
              <a:t>Positive Chlamydia needs to be reported to the Health Department</a:t>
            </a:r>
          </a:p>
          <a:p>
            <a:endParaRPr lang="en-US" dirty="0"/>
          </a:p>
        </p:txBody>
      </p:sp>
    </p:spTree>
    <p:extLst>
      <p:ext uri="{BB962C8B-B14F-4D97-AF65-F5344CB8AC3E}">
        <p14:creationId xmlns:p14="http://schemas.microsoft.com/office/powerpoint/2010/main" val="41870680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Sexually Transmitted Diseases(STDs)</a:t>
            </a:r>
            <a:endParaRPr lang="en-US" dirty="0"/>
          </a:p>
        </p:txBody>
      </p:sp>
      <p:sp>
        <p:nvSpPr>
          <p:cNvPr id="3" name="Content Placeholder 2"/>
          <p:cNvSpPr>
            <a:spLocks noGrp="1"/>
          </p:cNvSpPr>
          <p:nvPr>
            <p:ph sz="half" idx="1"/>
          </p:nvPr>
        </p:nvSpPr>
        <p:spPr/>
        <p:txBody>
          <a:bodyPr>
            <a:normAutofit fontScale="62500" lnSpcReduction="20000"/>
          </a:bodyPr>
          <a:lstStyle/>
          <a:p>
            <a:r>
              <a:rPr lang="en-US" b="1" dirty="0" smtClean="0"/>
              <a:t>Gonorrhea:</a:t>
            </a:r>
            <a:r>
              <a:rPr lang="en-US" dirty="0" smtClean="0"/>
              <a:t> this is a common </a:t>
            </a:r>
            <a:r>
              <a:rPr lang="en-US" dirty="0" err="1" smtClean="0"/>
              <a:t>veneral</a:t>
            </a:r>
            <a:r>
              <a:rPr lang="en-US" dirty="0" smtClean="0"/>
              <a:t> disease</a:t>
            </a:r>
          </a:p>
          <a:p>
            <a:r>
              <a:rPr lang="en-US" dirty="0" smtClean="0"/>
              <a:t>The usual sites are the vagina, penis, rectum, and mouth</a:t>
            </a:r>
          </a:p>
          <a:p>
            <a:r>
              <a:rPr lang="en-US" dirty="0" smtClean="0"/>
              <a:t>Symptoms of gonorrhea usually appear 2 - 5 days after infection, however, in men, symptoms may take up to a month to appear</a:t>
            </a:r>
          </a:p>
          <a:p>
            <a:r>
              <a:rPr lang="en-US" dirty="0" smtClean="0"/>
              <a:t>There are two goals in treating a sexually transmitted disease, especially one as easily spread as gonorrhea</a:t>
            </a:r>
          </a:p>
          <a:p>
            <a:r>
              <a:rPr lang="en-US" dirty="0" smtClean="0"/>
              <a:t>The first is to cure the infection in the patient</a:t>
            </a:r>
          </a:p>
          <a:p>
            <a:r>
              <a:rPr lang="en-US" dirty="0" smtClean="0"/>
              <a:t>The second is to locate and test all of the other people the person had sexual contact with and treat them to prevent further spread of the disease</a:t>
            </a:r>
          </a:p>
          <a:p>
            <a:endParaRPr lang="en-US" dirty="0"/>
          </a:p>
        </p:txBody>
      </p:sp>
      <p:sp>
        <p:nvSpPr>
          <p:cNvPr id="4" name="Content Placeholder 3"/>
          <p:cNvSpPr>
            <a:spLocks noGrp="1"/>
          </p:cNvSpPr>
          <p:nvPr>
            <p:ph sz="half" idx="2"/>
          </p:nvPr>
        </p:nvSpPr>
        <p:spPr/>
        <p:txBody>
          <a:bodyPr>
            <a:normAutofit fontScale="62500" lnSpcReduction="20000"/>
          </a:bodyPr>
          <a:lstStyle/>
          <a:p>
            <a:endParaRPr lang="en-US" dirty="0"/>
          </a:p>
        </p:txBody>
      </p:sp>
      <p:pic>
        <p:nvPicPr>
          <p:cNvPr id="56322" name="Picture 2" descr="Oral Gonorrhea"/>
          <p:cNvPicPr>
            <a:picLocks noChangeAspect="1" noChangeArrowheads="1"/>
          </p:cNvPicPr>
          <p:nvPr/>
        </p:nvPicPr>
        <p:blipFill>
          <a:blip r:embed="rId2" cstate="print"/>
          <a:srcRect/>
          <a:stretch>
            <a:fillRect/>
          </a:stretch>
        </p:blipFill>
        <p:spPr bwMode="auto">
          <a:xfrm>
            <a:off x="4419600" y="1219200"/>
            <a:ext cx="1657350" cy="2286000"/>
          </a:xfrm>
          <a:prstGeom prst="rect">
            <a:avLst/>
          </a:prstGeom>
          <a:noFill/>
        </p:spPr>
      </p:pic>
      <p:pic>
        <p:nvPicPr>
          <p:cNvPr id="56324" name="Picture 4" descr="http://www.myhousecallmd.com/wp-content/uploads/2009/06/scabies.jpg"/>
          <p:cNvPicPr>
            <a:picLocks noChangeAspect="1" noChangeArrowheads="1"/>
          </p:cNvPicPr>
          <p:nvPr/>
        </p:nvPicPr>
        <p:blipFill>
          <a:blip r:embed="rId3" cstate="print"/>
          <a:srcRect/>
          <a:stretch>
            <a:fillRect/>
          </a:stretch>
        </p:blipFill>
        <p:spPr bwMode="auto">
          <a:xfrm>
            <a:off x="6248400" y="1143000"/>
            <a:ext cx="2590800" cy="2743200"/>
          </a:xfrm>
          <a:prstGeom prst="rect">
            <a:avLst/>
          </a:prstGeom>
          <a:noFill/>
        </p:spPr>
      </p:pic>
      <p:pic>
        <p:nvPicPr>
          <p:cNvPr id="56326" name="Picture 6" descr="http://img.medscape.com/pi/features/slideshow-slide/stds/fig4.jpg"/>
          <p:cNvPicPr>
            <a:picLocks noChangeAspect="1" noChangeArrowheads="1"/>
          </p:cNvPicPr>
          <p:nvPr/>
        </p:nvPicPr>
        <p:blipFill>
          <a:blip r:embed="rId4" cstate="print"/>
          <a:srcRect/>
          <a:stretch>
            <a:fillRect/>
          </a:stretch>
        </p:blipFill>
        <p:spPr bwMode="auto">
          <a:xfrm>
            <a:off x="5257800" y="4572000"/>
            <a:ext cx="2762250" cy="19335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Reproductive System</a:t>
            </a:r>
            <a:endParaRPr lang="en-US" dirty="0"/>
          </a:p>
        </p:txBody>
      </p:sp>
      <p:sp>
        <p:nvSpPr>
          <p:cNvPr id="6" name="Content Placeholder 5"/>
          <p:cNvSpPr>
            <a:spLocks noGrp="1"/>
          </p:cNvSpPr>
          <p:nvPr>
            <p:ph idx="1"/>
          </p:nvPr>
        </p:nvSpPr>
        <p:spPr/>
        <p:txBody>
          <a:bodyPr/>
          <a:lstStyle/>
          <a:p>
            <a:r>
              <a:rPr lang="en-US" dirty="0" smtClean="0"/>
              <a:t>The reproductive organs are the only organs in the human body that differ between the male and female, yet there </a:t>
            </a:r>
            <a:r>
              <a:rPr lang="en-US" dirty="0" smtClean="0"/>
              <a:t>is </a:t>
            </a:r>
            <a:r>
              <a:rPr lang="en-US" dirty="0" smtClean="0"/>
              <a:t>still a significant similarity</a:t>
            </a:r>
          </a:p>
          <a:p>
            <a:r>
              <a:rPr lang="en-US" dirty="0" smtClean="0"/>
              <a:t>This </a:t>
            </a:r>
            <a:r>
              <a:rPr lang="en-US" dirty="0" smtClean="0"/>
              <a:t>likeness results from the fact that male and female organs develop from the same group of embryonic cells</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267200" cy="1143000"/>
          </a:xfrm>
        </p:spPr>
        <p:txBody>
          <a:bodyPr>
            <a:normAutofit fontScale="90000"/>
          </a:bodyPr>
          <a:lstStyle/>
          <a:p>
            <a:r>
              <a:rPr lang="en-US" dirty="0" smtClean="0"/>
              <a:t>Sexually Transmitted Diseases(STDs)</a:t>
            </a:r>
            <a:endParaRPr lang="en-US" dirty="0"/>
          </a:p>
        </p:txBody>
      </p:sp>
      <p:sp>
        <p:nvSpPr>
          <p:cNvPr id="3" name="Content Placeholder 2"/>
          <p:cNvSpPr>
            <a:spLocks noGrp="1"/>
          </p:cNvSpPr>
          <p:nvPr>
            <p:ph sz="half" idx="1"/>
          </p:nvPr>
        </p:nvSpPr>
        <p:spPr>
          <a:xfrm>
            <a:off x="457200" y="1600200"/>
            <a:ext cx="4038600" cy="5257800"/>
          </a:xfrm>
        </p:spPr>
        <p:txBody>
          <a:bodyPr>
            <a:normAutofit fontScale="55000" lnSpcReduction="20000"/>
          </a:bodyPr>
          <a:lstStyle/>
          <a:p>
            <a:endParaRPr lang="en-US" b="1" dirty="0" smtClean="0"/>
          </a:p>
          <a:p>
            <a:r>
              <a:rPr lang="en-US" b="1" dirty="0" smtClean="0"/>
              <a:t>Herpes simplex 2</a:t>
            </a:r>
            <a:r>
              <a:rPr lang="en-US" dirty="0" smtClean="0"/>
              <a:t>: Genital herpes is an acute, inflammatory disease of the genitalia</a:t>
            </a:r>
          </a:p>
          <a:p>
            <a:r>
              <a:rPr lang="en-US" dirty="0" smtClean="0"/>
              <a:t>This is a sexually transmitted viral infection, which often produces painful sores, usually in the genital area</a:t>
            </a:r>
          </a:p>
          <a:p>
            <a:r>
              <a:rPr lang="en-US" dirty="0" smtClean="0"/>
              <a:t>Once infected, an individual may carry the virus and be subject to recurrent bouts of infection</a:t>
            </a:r>
          </a:p>
          <a:p>
            <a:r>
              <a:rPr lang="en-US" dirty="0" smtClean="0"/>
              <a:t>As many as 20 percent of the adult population in the United States has been exposed to the virus</a:t>
            </a:r>
          </a:p>
          <a:p>
            <a:r>
              <a:rPr lang="en-US" b="1" dirty="0" smtClean="0"/>
              <a:t>Herpes simplex 1</a:t>
            </a:r>
            <a:r>
              <a:rPr lang="en-US" dirty="0" smtClean="0"/>
              <a:t>: Cold sores, which are small and somewhat painful blisters that usually show up on or around a person's lips, are caused by herpes simplex virus-1 (HSV-1</a:t>
            </a:r>
            <a:r>
              <a:rPr lang="en-US" b="1" dirty="0" smtClean="0"/>
              <a:t>)</a:t>
            </a:r>
            <a:r>
              <a:rPr lang="en-US" dirty="0" smtClean="0"/>
              <a:t> But they don't just show up on the lips</a:t>
            </a:r>
          </a:p>
          <a:p>
            <a:r>
              <a:rPr lang="en-US" dirty="0" smtClean="0"/>
              <a:t> They can sometimes be inside the mouth, on the face, or even inside or on the nose</a:t>
            </a:r>
          </a:p>
          <a:p>
            <a:r>
              <a:rPr lang="en-US" dirty="0" smtClean="0"/>
              <a:t>Even though HSV-1 typically causes sores around the mouth and HSV-2 causes genital sores, these viruses can cause sores in either place.</a:t>
            </a:r>
            <a:endParaRPr lang="en-US" dirty="0"/>
          </a:p>
        </p:txBody>
      </p:sp>
      <p:sp>
        <p:nvSpPr>
          <p:cNvPr id="4" name="Content Placeholder 3"/>
          <p:cNvSpPr>
            <a:spLocks noGrp="1"/>
          </p:cNvSpPr>
          <p:nvPr>
            <p:ph sz="half" idx="2"/>
          </p:nvPr>
        </p:nvSpPr>
        <p:spPr/>
        <p:txBody>
          <a:bodyPr>
            <a:normAutofit fontScale="55000" lnSpcReduction="20000"/>
          </a:bodyPr>
          <a:lstStyle/>
          <a:p>
            <a:endParaRPr lang="en-US"/>
          </a:p>
        </p:txBody>
      </p:sp>
      <p:pic>
        <p:nvPicPr>
          <p:cNvPr id="60418" name="Picture 2" descr="http://youoffendmeyouoffendmyfamily.com/wordpress/wp-content/uploads/2010/08/herpes-simplex-2.jpg"/>
          <p:cNvPicPr>
            <a:picLocks noChangeAspect="1" noChangeArrowheads="1"/>
          </p:cNvPicPr>
          <p:nvPr/>
        </p:nvPicPr>
        <p:blipFill>
          <a:blip r:embed="rId2" cstate="print"/>
          <a:srcRect/>
          <a:stretch>
            <a:fillRect/>
          </a:stretch>
        </p:blipFill>
        <p:spPr bwMode="auto">
          <a:xfrm>
            <a:off x="5105400" y="304800"/>
            <a:ext cx="3257550" cy="2505076"/>
          </a:xfrm>
          <a:prstGeom prst="rect">
            <a:avLst/>
          </a:prstGeom>
          <a:noFill/>
        </p:spPr>
      </p:pic>
      <p:pic>
        <p:nvPicPr>
          <p:cNvPr id="60420" name="Picture 4" descr="http://hardinmd.lib.uiowa.edu/pictures22/dermnet/herpes_simplex_cutaneous_12.jpg"/>
          <p:cNvPicPr>
            <a:picLocks noChangeAspect="1" noChangeArrowheads="1"/>
          </p:cNvPicPr>
          <p:nvPr/>
        </p:nvPicPr>
        <p:blipFill>
          <a:blip r:embed="rId3" cstate="print"/>
          <a:srcRect/>
          <a:stretch>
            <a:fillRect/>
          </a:stretch>
        </p:blipFill>
        <p:spPr bwMode="auto">
          <a:xfrm>
            <a:off x="5105400" y="2895600"/>
            <a:ext cx="3048000" cy="1266826"/>
          </a:xfrm>
          <a:prstGeom prst="rect">
            <a:avLst/>
          </a:prstGeom>
          <a:noFill/>
        </p:spPr>
      </p:pic>
      <p:pic>
        <p:nvPicPr>
          <p:cNvPr id="60422" name="Picture 6" descr="herpes simplex 2 pictures"/>
          <p:cNvPicPr>
            <a:picLocks noChangeAspect="1" noChangeArrowheads="1"/>
          </p:cNvPicPr>
          <p:nvPr/>
        </p:nvPicPr>
        <p:blipFill>
          <a:blip r:embed="rId4" cstate="print"/>
          <a:srcRect/>
          <a:stretch>
            <a:fillRect/>
          </a:stretch>
        </p:blipFill>
        <p:spPr bwMode="auto">
          <a:xfrm>
            <a:off x="4876800" y="4343400"/>
            <a:ext cx="3543300" cy="23145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down)">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343400" cy="1143000"/>
          </a:xfrm>
        </p:spPr>
        <p:txBody>
          <a:bodyPr>
            <a:normAutofit fontScale="90000"/>
          </a:bodyPr>
          <a:lstStyle/>
          <a:p>
            <a:r>
              <a:rPr lang="en-US" dirty="0" smtClean="0"/>
              <a:t>Sexually Transmitted Diseases(STDs)</a:t>
            </a:r>
            <a:endParaRPr lang="en-US" dirty="0"/>
          </a:p>
        </p:txBody>
      </p:sp>
      <p:sp>
        <p:nvSpPr>
          <p:cNvPr id="3" name="Content Placeholder 2"/>
          <p:cNvSpPr>
            <a:spLocks noGrp="1"/>
          </p:cNvSpPr>
          <p:nvPr>
            <p:ph sz="half" idx="1"/>
          </p:nvPr>
        </p:nvSpPr>
        <p:spPr/>
        <p:txBody>
          <a:bodyPr>
            <a:normAutofit fontScale="85000" lnSpcReduction="10000"/>
          </a:bodyPr>
          <a:lstStyle/>
          <a:p>
            <a:pPr fontAlgn="base"/>
            <a:r>
              <a:rPr lang="en-US" b="1" dirty="0" smtClean="0"/>
              <a:t>Human </a:t>
            </a:r>
            <a:r>
              <a:rPr lang="en-US" b="1" dirty="0" err="1" smtClean="0"/>
              <a:t>Papillomavirus</a:t>
            </a:r>
            <a:r>
              <a:rPr lang="en-US" b="1" dirty="0" smtClean="0"/>
              <a:t>(HPV) </a:t>
            </a:r>
            <a:r>
              <a:rPr lang="en-US" dirty="0" smtClean="0"/>
              <a:t>Genital warts are soft growths on the skin and mucus membranes of the genitals</a:t>
            </a:r>
          </a:p>
          <a:p>
            <a:pPr fontAlgn="base"/>
            <a:r>
              <a:rPr lang="en-US" dirty="0" smtClean="0"/>
              <a:t>They may be found on the penis, vulva, urethra, vagina, cervix, and around and in the anus</a:t>
            </a:r>
          </a:p>
          <a:p>
            <a:pPr fontAlgn="base"/>
            <a:r>
              <a:rPr lang="en-US" dirty="0" smtClean="0"/>
              <a:t>Genital warts are a sexually transmitted infection (STI)</a:t>
            </a:r>
            <a:endParaRPr lang="en-US" dirty="0"/>
          </a:p>
        </p:txBody>
      </p:sp>
      <p:sp>
        <p:nvSpPr>
          <p:cNvPr id="4" name="Content Placeholder 3"/>
          <p:cNvSpPr>
            <a:spLocks noGrp="1"/>
          </p:cNvSpPr>
          <p:nvPr>
            <p:ph sz="half" idx="2"/>
          </p:nvPr>
        </p:nvSpPr>
        <p:spPr/>
        <p:txBody>
          <a:bodyPr>
            <a:normAutofit fontScale="85000" lnSpcReduction="10000"/>
          </a:bodyPr>
          <a:lstStyle/>
          <a:p>
            <a:endParaRPr lang="en-US"/>
          </a:p>
        </p:txBody>
      </p:sp>
      <p:pic>
        <p:nvPicPr>
          <p:cNvPr id="65538" name="Picture 2" descr="http://www.wartsonfingers.net/wp-content/uploads/2011/02/hpv-genital-warts1.jpg"/>
          <p:cNvPicPr>
            <a:picLocks noChangeAspect="1" noChangeArrowheads="1"/>
          </p:cNvPicPr>
          <p:nvPr/>
        </p:nvPicPr>
        <p:blipFill>
          <a:blip r:embed="rId2" cstate="print"/>
          <a:srcRect/>
          <a:stretch>
            <a:fillRect/>
          </a:stretch>
        </p:blipFill>
        <p:spPr bwMode="auto">
          <a:xfrm>
            <a:off x="5105400" y="152400"/>
            <a:ext cx="3581400" cy="1905000"/>
          </a:xfrm>
          <a:prstGeom prst="rect">
            <a:avLst/>
          </a:prstGeom>
          <a:noFill/>
        </p:spPr>
      </p:pic>
      <p:pic>
        <p:nvPicPr>
          <p:cNvPr id="65540" name="Picture 4" descr="http://www.women-health-info.com/images/hpv-6.jpg"/>
          <p:cNvPicPr>
            <a:picLocks noChangeAspect="1" noChangeArrowheads="1"/>
          </p:cNvPicPr>
          <p:nvPr/>
        </p:nvPicPr>
        <p:blipFill>
          <a:blip r:embed="rId3" cstate="print"/>
          <a:srcRect/>
          <a:stretch>
            <a:fillRect/>
          </a:stretch>
        </p:blipFill>
        <p:spPr bwMode="auto">
          <a:xfrm>
            <a:off x="4876800" y="2286000"/>
            <a:ext cx="3714750" cy="2419351"/>
          </a:xfrm>
          <a:prstGeom prst="rect">
            <a:avLst/>
          </a:prstGeom>
          <a:noFill/>
        </p:spPr>
      </p:pic>
      <p:pic>
        <p:nvPicPr>
          <p:cNvPr id="65542" name="Picture 6" descr="http://feliciaellureverna.files.wordpress.com/2010/09/hpv1.jpg"/>
          <p:cNvPicPr>
            <a:picLocks noChangeAspect="1" noChangeArrowheads="1"/>
          </p:cNvPicPr>
          <p:nvPr/>
        </p:nvPicPr>
        <p:blipFill>
          <a:blip r:embed="rId4" cstate="print"/>
          <a:srcRect/>
          <a:stretch>
            <a:fillRect/>
          </a:stretch>
        </p:blipFill>
        <p:spPr bwMode="auto">
          <a:xfrm>
            <a:off x="4953000" y="4876800"/>
            <a:ext cx="3333750" cy="1676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Sexually Transmitted Diseases(STDs)</a:t>
            </a:r>
            <a:endParaRPr lang="en-US" dirty="0"/>
          </a:p>
        </p:txBody>
      </p:sp>
      <p:sp>
        <p:nvSpPr>
          <p:cNvPr id="3" name="Content Placeholder 2"/>
          <p:cNvSpPr>
            <a:spLocks noGrp="1"/>
          </p:cNvSpPr>
          <p:nvPr>
            <p:ph sz="half" idx="1"/>
          </p:nvPr>
        </p:nvSpPr>
        <p:spPr/>
        <p:txBody>
          <a:bodyPr>
            <a:normAutofit fontScale="77500" lnSpcReduction="20000"/>
          </a:bodyPr>
          <a:lstStyle/>
          <a:p>
            <a:r>
              <a:rPr lang="en-US" b="1" dirty="0" err="1" smtClean="0"/>
              <a:t>Pediculosis</a:t>
            </a:r>
            <a:r>
              <a:rPr lang="en-US" b="1" dirty="0" smtClean="0"/>
              <a:t> </a:t>
            </a:r>
            <a:r>
              <a:rPr lang="en-US" b="1" dirty="0" err="1" smtClean="0"/>
              <a:t>Pebis</a:t>
            </a:r>
            <a:r>
              <a:rPr lang="en-US" b="1" dirty="0" smtClean="0"/>
              <a:t>(pubic lice)</a:t>
            </a:r>
            <a:r>
              <a:rPr lang="en-US" dirty="0" smtClean="0"/>
              <a:t>- "Crabs" is the common term for lice found in the pubic hair of humans</a:t>
            </a:r>
          </a:p>
          <a:p>
            <a:r>
              <a:rPr lang="en-US" dirty="0" smtClean="0"/>
              <a:t>The source of infection for pubic lice is intimate contact with an infected person</a:t>
            </a:r>
          </a:p>
          <a:p>
            <a:r>
              <a:rPr lang="en-US" dirty="0" smtClean="0"/>
              <a:t>Therefore, pubic lice are often transmitted during sex</a:t>
            </a:r>
          </a:p>
          <a:p>
            <a:r>
              <a:rPr lang="en-US" dirty="0" smtClean="0"/>
              <a:t>Symptoms of infection with the pubic lice of crabs are itching and burning of the pubic area</a:t>
            </a:r>
            <a:endParaRPr lang="en-US" dirty="0"/>
          </a:p>
        </p:txBody>
      </p:sp>
      <p:sp>
        <p:nvSpPr>
          <p:cNvPr id="4" name="Content Placeholder 3"/>
          <p:cNvSpPr>
            <a:spLocks noGrp="1"/>
          </p:cNvSpPr>
          <p:nvPr>
            <p:ph sz="half" idx="2"/>
          </p:nvPr>
        </p:nvSpPr>
        <p:spPr/>
        <p:txBody>
          <a:bodyPr>
            <a:normAutofit fontScale="77500" lnSpcReduction="20000"/>
          </a:bodyPr>
          <a:lstStyle/>
          <a:p>
            <a:endParaRPr lang="en-US"/>
          </a:p>
        </p:txBody>
      </p:sp>
      <p:pic>
        <p:nvPicPr>
          <p:cNvPr id="64514" name="Picture 2" descr="http://www.stanford.edu/class/humbio103/ParaSites2005/Pediculosis/Stacy%20-%20Pediculosis_files/pedicu1.gif"/>
          <p:cNvPicPr>
            <a:picLocks noChangeAspect="1" noChangeArrowheads="1"/>
          </p:cNvPicPr>
          <p:nvPr/>
        </p:nvPicPr>
        <p:blipFill>
          <a:blip r:embed="rId2" cstate="print"/>
          <a:srcRect/>
          <a:stretch>
            <a:fillRect/>
          </a:stretch>
        </p:blipFill>
        <p:spPr bwMode="auto">
          <a:xfrm>
            <a:off x="4800600" y="1371600"/>
            <a:ext cx="3676650" cy="2857500"/>
          </a:xfrm>
          <a:prstGeom prst="rect">
            <a:avLst/>
          </a:prstGeom>
          <a:noFill/>
        </p:spPr>
      </p:pic>
      <p:pic>
        <p:nvPicPr>
          <p:cNvPr id="64516" name="Picture 4" descr="http://www.beltina.org/pics/pediculosis.jpg"/>
          <p:cNvPicPr>
            <a:picLocks noChangeAspect="1" noChangeArrowheads="1"/>
          </p:cNvPicPr>
          <p:nvPr/>
        </p:nvPicPr>
        <p:blipFill>
          <a:blip r:embed="rId3" cstate="print"/>
          <a:srcRect/>
          <a:stretch>
            <a:fillRect/>
          </a:stretch>
        </p:blipFill>
        <p:spPr bwMode="auto">
          <a:xfrm>
            <a:off x="5334000" y="4267200"/>
            <a:ext cx="2819400" cy="177165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648200" cy="1143000"/>
          </a:xfrm>
        </p:spPr>
        <p:txBody>
          <a:bodyPr>
            <a:normAutofit fontScale="90000"/>
          </a:bodyPr>
          <a:lstStyle/>
          <a:p>
            <a:r>
              <a:rPr lang="en-US" dirty="0" smtClean="0"/>
              <a:t>Sexually Transmitted Diseases(STDs)</a:t>
            </a:r>
            <a:endParaRPr lang="en-US" dirty="0"/>
          </a:p>
        </p:txBody>
      </p:sp>
      <p:sp>
        <p:nvSpPr>
          <p:cNvPr id="3" name="Content Placeholder 2"/>
          <p:cNvSpPr>
            <a:spLocks noGrp="1"/>
          </p:cNvSpPr>
          <p:nvPr>
            <p:ph sz="half" idx="1"/>
          </p:nvPr>
        </p:nvSpPr>
        <p:spPr>
          <a:xfrm>
            <a:off x="457200" y="1600200"/>
            <a:ext cx="4038600" cy="4800600"/>
          </a:xfrm>
        </p:spPr>
        <p:txBody>
          <a:bodyPr>
            <a:normAutofit fontScale="77500" lnSpcReduction="20000"/>
          </a:bodyPr>
          <a:lstStyle/>
          <a:p>
            <a:r>
              <a:rPr lang="en-US" b="1" dirty="0" smtClean="0"/>
              <a:t>Pelvic Inflammatory Disease(PID)-</a:t>
            </a:r>
            <a:r>
              <a:rPr lang="en-US" dirty="0" smtClean="0"/>
              <a:t>this is a acute or chronic infection of the reproductive tract, including the cervix, uterus, fallopian tubes, and ovaries</a:t>
            </a:r>
          </a:p>
          <a:p>
            <a:r>
              <a:rPr lang="en-US" dirty="0" smtClean="0"/>
              <a:t>Early treatment is necessary to prevent damage to the reproductive system, including infertility</a:t>
            </a:r>
          </a:p>
          <a:p>
            <a:r>
              <a:rPr lang="en-US" dirty="0" smtClean="0"/>
              <a:t>Symptoms include abdominal pain, fever and vaginal discharge</a:t>
            </a:r>
          </a:p>
          <a:p>
            <a:r>
              <a:rPr lang="en-US" dirty="0" smtClean="0"/>
              <a:t>PID is caused mostly by gonorrhea,  </a:t>
            </a:r>
            <a:r>
              <a:rPr lang="en-US" dirty="0" err="1" smtClean="0"/>
              <a:t>chlamydia</a:t>
            </a:r>
            <a:r>
              <a:rPr lang="en-US" dirty="0" smtClean="0"/>
              <a:t>, or IUD devices</a:t>
            </a:r>
          </a:p>
        </p:txBody>
      </p:sp>
      <p:sp>
        <p:nvSpPr>
          <p:cNvPr id="4" name="Content Placeholder 3"/>
          <p:cNvSpPr>
            <a:spLocks noGrp="1"/>
          </p:cNvSpPr>
          <p:nvPr>
            <p:ph sz="half" idx="2"/>
          </p:nvPr>
        </p:nvSpPr>
        <p:spPr/>
        <p:txBody>
          <a:bodyPr>
            <a:normAutofit fontScale="77500" lnSpcReduction="20000"/>
          </a:bodyPr>
          <a:lstStyle/>
          <a:p>
            <a:endParaRPr lang="en-US"/>
          </a:p>
        </p:txBody>
      </p:sp>
      <p:pic>
        <p:nvPicPr>
          <p:cNvPr id="63490" name="Picture 2" descr="http://www.brooksidepress.org/Products/Military_OBGYN/Textbook/Problems/pid2640.jpg"/>
          <p:cNvPicPr>
            <a:picLocks noChangeAspect="1" noChangeArrowheads="1"/>
          </p:cNvPicPr>
          <p:nvPr/>
        </p:nvPicPr>
        <p:blipFill>
          <a:blip r:embed="rId2" cstate="print"/>
          <a:srcRect/>
          <a:stretch>
            <a:fillRect/>
          </a:stretch>
        </p:blipFill>
        <p:spPr bwMode="auto">
          <a:xfrm>
            <a:off x="4953000" y="203200"/>
            <a:ext cx="4038600" cy="2857500"/>
          </a:xfrm>
          <a:prstGeom prst="rect">
            <a:avLst/>
          </a:prstGeom>
          <a:noFill/>
        </p:spPr>
      </p:pic>
      <p:pic>
        <p:nvPicPr>
          <p:cNvPr id="63492" name="Picture 4" descr="http://www.riversideonline.com/source/images/image_popup/mcdc7_pelvic_inflammatory_disease.jpg"/>
          <p:cNvPicPr>
            <a:picLocks noChangeAspect="1" noChangeArrowheads="1"/>
          </p:cNvPicPr>
          <p:nvPr/>
        </p:nvPicPr>
        <p:blipFill>
          <a:blip r:embed="rId3" cstate="print"/>
          <a:srcRect/>
          <a:stretch>
            <a:fillRect/>
          </a:stretch>
        </p:blipFill>
        <p:spPr bwMode="auto">
          <a:xfrm>
            <a:off x="4572000" y="2895600"/>
            <a:ext cx="4191000" cy="3733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Sexually Transmitted Diseases(STDs)</a:t>
            </a:r>
            <a:endParaRPr lang="en-US" dirty="0"/>
          </a:p>
        </p:txBody>
      </p:sp>
      <p:sp>
        <p:nvSpPr>
          <p:cNvPr id="3" name="Content Placeholder 2"/>
          <p:cNvSpPr>
            <a:spLocks noGrp="1"/>
          </p:cNvSpPr>
          <p:nvPr>
            <p:ph sz="half" idx="1"/>
          </p:nvPr>
        </p:nvSpPr>
        <p:spPr/>
        <p:txBody>
          <a:bodyPr>
            <a:normAutofit fontScale="77500" lnSpcReduction="20000"/>
          </a:bodyPr>
          <a:lstStyle/>
          <a:p>
            <a:pPr fontAlgn="base"/>
            <a:r>
              <a:rPr lang="en-US" b="1" dirty="0" smtClean="0"/>
              <a:t>Syphilis</a:t>
            </a:r>
            <a:r>
              <a:rPr lang="en-US" dirty="0" smtClean="0"/>
              <a:t>: This is a sexually transmitted disease (STD), often has no symptoms, treatment is available in the early stages</a:t>
            </a:r>
          </a:p>
          <a:p>
            <a:pPr fontAlgn="base"/>
            <a:r>
              <a:rPr lang="en-US" dirty="0" smtClean="0"/>
              <a:t>Signs and symptoms of syphilis include a firm, round, small, and painless sore on the genitals, anus, or mouth, or a rash on the body, especially on the palms of the hands or the soles of the feet</a:t>
            </a:r>
          </a:p>
          <a:p>
            <a:pPr fontAlgn="base"/>
            <a:r>
              <a:rPr lang="en-US" dirty="0" smtClean="0"/>
              <a:t>Utah reported 65 cases in 2010</a:t>
            </a:r>
            <a:endParaRPr lang="en-US" dirty="0"/>
          </a:p>
        </p:txBody>
      </p:sp>
      <p:sp>
        <p:nvSpPr>
          <p:cNvPr id="4" name="Content Placeholder 3"/>
          <p:cNvSpPr>
            <a:spLocks noGrp="1"/>
          </p:cNvSpPr>
          <p:nvPr>
            <p:ph sz="half" idx="2"/>
          </p:nvPr>
        </p:nvSpPr>
        <p:spPr/>
        <p:txBody>
          <a:bodyPr>
            <a:normAutofit fontScale="77500" lnSpcReduction="20000"/>
          </a:bodyPr>
          <a:lstStyle/>
          <a:p>
            <a:endParaRPr lang="en-US"/>
          </a:p>
        </p:txBody>
      </p:sp>
      <p:pic>
        <p:nvPicPr>
          <p:cNvPr id="62466" name="Picture 2" descr="http://www.myhealth911.com/wp-content/uploads/2011/10/6758.jpg"/>
          <p:cNvPicPr>
            <a:picLocks noChangeAspect="1" noChangeArrowheads="1"/>
          </p:cNvPicPr>
          <p:nvPr/>
        </p:nvPicPr>
        <p:blipFill>
          <a:blip r:embed="rId2" cstate="print"/>
          <a:srcRect/>
          <a:stretch>
            <a:fillRect/>
          </a:stretch>
        </p:blipFill>
        <p:spPr bwMode="auto">
          <a:xfrm>
            <a:off x="5257800" y="1219200"/>
            <a:ext cx="3467100" cy="1371600"/>
          </a:xfrm>
          <a:prstGeom prst="rect">
            <a:avLst/>
          </a:prstGeom>
          <a:noFill/>
        </p:spPr>
      </p:pic>
      <p:pic>
        <p:nvPicPr>
          <p:cNvPr id="62468" name="Picture 4" descr="http://www.greatdreams.com/syphilis.jpg"/>
          <p:cNvPicPr>
            <a:picLocks noChangeAspect="1" noChangeArrowheads="1"/>
          </p:cNvPicPr>
          <p:nvPr/>
        </p:nvPicPr>
        <p:blipFill>
          <a:blip r:embed="rId3" cstate="print"/>
          <a:srcRect/>
          <a:stretch>
            <a:fillRect/>
          </a:stretch>
        </p:blipFill>
        <p:spPr bwMode="auto">
          <a:xfrm>
            <a:off x="5029200" y="2895600"/>
            <a:ext cx="3390900" cy="1638300"/>
          </a:xfrm>
          <a:prstGeom prst="rect">
            <a:avLst/>
          </a:prstGeom>
          <a:noFill/>
        </p:spPr>
      </p:pic>
      <p:pic>
        <p:nvPicPr>
          <p:cNvPr id="62470" name="Picture 6" descr="http://www.kellykite.com/wp-content/uploads/2011/05/syphilis.jpg"/>
          <p:cNvPicPr>
            <a:picLocks noChangeAspect="1" noChangeArrowheads="1"/>
          </p:cNvPicPr>
          <p:nvPr/>
        </p:nvPicPr>
        <p:blipFill>
          <a:blip r:embed="rId4" cstate="print"/>
          <a:srcRect/>
          <a:stretch>
            <a:fillRect/>
          </a:stretch>
        </p:blipFill>
        <p:spPr bwMode="auto">
          <a:xfrm>
            <a:off x="6477000" y="4572000"/>
            <a:ext cx="2476500" cy="2286000"/>
          </a:xfrm>
          <a:prstGeom prst="rect">
            <a:avLst/>
          </a:prstGeom>
          <a:noFill/>
        </p:spPr>
      </p:pic>
      <p:pic>
        <p:nvPicPr>
          <p:cNvPr id="62472" name="Picture 8" descr="http://4.bp.blogspot.com/-xQ34R5czSQQ/TbacP7rV4nI/AAAAAAAAAdQ/MDB09swcssI/s1600/Syphilis3.jpg"/>
          <p:cNvPicPr>
            <a:picLocks noChangeAspect="1" noChangeArrowheads="1"/>
          </p:cNvPicPr>
          <p:nvPr/>
        </p:nvPicPr>
        <p:blipFill>
          <a:blip r:embed="rId5" cstate="print"/>
          <a:srcRect/>
          <a:stretch>
            <a:fillRect/>
          </a:stretch>
        </p:blipFill>
        <p:spPr bwMode="auto">
          <a:xfrm>
            <a:off x="4267200" y="4724400"/>
            <a:ext cx="2095500" cy="19526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Sexually Transmitted Diseases(STDs)</a:t>
            </a:r>
            <a:endParaRPr lang="en-US" dirty="0"/>
          </a:p>
        </p:txBody>
      </p:sp>
      <p:sp>
        <p:nvSpPr>
          <p:cNvPr id="3" name="Content Placeholder 2"/>
          <p:cNvSpPr>
            <a:spLocks noGrp="1"/>
          </p:cNvSpPr>
          <p:nvPr>
            <p:ph sz="half" idx="1"/>
          </p:nvPr>
        </p:nvSpPr>
        <p:spPr/>
        <p:txBody>
          <a:bodyPr>
            <a:normAutofit fontScale="85000" lnSpcReduction="20000"/>
          </a:bodyPr>
          <a:lstStyle/>
          <a:p>
            <a:r>
              <a:rPr lang="en-US" b="1" dirty="0" err="1" smtClean="0"/>
              <a:t>Trichomoniasis</a:t>
            </a:r>
            <a:r>
              <a:rPr lang="en-US" b="1" dirty="0" smtClean="0"/>
              <a:t>:</a:t>
            </a:r>
            <a:r>
              <a:rPr lang="en-US" dirty="0" smtClean="0"/>
              <a:t> This  is a sexually transmitted infection caused by the parasite </a:t>
            </a:r>
            <a:r>
              <a:rPr lang="en-US" dirty="0" err="1" smtClean="0"/>
              <a:t>Trichomonas</a:t>
            </a:r>
            <a:endParaRPr lang="en-US" dirty="0" smtClean="0"/>
          </a:p>
          <a:p>
            <a:r>
              <a:rPr lang="en-US" dirty="0" smtClean="0"/>
              <a:t>The disease can affect both men and women, but the symptoms differ between the two groups </a:t>
            </a:r>
          </a:p>
          <a:p>
            <a:r>
              <a:rPr lang="en-US" dirty="0" smtClean="0"/>
              <a:t>The infection usually does not cause symptoms in men and goes away on its own in a few weeks</a:t>
            </a:r>
          </a:p>
          <a:p>
            <a:r>
              <a:rPr lang="en-US" dirty="0" smtClean="0"/>
              <a:t>The parasite cannot survive in the mouth or rectum</a:t>
            </a:r>
            <a:endParaRPr lang="en-US" dirty="0"/>
          </a:p>
        </p:txBody>
      </p:sp>
      <p:sp>
        <p:nvSpPr>
          <p:cNvPr id="4" name="Content Placeholder 3"/>
          <p:cNvSpPr>
            <a:spLocks noGrp="1"/>
          </p:cNvSpPr>
          <p:nvPr>
            <p:ph sz="half" idx="2"/>
          </p:nvPr>
        </p:nvSpPr>
        <p:spPr/>
        <p:txBody>
          <a:bodyPr>
            <a:normAutofit fontScale="85000" lnSpcReduction="20000"/>
          </a:bodyPr>
          <a:lstStyle/>
          <a:p>
            <a:endParaRPr lang="en-US"/>
          </a:p>
        </p:txBody>
      </p:sp>
      <p:pic>
        <p:nvPicPr>
          <p:cNvPr id="61442" name="Picture 2" descr="http://t3.gstatic.com/images?q=tbn:ANd9GcTBGYxJENvJaGsiFcPG5zo-oh8OV3EK2l3a71Oa7JvXipn83CjR"/>
          <p:cNvPicPr>
            <a:picLocks noChangeAspect="1" noChangeArrowheads="1"/>
          </p:cNvPicPr>
          <p:nvPr/>
        </p:nvPicPr>
        <p:blipFill>
          <a:blip r:embed="rId2" cstate="print"/>
          <a:srcRect/>
          <a:stretch>
            <a:fillRect/>
          </a:stretch>
        </p:blipFill>
        <p:spPr bwMode="auto">
          <a:xfrm>
            <a:off x="5181600" y="1295400"/>
            <a:ext cx="2905125" cy="2133600"/>
          </a:xfrm>
          <a:prstGeom prst="rect">
            <a:avLst/>
          </a:prstGeom>
          <a:noFill/>
        </p:spPr>
      </p:pic>
      <p:pic>
        <p:nvPicPr>
          <p:cNvPr id="61444" name="Picture 4" descr="http://aapredbook.aappublications.org/week/141_08.jpg"/>
          <p:cNvPicPr>
            <a:picLocks noChangeAspect="1" noChangeArrowheads="1"/>
          </p:cNvPicPr>
          <p:nvPr/>
        </p:nvPicPr>
        <p:blipFill>
          <a:blip r:embed="rId3" cstate="print"/>
          <a:srcRect/>
          <a:stretch>
            <a:fillRect/>
          </a:stretch>
        </p:blipFill>
        <p:spPr bwMode="auto">
          <a:xfrm>
            <a:off x="6324600" y="3581400"/>
            <a:ext cx="2514600" cy="2266951"/>
          </a:xfrm>
          <a:prstGeom prst="rect">
            <a:avLst/>
          </a:prstGeom>
          <a:noFill/>
        </p:spPr>
      </p:pic>
      <p:pic>
        <p:nvPicPr>
          <p:cNvPr id="61446" name="Picture 6" descr="http://www.moondragon.org/images/trichomoniasis2.jpg"/>
          <p:cNvPicPr>
            <a:picLocks noChangeAspect="1" noChangeArrowheads="1"/>
          </p:cNvPicPr>
          <p:nvPr/>
        </p:nvPicPr>
        <p:blipFill>
          <a:blip r:embed="rId4" cstate="print"/>
          <a:srcRect/>
          <a:stretch>
            <a:fillRect/>
          </a:stretch>
        </p:blipFill>
        <p:spPr bwMode="auto">
          <a:xfrm>
            <a:off x="4495800" y="3810000"/>
            <a:ext cx="1838325" cy="2286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a:t>In </a:t>
            </a:r>
            <a:r>
              <a:rPr lang="en-US" dirty="0" smtClean="0"/>
              <a:t>biology, a</a:t>
            </a:r>
            <a:r>
              <a:rPr lang="en-US" dirty="0"/>
              <a:t> </a:t>
            </a:r>
            <a:r>
              <a:rPr lang="en-US" dirty="0" smtClean="0"/>
              <a:t>hermaphrodite(intersex)</a:t>
            </a:r>
            <a:r>
              <a:rPr lang="en-US" dirty="0"/>
              <a:t> is an organism that has reproductive organs normally </a:t>
            </a:r>
            <a:r>
              <a:rPr lang="en-US" dirty="0" smtClean="0"/>
              <a:t>associated </a:t>
            </a:r>
            <a:r>
              <a:rPr lang="en-US" dirty="0"/>
              <a:t>with both male and female </a:t>
            </a:r>
            <a:r>
              <a:rPr lang="en-US" dirty="0" smtClean="0"/>
              <a:t>sexes.</a:t>
            </a:r>
          </a:p>
          <a:p>
            <a:r>
              <a:rPr lang="en-US" dirty="0"/>
              <a:t>There are many different reasons a person may exhibit a mix between male and female genitalia. In many cases, the individual has a "normal" genotype (XX or XY) but a mutation in some other gene that causes the genitalia to form differently. It is important to realize that every human being starts out as a "hermaphrodite," in that you possess both male and female proto-sexual organs while you are developing, and one or the other is typically suppressed/degrades depending on your chromosomal makeup. </a:t>
            </a:r>
            <a:endParaRPr lang="en-US" dirty="0"/>
          </a:p>
        </p:txBody>
      </p:sp>
    </p:spTree>
    <p:extLst>
      <p:ext uri="{BB962C8B-B14F-4D97-AF65-F5344CB8AC3E}">
        <p14:creationId xmlns:p14="http://schemas.microsoft.com/office/powerpoint/2010/main" val="1613684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Male Reproductive Organs</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t>When the zygote(is </a:t>
            </a:r>
            <a:r>
              <a:rPr lang="en-US" dirty="0"/>
              <a:t>the initial </a:t>
            </a:r>
            <a:r>
              <a:rPr lang="en-US" dirty="0" smtClean="0"/>
              <a:t>cell</a:t>
            </a:r>
            <a:r>
              <a:rPr lang="en-US" dirty="0"/>
              <a:t> </a:t>
            </a:r>
            <a:r>
              <a:rPr lang="en-US" dirty="0" smtClean="0"/>
              <a:t>formed </a:t>
            </a:r>
            <a:r>
              <a:rPr lang="en-US" dirty="0"/>
              <a:t>when two </a:t>
            </a:r>
            <a:r>
              <a:rPr lang="en-US" dirty="0" smtClean="0"/>
              <a:t>gamete cells </a:t>
            </a:r>
            <a:r>
              <a:rPr lang="en-US" dirty="0"/>
              <a:t>are joined by means of sexual </a:t>
            </a:r>
            <a:r>
              <a:rPr lang="en-US" dirty="0" smtClean="0"/>
              <a:t>reproduction) contains a Y chromosome, a male child with develop</a:t>
            </a:r>
          </a:p>
          <a:p>
            <a:r>
              <a:rPr lang="en-US" dirty="0" smtClean="0"/>
              <a:t>About the 7</a:t>
            </a:r>
            <a:r>
              <a:rPr lang="en-US" baseline="30000" dirty="0" smtClean="0"/>
              <a:t>th</a:t>
            </a:r>
            <a:r>
              <a:rPr lang="en-US" dirty="0" smtClean="0"/>
              <a:t> or 8</a:t>
            </a:r>
            <a:r>
              <a:rPr lang="en-US" baseline="30000" dirty="0" smtClean="0"/>
              <a:t>th</a:t>
            </a:r>
            <a:r>
              <a:rPr lang="en-US" dirty="0" smtClean="0"/>
              <a:t> week of pregnancy, the testes begin to develop within the abdominal cavity </a:t>
            </a:r>
          </a:p>
          <a:p>
            <a:r>
              <a:rPr lang="en-US" dirty="0" smtClean="0"/>
              <a:t>The sex of the fetus is evident by about the 4</a:t>
            </a:r>
            <a:r>
              <a:rPr lang="en-US" baseline="30000" dirty="0" smtClean="0"/>
              <a:t>th</a:t>
            </a:r>
            <a:r>
              <a:rPr lang="en-US" dirty="0" smtClean="0"/>
              <a:t> month</a:t>
            </a:r>
            <a:endParaRPr lang="en-US" dirty="0"/>
          </a:p>
        </p:txBody>
      </p:sp>
      <p:sp>
        <p:nvSpPr>
          <p:cNvPr id="8" name="Content Placeholder 7"/>
          <p:cNvSpPr>
            <a:spLocks noGrp="1"/>
          </p:cNvSpPr>
          <p:nvPr>
            <p:ph sz="half" idx="2"/>
          </p:nvPr>
        </p:nvSpPr>
        <p:spPr/>
        <p:txBody>
          <a:bodyPr>
            <a:normAutofit fontScale="85000" lnSpcReduction="20000"/>
          </a:bodyPr>
          <a:lstStyle/>
          <a:p>
            <a:endParaRPr lang="en-US"/>
          </a:p>
        </p:txBody>
      </p:sp>
      <p:pic>
        <p:nvPicPr>
          <p:cNvPr id="18434" name="Picture 2" descr="http://joeyandaleethea.typepad.com/.a/6a00e00981279f8833014e8b55e991970d-550wi"/>
          <p:cNvPicPr>
            <a:picLocks noChangeAspect="1" noChangeArrowheads="1"/>
          </p:cNvPicPr>
          <p:nvPr/>
        </p:nvPicPr>
        <p:blipFill>
          <a:blip r:embed="rId2" cstate="print"/>
          <a:srcRect/>
          <a:stretch>
            <a:fillRect/>
          </a:stretch>
        </p:blipFill>
        <p:spPr bwMode="auto">
          <a:xfrm>
            <a:off x="4419600" y="1447800"/>
            <a:ext cx="4495800" cy="461962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Male Reproductive Organs</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smtClean="0"/>
              <a:t>During the 9</a:t>
            </a:r>
            <a:r>
              <a:rPr lang="en-US" baseline="30000" dirty="0" smtClean="0"/>
              <a:t>th</a:t>
            </a:r>
            <a:r>
              <a:rPr lang="en-US" dirty="0" smtClean="0"/>
              <a:t> month of pregnancy, the testes move from the abdomen through the inguinal canal into the external pouch called the scrotum</a:t>
            </a:r>
          </a:p>
          <a:p>
            <a:r>
              <a:rPr lang="en-US" dirty="0" smtClean="0"/>
              <a:t>If the testes fail to descend or if they return to the abdomen, a condition known as </a:t>
            </a:r>
            <a:r>
              <a:rPr lang="en-US" dirty="0" err="1" smtClean="0"/>
              <a:t>undescended</a:t>
            </a:r>
            <a:r>
              <a:rPr lang="en-US" dirty="0" smtClean="0"/>
              <a:t> testicle exists(hormone injections or surgery 3 out of 10)</a:t>
            </a:r>
          </a:p>
          <a:p>
            <a:r>
              <a:rPr lang="en-US" dirty="0" smtClean="0"/>
              <a:t>The testes normally produce sperm. </a:t>
            </a:r>
            <a:r>
              <a:rPr lang="en-US" dirty="0"/>
              <a:t>S</a:t>
            </a:r>
            <a:r>
              <a:rPr lang="en-US" dirty="0" smtClean="0"/>
              <a:t>perm cannot be produced or survive in the internal heat of the body</a:t>
            </a:r>
          </a:p>
          <a:p>
            <a:endParaRPr lang="en-US" dirty="0"/>
          </a:p>
        </p:txBody>
      </p:sp>
      <p:sp>
        <p:nvSpPr>
          <p:cNvPr id="8" name="Content Placeholder 7"/>
          <p:cNvSpPr>
            <a:spLocks noGrp="1"/>
          </p:cNvSpPr>
          <p:nvPr>
            <p:ph sz="half" idx="2"/>
          </p:nvPr>
        </p:nvSpPr>
        <p:spPr/>
        <p:txBody>
          <a:bodyPr>
            <a:normAutofit fontScale="77500" lnSpcReduction="20000"/>
          </a:bodyPr>
          <a:lstStyle/>
          <a:p>
            <a:endParaRPr lang="en-US"/>
          </a:p>
        </p:txBody>
      </p:sp>
      <p:pic>
        <p:nvPicPr>
          <p:cNvPr id="17410" name="Picture 2" descr="http://28.media.tumblr.com/tumblr_lojypcWHrA1qlstbco1_500.jpg"/>
          <p:cNvPicPr>
            <a:picLocks noChangeAspect="1" noChangeArrowheads="1"/>
          </p:cNvPicPr>
          <p:nvPr/>
        </p:nvPicPr>
        <p:blipFill>
          <a:blip r:embed="rId2" cstate="print"/>
          <a:srcRect/>
          <a:stretch>
            <a:fillRect/>
          </a:stretch>
        </p:blipFill>
        <p:spPr bwMode="auto">
          <a:xfrm>
            <a:off x="4495800" y="1219200"/>
            <a:ext cx="4114800" cy="2286000"/>
          </a:xfrm>
          <a:prstGeom prst="rect">
            <a:avLst/>
          </a:prstGeom>
          <a:noFill/>
        </p:spPr>
      </p:pic>
      <p:pic>
        <p:nvPicPr>
          <p:cNvPr id="1026" name="Picture 2" descr="http://www.mountnittany.org/assets/images/krames/7520.jpg"/>
          <p:cNvPicPr>
            <a:picLocks noChangeAspect="1" noChangeArrowheads="1"/>
          </p:cNvPicPr>
          <p:nvPr/>
        </p:nvPicPr>
        <p:blipFill>
          <a:blip r:embed="rId3" cstate="print"/>
          <a:srcRect/>
          <a:stretch>
            <a:fillRect/>
          </a:stretch>
        </p:blipFill>
        <p:spPr bwMode="auto">
          <a:xfrm>
            <a:off x="4724400" y="3657600"/>
            <a:ext cx="4038600" cy="2819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Testes/Sperm</a:t>
            </a:r>
            <a:endParaRPr lang="en-US" dirty="0"/>
          </a:p>
        </p:txBody>
      </p:sp>
      <p:sp>
        <p:nvSpPr>
          <p:cNvPr id="3" name="Content Placeholder 2"/>
          <p:cNvSpPr>
            <a:spLocks noGrp="1"/>
          </p:cNvSpPr>
          <p:nvPr>
            <p:ph sz="half" idx="1"/>
          </p:nvPr>
        </p:nvSpPr>
        <p:spPr/>
        <p:txBody>
          <a:bodyPr>
            <a:normAutofit/>
          </a:bodyPr>
          <a:lstStyle/>
          <a:p>
            <a:r>
              <a:rPr lang="en-US" dirty="0" smtClean="0"/>
              <a:t>The testes are the primary sex organs of the male</a:t>
            </a:r>
          </a:p>
          <a:p>
            <a:r>
              <a:rPr lang="en-US" dirty="0" smtClean="0"/>
              <a:t>Testes have two main functions: to produce sperm and to secrete testosterone</a:t>
            </a:r>
          </a:p>
          <a:p>
            <a:r>
              <a:rPr lang="en-US" dirty="0" smtClean="0"/>
              <a:t>These functions begin to occur about age 10 </a:t>
            </a:r>
          </a:p>
          <a:p>
            <a:endParaRPr lang="en-US" dirty="0"/>
          </a:p>
        </p:txBody>
      </p:sp>
      <p:sp>
        <p:nvSpPr>
          <p:cNvPr id="4" name="Content Placeholder 3"/>
          <p:cNvSpPr>
            <a:spLocks noGrp="1"/>
          </p:cNvSpPr>
          <p:nvPr>
            <p:ph sz="half" idx="2"/>
          </p:nvPr>
        </p:nvSpPr>
        <p:spPr/>
        <p:txBody>
          <a:bodyPr>
            <a:normAutofit/>
          </a:bodyPr>
          <a:lstStyle/>
          <a:p>
            <a:r>
              <a:rPr lang="en-US" sz="2000" dirty="0" smtClean="0"/>
              <a:t>Sperm develop and mature in microscopic tubes in the testes </a:t>
            </a:r>
          </a:p>
          <a:p>
            <a:r>
              <a:rPr lang="en-US" sz="2000" dirty="0" smtClean="0"/>
              <a:t>There are about 300 sections of coiled tubules, if uncoiled, are estimated to extend about a mile long</a:t>
            </a:r>
          </a:p>
          <a:p>
            <a:r>
              <a:rPr lang="en-US" sz="2000" dirty="0" smtClean="0"/>
              <a:t>Sperm formation in an adult male requires about 74 days to mature</a:t>
            </a:r>
            <a:endParaRPr lang="en-US" sz="2000" dirty="0"/>
          </a:p>
        </p:txBody>
      </p:sp>
      <p:pic>
        <p:nvPicPr>
          <p:cNvPr id="20482" name="Picture 2" descr="http://besthealth.bmj.com/x/images/bh/en-gb/infertility-testicle_default.jpg"/>
          <p:cNvPicPr>
            <a:picLocks noChangeAspect="1" noChangeArrowheads="1"/>
          </p:cNvPicPr>
          <p:nvPr/>
        </p:nvPicPr>
        <p:blipFill>
          <a:blip r:embed="rId2" cstate="print"/>
          <a:srcRect/>
          <a:stretch>
            <a:fillRect/>
          </a:stretch>
        </p:blipFill>
        <p:spPr bwMode="auto">
          <a:xfrm>
            <a:off x="5791200" y="4191000"/>
            <a:ext cx="2514600" cy="2514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wipe(down)">
                                      <p:cBhvr>
                                        <p:cTn id="18" dur="500"/>
                                        <p:tgtEl>
                                          <p:spTgt spid="4">
                                            <p:txEl>
                                              <p:pRg st="0" end="0"/>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wipe(down)">
                                      <p:cBhvr>
                                        <p:cTn id="21" dur="500"/>
                                        <p:tgtEl>
                                          <p:spTgt spid="4">
                                            <p:txEl>
                                              <p:pRg st="1" end="1"/>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wipe(down)">
                                      <p:cBhvr>
                                        <p:cTn id="24"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build="allAtOnce"/>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29817</TotalTime>
  <Words>3253</Words>
  <Application>Microsoft Office PowerPoint</Application>
  <PresentationFormat>On-screen Show (4:3)</PresentationFormat>
  <Paragraphs>301</Paragraphs>
  <Slides>55</Slides>
  <Notes>1</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Office Theme</vt:lpstr>
      <vt:lpstr>The Reproductive System</vt:lpstr>
      <vt:lpstr>The Reproductive System</vt:lpstr>
      <vt:lpstr>The Reproductive System</vt:lpstr>
      <vt:lpstr>The Reproductive System</vt:lpstr>
      <vt:lpstr>The Reproductive System</vt:lpstr>
      <vt:lpstr>PowerPoint Presentation</vt:lpstr>
      <vt:lpstr>Male Reproductive Organs</vt:lpstr>
      <vt:lpstr>Male Reproductive Organs</vt:lpstr>
      <vt:lpstr>Testes/Sperm</vt:lpstr>
      <vt:lpstr>Testosterone</vt:lpstr>
      <vt:lpstr>Epididymis, Vas Deferens, And Seminal Vesicles</vt:lpstr>
      <vt:lpstr>Prostate Gland and  Bulbourethral Glands</vt:lpstr>
      <vt:lpstr>Semen And Penis</vt:lpstr>
      <vt:lpstr>Vasectomy</vt:lpstr>
      <vt:lpstr>Disease And Disorders Of The Male Reproductive System</vt:lpstr>
      <vt:lpstr>Female Reproductive Organs</vt:lpstr>
      <vt:lpstr>Ovaries</vt:lpstr>
      <vt:lpstr>Fallopian Tubes</vt:lpstr>
      <vt:lpstr>Fallopian Tubes</vt:lpstr>
      <vt:lpstr>Ectopic Pregnancy</vt:lpstr>
      <vt:lpstr>Uterus</vt:lpstr>
      <vt:lpstr>Vagina</vt:lpstr>
      <vt:lpstr>Vulva</vt:lpstr>
      <vt:lpstr>Clitoris</vt:lpstr>
      <vt:lpstr>Mammary Glands(Breasts)</vt:lpstr>
      <vt:lpstr>Menstruation</vt:lpstr>
      <vt:lpstr>Fertilization</vt:lpstr>
      <vt:lpstr>Pregnancy</vt:lpstr>
      <vt:lpstr>Pregnancy</vt:lpstr>
      <vt:lpstr>PowerPoint Presentation</vt:lpstr>
      <vt:lpstr>Pregnancy</vt:lpstr>
      <vt:lpstr>Contraception page 580-581</vt:lpstr>
      <vt:lpstr>Pregnancy Termination/Screening Tests In Pregnancy</vt:lpstr>
      <vt:lpstr>Screening Tests In Pregnancy</vt:lpstr>
      <vt:lpstr>Diagnostic Tests Of The Reproductive System</vt:lpstr>
      <vt:lpstr> LEEP(Loop Electrosurgical Excision Procedure) </vt:lpstr>
      <vt:lpstr>Diagnostic Tests Of The Reproductive System</vt:lpstr>
      <vt:lpstr>Diagnostic Tests Of The Reproductive System</vt:lpstr>
      <vt:lpstr>Diseases And Disorders Of The Reproductive System</vt:lpstr>
      <vt:lpstr>Diseases And Disorders Of The Reproductive System</vt:lpstr>
      <vt:lpstr>Diseases And Disorders Of The Reproductive System</vt:lpstr>
      <vt:lpstr>Diseases And Disorders Of The Reproductive System</vt:lpstr>
      <vt:lpstr>Diseases And Disorders Of The Reproductive System</vt:lpstr>
      <vt:lpstr>Diseases And Disorders Of The Reproductive System</vt:lpstr>
      <vt:lpstr>Diseases And Disorders Of The Reproductive System</vt:lpstr>
      <vt:lpstr>Malignancy Of The Female Reproductive Organs</vt:lpstr>
      <vt:lpstr>Sexually Transmitted Diseases(STDs)</vt:lpstr>
      <vt:lpstr>Chlamydia</vt:lpstr>
      <vt:lpstr>Sexually Transmitted Diseases(STDs)</vt:lpstr>
      <vt:lpstr>Sexually Transmitted Diseases(STDs)</vt:lpstr>
      <vt:lpstr>Sexually Transmitted Diseases(STDs)</vt:lpstr>
      <vt:lpstr>Sexually Transmitted Diseases(STDs)</vt:lpstr>
      <vt:lpstr>Sexually Transmitted Diseases(STDs)</vt:lpstr>
      <vt:lpstr>Sexually Transmitted Diseases(STDs)</vt:lpstr>
      <vt:lpstr>Sexually Transmitted Diseases(STDs)</vt:lpstr>
    </vt:vector>
  </TitlesOfParts>
  <Company>Salt Lake Community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Reproductive System</dc:title>
  <dc:creator>ahastin2</dc:creator>
  <cp:lastModifiedBy>SLC Manager</cp:lastModifiedBy>
  <cp:revision>1229</cp:revision>
  <dcterms:created xsi:type="dcterms:W3CDTF">2012-02-15T16:31:33Z</dcterms:created>
  <dcterms:modified xsi:type="dcterms:W3CDTF">2014-02-18T18:20:57Z</dcterms:modified>
</cp:coreProperties>
</file>