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EB54C-713F-4138-A238-191F0FBBC692}"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EB54C-713F-4138-A238-191F0FBBC692}"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EB54C-713F-4138-A238-191F0FBBC692}"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EB54C-713F-4138-A238-191F0FBBC692}"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AEB54C-713F-4138-A238-191F0FBBC692}"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EB54C-713F-4138-A238-191F0FBBC692}"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AEB54C-713F-4138-A238-191F0FBBC692}" type="datetimeFigureOut">
              <a:rPr lang="en-US" smtClean="0"/>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AEB54C-713F-4138-A238-191F0FBBC692}" type="datetimeFigureOut">
              <a:rPr lang="en-US" smtClean="0"/>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EB54C-713F-4138-A238-191F0FBBC692}" type="datetimeFigureOut">
              <a:rPr lang="en-US" smtClean="0"/>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EB54C-713F-4138-A238-191F0FBBC692}"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EB54C-713F-4138-A238-191F0FBBC692}"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181C2-7064-40A8-8F89-BE3BBED588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EB54C-713F-4138-A238-191F0FBBC692}" type="datetimeFigureOut">
              <a:rPr lang="en-US" smtClean="0"/>
              <a:t>3/16/2014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181C2-7064-40A8-8F89-BE3BBED588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a:t>
            </a:r>
            <a:endParaRPr lang="en-US" dirty="0"/>
          </a:p>
        </p:txBody>
      </p:sp>
      <p:sp>
        <p:nvSpPr>
          <p:cNvPr id="3" name="Subtitle 2"/>
          <p:cNvSpPr>
            <a:spLocks noGrp="1"/>
          </p:cNvSpPr>
          <p:nvPr>
            <p:ph type="subTitle" idx="1"/>
          </p:nvPr>
        </p:nvSpPr>
        <p:spPr/>
        <p:txBody>
          <a:bodyPr>
            <a:normAutofit/>
          </a:bodyPr>
          <a:lstStyle/>
          <a:p>
            <a:r>
              <a:rPr lang="en-US" sz="5400" dirty="0" smtClean="0"/>
              <a:t>The Reproductive System</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a:t>
            </a:r>
            <a:r>
              <a:rPr lang="en-US" dirty="0"/>
              <a:t>the process in a female's menstrual </a:t>
            </a:r>
            <a:r>
              <a:rPr lang="en-US" dirty="0" smtClean="0"/>
              <a:t>cycle by </a:t>
            </a:r>
            <a:r>
              <a:rPr lang="en-US" dirty="0"/>
              <a:t>which a mature ovarian </a:t>
            </a:r>
            <a:r>
              <a:rPr lang="en-US" dirty="0" smtClean="0"/>
              <a:t>follicle ruptures </a:t>
            </a:r>
            <a:r>
              <a:rPr lang="en-US" dirty="0"/>
              <a:t>and discharges an </a:t>
            </a:r>
            <a:r>
              <a:rPr lang="en-US" dirty="0" smtClean="0"/>
              <a:t>ovum?</a:t>
            </a:r>
          </a:p>
          <a:p>
            <a:r>
              <a:rPr lang="en-US" dirty="0" smtClean="0"/>
              <a:t>Ovulation</a:t>
            </a:r>
          </a:p>
          <a:p>
            <a:r>
              <a:rPr lang="en-US" dirty="0" smtClean="0"/>
              <a:t>The process that involves a sperm fusing with an ovum?</a:t>
            </a:r>
          </a:p>
          <a:p>
            <a:r>
              <a:rPr lang="en-US" dirty="0" smtClean="0"/>
              <a:t>Fertilization</a:t>
            </a:r>
          </a:p>
          <a:p>
            <a:r>
              <a:rPr lang="en-US" dirty="0" smtClean="0"/>
              <a:t>The ovum must be fertilized within how many hours?</a:t>
            </a:r>
          </a:p>
          <a:p>
            <a:r>
              <a:rPr lang="en-US" dirty="0" smtClean="0"/>
              <a:t>24 hours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r>
              <a:rPr lang="en-US" dirty="0" smtClean="0"/>
              <a:t>Medical term for refraining from sexual intercourse?</a:t>
            </a:r>
          </a:p>
          <a:p>
            <a:r>
              <a:rPr lang="en-US" dirty="0" smtClean="0"/>
              <a:t>Abstinence</a:t>
            </a:r>
          </a:p>
          <a:p>
            <a:r>
              <a:rPr lang="en-US" dirty="0" smtClean="0"/>
              <a:t>The first indication of pregnancy would be?</a:t>
            </a:r>
          </a:p>
          <a:p>
            <a:r>
              <a:rPr lang="en-US" dirty="0" smtClean="0"/>
              <a:t>Missed menses</a:t>
            </a:r>
            <a:endParaRPr lang="en-US" dirty="0" smtClean="0"/>
          </a:p>
          <a:p>
            <a:r>
              <a:rPr lang="en-US" dirty="0" smtClean="0"/>
              <a:t>This is an injection contraception that is given every three months?</a:t>
            </a:r>
          </a:p>
          <a:p>
            <a:r>
              <a:rPr lang="en-US" dirty="0" smtClean="0"/>
              <a:t>Depo-Provera</a:t>
            </a:r>
          </a:p>
          <a:p>
            <a:r>
              <a:rPr lang="en-US" dirty="0" smtClean="0"/>
              <a:t>This is a small piece of plastic material inserted into the uterus to prevent implantation of a fertilized egg</a:t>
            </a:r>
            <a:r>
              <a:rPr lang="en-US" b="1" dirty="0"/>
              <a:t>?</a:t>
            </a:r>
            <a:endParaRPr lang="en-US" b="1" dirty="0" smtClean="0"/>
          </a:p>
          <a:p>
            <a:r>
              <a:rPr lang="en-US" dirty="0" smtClean="0"/>
              <a:t>Intrauterine device(IUD)</a:t>
            </a:r>
            <a:r>
              <a:rPr lang="en-US" b="1" dirty="0" smtClean="0"/>
              <a:t> </a:t>
            </a:r>
          </a:p>
          <a:p>
            <a:r>
              <a:rPr lang="en-US" dirty="0"/>
              <a:t>T</a:t>
            </a:r>
            <a:r>
              <a:rPr lang="en-US" dirty="0" smtClean="0"/>
              <a:t>his is the spontaneous or induced loss of pregnancy of less than 20 weeks?</a:t>
            </a:r>
          </a:p>
          <a:p>
            <a:r>
              <a:rPr lang="en-US" dirty="0" smtClean="0"/>
              <a:t>Abortion</a:t>
            </a:r>
          </a:p>
          <a:p>
            <a:r>
              <a:rPr lang="en-US" dirty="0"/>
              <a:t>T</a:t>
            </a:r>
            <a:r>
              <a:rPr lang="en-US" dirty="0" smtClean="0"/>
              <a:t>his is a blood test taken at about 15 to 18 weeks of pregnancy to aid in the detection of birth defects?</a:t>
            </a:r>
          </a:p>
          <a:p>
            <a:r>
              <a:rPr lang="en-US" dirty="0" smtClean="0"/>
              <a:t>Alpha-fetoprotein screening(AFT)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is a medical procedure used in prenatal diagnosis of chromosomal abnormalities and fetal infections, in which a small amount of amniotic fluid is examined?</a:t>
            </a:r>
          </a:p>
          <a:p>
            <a:r>
              <a:rPr lang="en-US" dirty="0" smtClean="0"/>
              <a:t>Amniocentesis</a:t>
            </a:r>
          </a:p>
          <a:p>
            <a:r>
              <a:rPr lang="en-US" dirty="0" smtClean="0"/>
              <a:t>What happens in the first stage of labor?</a:t>
            </a:r>
          </a:p>
          <a:p>
            <a:r>
              <a:rPr lang="en-US" dirty="0" smtClean="0"/>
              <a:t>Regular uterine contractions about 5 min apart</a:t>
            </a:r>
          </a:p>
          <a:p>
            <a:r>
              <a:rPr lang="en-US" dirty="0" smtClean="0"/>
              <a:t>This </a:t>
            </a:r>
            <a:r>
              <a:rPr lang="en-US" dirty="0" smtClean="0"/>
              <a:t>is an examination and biopsy of the cervix, done to rule out cancer when there are abnormal pap </a:t>
            </a:r>
            <a:r>
              <a:rPr lang="en-US" dirty="0" smtClean="0"/>
              <a:t>smears?</a:t>
            </a:r>
            <a:endParaRPr lang="en-US" dirty="0" smtClean="0"/>
          </a:p>
          <a:p>
            <a:r>
              <a:rPr lang="en-US" dirty="0" smtClean="0"/>
              <a:t>Colposcopy</a:t>
            </a:r>
          </a:p>
          <a:p>
            <a:r>
              <a:rPr lang="en-US" dirty="0" smtClean="0"/>
              <a:t>Medical term known as precancerous cells on a pap smear(cervix)?</a:t>
            </a:r>
          </a:p>
          <a:p>
            <a:r>
              <a:rPr lang="en-US" dirty="0" smtClean="0"/>
              <a:t>Cervical dysplasia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a:t>A</a:t>
            </a:r>
            <a:r>
              <a:rPr lang="en-US" dirty="0" smtClean="0"/>
              <a:t>n x-ray of the breast for the detection of malignancy?</a:t>
            </a:r>
          </a:p>
          <a:p>
            <a:r>
              <a:rPr lang="en-US" dirty="0" smtClean="0"/>
              <a:t>Mammogram</a:t>
            </a:r>
          </a:p>
          <a:p>
            <a:r>
              <a:rPr lang="en-US" dirty="0" smtClean="0"/>
              <a:t>At what age is a mammogram recommended?</a:t>
            </a:r>
          </a:p>
          <a:p>
            <a:r>
              <a:rPr lang="en-US" dirty="0" smtClean="0"/>
              <a:t>35 to 40 years of age</a:t>
            </a:r>
          </a:p>
          <a:p>
            <a:r>
              <a:rPr lang="en-US" dirty="0" smtClean="0"/>
              <a:t>This is a routine examination done on secretions removed from the cervix and upper vagina to determine the presence of cancerous cells?</a:t>
            </a:r>
            <a:r>
              <a:rPr lang="en-US" b="1" dirty="0" smtClean="0"/>
              <a:t> </a:t>
            </a:r>
          </a:p>
          <a:p>
            <a:r>
              <a:rPr lang="en-US" dirty="0" err="1" smtClean="0"/>
              <a:t>Papanicolaou</a:t>
            </a:r>
            <a:r>
              <a:rPr lang="en-US" dirty="0" smtClean="0"/>
              <a:t>(pap smear)</a:t>
            </a:r>
          </a:p>
          <a:p>
            <a:r>
              <a:rPr lang="en-US" dirty="0" smtClean="0"/>
              <a:t>This is inflammation of the cervix?</a:t>
            </a:r>
          </a:p>
          <a:p>
            <a:r>
              <a:rPr lang="en-US" dirty="0" err="1" smtClean="0"/>
              <a:t>Cervicitis</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the presence of multiple lumps within the breast tissue, the lumps may be fibrous tumors?</a:t>
            </a:r>
          </a:p>
          <a:p>
            <a:r>
              <a:rPr lang="en-US" dirty="0" smtClean="0"/>
              <a:t>Fibrocystic breast disease</a:t>
            </a:r>
          </a:p>
          <a:p>
            <a:r>
              <a:rPr lang="en-US" dirty="0" smtClean="0"/>
              <a:t>This is the bulging of the anterior wall of the vagina and the bladder into the vaginal canal?</a:t>
            </a:r>
          </a:p>
          <a:p>
            <a:r>
              <a:rPr lang="en-US" dirty="0" err="1" smtClean="0"/>
              <a:t>Cystocele</a:t>
            </a:r>
            <a:endParaRPr lang="en-US" dirty="0" smtClean="0"/>
          </a:p>
          <a:p>
            <a:r>
              <a:rPr lang="en-US" dirty="0" smtClean="0"/>
              <a:t>This is the presence of endometrial tissue outside the uterus, affecting the ovaries, ligaments, and peritoneal tissues , this can lead to pain, irregular bleeding, and problems getting pregnant?</a:t>
            </a:r>
          </a:p>
          <a:p>
            <a:r>
              <a:rPr lang="en-US" dirty="0" smtClean="0"/>
              <a:t>Endometriosis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t>T</a:t>
            </a:r>
            <a:r>
              <a:rPr lang="en-US" dirty="0" smtClean="0"/>
              <a:t>his is the surgical removal of the uterus?</a:t>
            </a:r>
          </a:p>
          <a:p>
            <a:r>
              <a:rPr lang="en-US" dirty="0" smtClean="0"/>
              <a:t>Hysterectomy</a:t>
            </a:r>
          </a:p>
          <a:p>
            <a:r>
              <a:rPr lang="en-US" dirty="0" smtClean="0"/>
              <a:t>This is a sac of fluid on an ovary, it is usually nonmalignant and small?</a:t>
            </a:r>
          </a:p>
          <a:p>
            <a:r>
              <a:rPr lang="en-US" dirty="0" smtClean="0"/>
              <a:t>Ovarian Cyst</a:t>
            </a:r>
          </a:p>
          <a:p>
            <a:r>
              <a:rPr lang="en-US" dirty="0" smtClean="0"/>
              <a:t>This refers </a:t>
            </a:r>
            <a:r>
              <a:rPr lang="en-US" dirty="0"/>
              <a:t>to a wide range of physical or emotional symptoms that typically occur about 5 to 11 days before a woman starts her monthly menstrual </a:t>
            </a:r>
            <a:r>
              <a:rPr lang="en-US" dirty="0" smtClean="0"/>
              <a:t>cycle?</a:t>
            </a:r>
          </a:p>
          <a:p>
            <a:r>
              <a:rPr lang="en-US" dirty="0" smtClean="0"/>
              <a:t>PMS(premenstrual syndrome</a:t>
            </a:r>
            <a:r>
              <a:rPr lang="en-US" dirty="0" smtClean="0"/>
              <a:t>)</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T</a:t>
            </a:r>
            <a:r>
              <a:rPr lang="en-US" dirty="0" smtClean="0"/>
              <a:t>his is the most common malignancy among females and the number two cause of death?</a:t>
            </a:r>
          </a:p>
          <a:p>
            <a:r>
              <a:rPr lang="en-US" dirty="0" smtClean="0"/>
              <a:t>Breast cancer</a:t>
            </a:r>
          </a:p>
          <a:p>
            <a:r>
              <a:rPr lang="en-US" dirty="0" smtClean="0"/>
              <a:t>This is surgical removal of one or both breasts, partially or completely?</a:t>
            </a:r>
          </a:p>
          <a:p>
            <a:r>
              <a:rPr lang="en-US" dirty="0" smtClean="0"/>
              <a:t>Mastectomy</a:t>
            </a:r>
          </a:p>
          <a:p>
            <a:r>
              <a:rPr lang="en-US" dirty="0"/>
              <a:t>T</a:t>
            </a:r>
            <a:r>
              <a:rPr lang="en-US" dirty="0" smtClean="0"/>
              <a:t>his is one of most frequent sexually transmitted disease, experience burning on urination and/or discharge from the penis/vagina, symptoms do not easily lead to diagnosis?</a:t>
            </a:r>
          </a:p>
          <a:p>
            <a:r>
              <a:rPr lang="en-US" dirty="0" smtClean="0"/>
              <a:t>Chlamydia</a:t>
            </a:r>
          </a:p>
          <a:p>
            <a:r>
              <a:rPr lang="en-US" dirty="0"/>
              <a:t>T</a:t>
            </a:r>
            <a:r>
              <a:rPr lang="en-US" dirty="0" smtClean="0"/>
              <a:t>his is a common </a:t>
            </a:r>
            <a:r>
              <a:rPr lang="en-US" dirty="0" err="1" smtClean="0"/>
              <a:t>veneral</a:t>
            </a:r>
            <a:r>
              <a:rPr lang="en-US" dirty="0" smtClean="0"/>
              <a:t> disease, the usual sites are the vagina, penis, rectum, and mouth, in men, symptoms may take up to a month to appear</a:t>
            </a:r>
            <a:r>
              <a:rPr lang="en-US" dirty="0"/>
              <a:t>?</a:t>
            </a:r>
            <a:endParaRPr lang="en-US" dirty="0" smtClean="0"/>
          </a:p>
          <a:p>
            <a:r>
              <a:rPr lang="en-US" dirty="0" smtClean="0"/>
              <a:t>Gonorrhea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r>
              <a:rPr lang="en-US" dirty="0" smtClean="0"/>
              <a:t>This is an acute, inflammatory disease of the genitalia, produces painful sores in the genital area?</a:t>
            </a:r>
          </a:p>
          <a:p>
            <a:r>
              <a:rPr lang="en-US" dirty="0" smtClean="0"/>
              <a:t>Herpes simplex 2</a:t>
            </a:r>
          </a:p>
          <a:p>
            <a:r>
              <a:rPr lang="en-US" dirty="0" smtClean="0"/>
              <a:t>This is an acute, inflammatory disease that causes </a:t>
            </a:r>
            <a:r>
              <a:rPr lang="en-US" dirty="0"/>
              <a:t>sores around the mouth and </a:t>
            </a:r>
            <a:r>
              <a:rPr lang="en-US" dirty="0" smtClean="0"/>
              <a:t>lips,</a:t>
            </a:r>
            <a:r>
              <a:rPr lang="en-US" dirty="0"/>
              <a:t> </a:t>
            </a:r>
            <a:r>
              <a:rPr lang="en-US" dirty="0" smtClean="0"/>
              <a:t>spread </a:t>
            </a:r>
            <a:r>
              <a:rPr lang="en-US" dirty="0"/>
              <a:t>through kissing or sharing </a:t>
            </a:r>
            <a:r>
              <a:rPr lang="en-US" dirty="0" smtClean="0"/>
              <a:t>objects?</a:t>
            </a:r>
          </a:p>
          <a:p>
            <a:r>
              <a:rPr lang="en-US" dirty="0" smtClean="0"/>
              <a:t>Herpes simplex </a:t>
            </a:r>
            <a:r>
              <a:rPr lang="en-US" dirty="0" smtClean="0"/>
              <a:t>1</a:t>
            </a:r>
          </a:p>
          <a:p>
            <a:r>
              <a:rPr lang="en-US" dirty="0" smtClean="0"/>
              <a:t>Is genial herpes viral or bacterial?</a:t>
            </a:r>
          </a:p>
          <a:p>
            <a:r>
              <a:rPr lang="en-US" dirty="0" smtClean="0"/>
              <a:t>Viral</a:t>
            </a:r>
            <a:endParaRPr lang="en-US" dirty="0" smtClean="0"/>
          </a:p>
          <a:p>
            <a:r>
              <a:rPr lang="en-US" dirty="0" smtClean="0"/>
              <a:t>This is a disease that causes genital warts that are soft growths on the skin and mucus membranes of the genitals?</a:t>
            </a:r>
            <a:r>
              <a:rPr lang="en-US" b="1" dirty="0" smtClean="0"/>
              <a:t> </a:t>
            </a:r>
          </a:p>
          <a:p>
            <a:r>
              <a:rPr lang="en-US" dirty="0" smtClean="0"/>
              <a:t>Human </a:t>
            </a:r>
            <a:r>
              <a:rPr lang="en-US" dirty="0" err="1" smtClean="0"/>
              <a:t>Papillomavirus</a:t>
            </a:r>
            <a:r>
              <a:rPr lang="en-US" dirty="0" smtClean="0"/>
              <a:t>(HPV) </a:t>
            </a:r>
          </a:p>
          <a:p>
            <a:r>
              <a:rPr lang="en-US" dirty="0" smtClean="0"/>
              <a:t>This is the common term for lice found in the pubic hair of humans, also referred to as crabs?</a:t>
            </a:r>
          </a:p>
          <a:p>
            <a:r>
              <a:rPr lang="en-US" dirty="0" err="1" smtClean="0"/>
              <a:t>Pediculosis</a:t>
            </a:r>
            <a:r>
              <a:rPr lang="en-US" dirty="0" smtClean="0"/>
              <a:t> </a:t>
            </a:r>
            <a:r>
              <a:rPr lang="en-US" dirty="0" err="1" smtClean="0"/>
              <a:t>Pebis</a:t>
            </a:r>
            <a:r>
              <a:rPr lang="en-US" dirty="0" smtClean="0"/>
              <a:t>(pubic lice)</a:t>
            </a:r>
          </a:p>
          <a:p>
            <a:r>
              <a:rPr lang="en-US" dirty="0"/>
              <a:t>T</a:t>
            </a:r>
            <a:r>
              <a:rPr lang="en-US" dirty="0" smtClean="0"/>
              <a:t>his is a acute or chronic infection of the reproductive tract, including the cervix, uterus, fallopian tubes, and ovaries caused mostly by gonorrhea,  </a:t>
            </a:r>
            <a:r>
              <a:rPr lang="en-US" dirty="0" err="1" smtClean="0"/>
              <a:t>chlamydia</a:t>
            </a:r>
            <a:r>
              <a:rPr lang="en-US" dirty="0" smtClean="0"/>
              <a:t>, or IUD devices?</a:t>
            </a:r>
          </a:p>
          <a:p>
            <a:r>
              <a:rPr lang="en-US" dirty="0" smtClean="0"/>
              <a:t>Pelvic Inflammatory Disease(PID)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a:bodyPr>
          <a:lstStyle/>
          <a:p>
            <a:r>
              <a:rPr lang="en-US" dirty="0" smtClean="0"/>
              <a:t>This is a sexually transmitted disease, signs and symptoms include a firm, round, small, and painless sores on the genitals, anus, or mouth, or a rash on the body, especially on the palms of the hands or the soles of the feet?</a:t>
            </a:r>
          </a:p>
          <a:p>
            <a:r>
              <a:rPr lang="en-US" dirty="0" smtClean="0"/>
              <a:t>Syphilis</a:t>
            </a:r>
          </a:p>
          <a:p>
            <a:r>
              <a:rPr lang="en-US" dirty="0" smtClean="0"/>
              <a:t>This  is a sexually transmitted infection caused by the parasite?</a:t>
            </a:r>
          </a:p>
          <a:p>
            <a:r>
              <a:rPr lang="en-US" dirty="0" err="1" smtClean="0"/>
              <a:t>Trichomoniasis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The main function of the reproductive system?</a:t>
            </a:r>
          </a:p>
          <a:p>
            <a:r>
              <a:rPr lang="en-US" dirty="0" smtClean="0"/>
              <a:t>To create a new individual</a:t>
            </a:r>
          </a:p>
          <a:p>
            <a:r>
              <a:rPr lang="en-US" dirty="0" smtClean="0"/>
              <a:t>What is a gamete?</a:t>
            </a:r>
          </a:p>
          <a:p>
            <a:r>
              <a:rPr lang="en-US" dirty="0" smtClean="0"/>
              <a:t>Is </a:t>
            </a:r>
            <a:r>
              <a:rPr lang="en-US" dirty="0"/>
              <a:t>a cell that fuses with another cell during </a:t>
            </a:r>
            <a:r>
              <a:rPr lang="en-US" dirty="0" smtClean="0"/>
              <a:t>fertilization(sperm and ovum)</a:t>
            </a:r>
          </a:p>
          <a:p>
            <a:r>
              <a:rPr lang="en-US" dirty="0" smtClean="0"/>
              <a:t>What is a zygote?</a:t>
            </a:r>
            <a:endParaRPr lang="en-US" dirty="0"/>
          </a:p>
          <a:p>
            <a:r>
              <a:rPr lang="en-US" dirty="0" smtClean="0"/>
              <a:t>The </a:t>
            </a:r>
            <a:r>
              <a:rPr lang="en-US" dirty="0"/>
              <a:t>single cell formed that results from the union of sperm and egg; a new </a:t>
            </a:r>
            <a:r>
              <a:rPr lang="en-US" dirty="0" smtClean="0"/>
              <a:t>life</a:t>
            </a:r>
          </a:p>
          <a:p>
            <a:r>
              <a:rPr lang="en-US" dirty="0" smtClean="0"/>
              <a:t>How many chromosomes do we have?</a:t>
            </a:r>
          </a:p>
          <a:p>
            <a:r>
              <a:rPr lang="en-US" dirty="0" smtClean="0"/>
              <a:t>23 pairs, for a total of 46</a:t>
            </a:r>
          </a:p>
          <a:p>
            <a:r>
              <a:rPr lang="en-US" dirty="0" smtClean="0"/>
              <a:t>Females have two copies of the these (sex chromosomes?) </a:t>
            </a:r>
          </a:p>
          <a:p>
            <a:r>
              <a:rPr lang="en-US" dirty="0" smtClean="0"/>
              <a:t>X chromosome</a:t>
            </a:r>
          </a:p>
          <a:p>
            <a:r>
              <a:rPr lang="en-US" dirty="0" smtClean="0"/>
              <a:t>Males have? </a:t>
            </a:r>
          </a:p>
          <a:p>
            <a:r>
              <a:rPr lang="en-US" dirty="0" smtClean="0"/>
              <a:t>One X and one Y chromosome</a:t>
            </a:r>
          </a:p>
          <a:p>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This is when the testes fail to descend or if they return to the abdomen?</a:t>
            </a:r>
          </a:p>
          <a:p>
            <a:r>
              <a:rPr lang="en-US" dirty="0" smtClean="0"/>
              <a:t> </a:t>
            </a:r>
            <a:r>
              <a:rPr lang="en-US" dirty="0" err="1"/>
              <a:t>U</a:t>
            </a:r>
            <a:r>
              <a:rPr lang="en-US" dirty="0" err="1" smtClean="0"/>
              <a:t>ndescended</a:t>
            </a:r>
            <a:r>
              <a:rPr lang="en-US" dirty="0" smtClean="0"/>
              <a:t> testicle(s)</a:t>
            </a:r>
          </a:p>
          <a:p>
            <a:r>
              <a:rPr lang="en-US" dirty="0" smtClean="0"/>
              <a:t>What is the primary sex organs of the male?</a:t>
            </a:r>
          </a:p>
          <a:p>
            <a:r>
              <a:rPr lang="en-US" dirty="0" smtClean="0"/>
              <a:t>The testes</a:t>
            </a:r>
          </a:p>
          <a:p>
            <a:r>
              <a:rPr lang="en-US" dirty="0" smtClean="0"/>
              <a:t>What hormone aids in the maturing of sperm?</a:t>
            </a:r>
          </a:p>
          <a:p>
            <a:r>
              <a:rPr lang="en-US" dirty="0" smtClean="0"/>
              <a:t>Testosterone</a:t>
            </a:r>
          </a:p>
          <a:p>
            <a:r>
              <a:rPr lang="en-US" dirty="0" smtClean="0"/>
              <a:t>This is a coiled structure about 20 feet long, sits on top of the testes?</a:t>
            </a:r>
          </a:p>
          <a:p>
            <a:r>
              <a:rPr lang="en-US" dirty="0" err="1" smtClean="0"/>
              <a:t>Epididymis</a:t>
            </a:r>
            <a:r>
              <a:rPr lang="en-US" dirty="0" smtClean="0"/>
              <a:t> </a:t>
            </a:r>
          </a:p>
          <a:p>
            <a:r>
              <a:rPr lang="en-US" dirty="0" smtClean="0"/>
              <a:t>This serves as the passageway for sperm to exit the </a:t>
            </a:r>
            <a:r>
              <a:rPr lang="en-US" dirty="0" err="1" smtClean="0"/>
              <a:t>epididymis</a:t>
            </a:r>
            <a:r>
              <a:rPr lang="en-US" dirty="0" smtClean="0"/>
              <a:t>, this propels sperm into the urethra?</a:t>
            </a:r>
          </a:p>
          <a:p>
            <a:r>
              <a:rPr lang="en-US" dirty="0" smtClean="0"/>
              <a:t>The vas deferens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pair of tubes lying posterior to the bladder, these vesicles secrete a fluid that contains fructose(sugar) which provide nutrients to sperm?</a:t>
            </a:r>
          </a:p>
          <a:p>
            <a:r>
              <a:rPr lang="en-US" dirty="0" smtClean="0"/>
              <a:t>The seminal vesicles</a:t>
            </a:r>
          </a:p>
          <a:p>
            <a:r>
              <a:rPr lang="en-US" dirty="0" smtClean="0"/>
              <a:t>This is a donut-like structure with the urethra extending through its center, preserves sperm?</a:t>
            </a:r>
          </a:p>
          <a:p>
            <a:r>
              <a:rPr lang="en-US" dirty="0" smtClean="0"/>
              <a:t>The prostate gland</a:t>
            </a:r>
          </a:p>
          <a:p>
            <a:r>
              <a:rPr lang="en-US" dirty="0" smtClean="0"/>
              <a:t>The combined secretions from all the glands and ducts along with the sperm are called?</a:t>
            </a:r>
          </a:p>
          <a:p>
            <a:r>
              <a:rPr lang="en-US" dirty="0" smtClean="0"/>
              <a:t> Semen</a:t>
            </a:r>
          </a:p>
          <a:p>
            <a:r>
              <a:rPr lang="en-US" dirty="0" smtClean="0"/>
              <a:t>This is a surgical removal procedure of the foreskin of the penis(helps with infections)?</a:t>
            </a:r>
          </a:p>
          <a:p>
            <a:r>
              <a:rPr lang="en-US" dirty="0" smtClean="0"/>
              <a:t>Circumcision</a:t>
            </a:r>
          </a:p>
          <a:p>
            <a:r>
              <a:rPr lang="en-US" dirty="0" smtClean="0"/>
              <a:t>This is a simple surgical procedure to prohibit the production of sperm and effect sterilization of the male? </a:t>
            </a:r>
          </a:p>
          <a:p>
            <a:r>
              <a:rPr lang="en-US" dirty="0" smtClean="0"/>
              <a:t>Vasectomy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T</a:t>
            </a:r>
            <a:r>
              <a:rPr lang="en-US" dirty="0" smtClean="0"/>
              <a:t>his is the medical term for inflammation of the </a:t>
            </a:r>
            <a:r>
              <a:rPr lang="en-US" dirty="0" err="1" smtClean="0"/>
              <a:t>epididymis</a:t>
            </a:r>
            <a:r>
              <a:rPr lang="en-US" dirty="0" smtClean="0"/>
              <a:t>?</a:t>
            </a:r>
          </a:p>
          <a:p>
            <a:r>
              <a:rPr lang="en-US" dirty="0" err="1" smtClean="0"/>
              <a:t>Epididymitis</a:t>
            </a:r>
            <a:endParaRPr lang="en-US" dirty="0" smtClean="0"/>
          </a:p>
          <a:p>
            <a:r>
              <a:rPr lang="en-US" dirty="0"/>
              <a:t>T</a:t>
            </a:r>
            <a:r>
              <a:rPr lang="en-US" dirty="0" smtClean="0"/>
              <a:t>his is the medical term for the inability to have or sustain an erection to complete intercourse?</a:t>
            </a:r>
          </a:p>
          <a:p>
            <a:r>
              <a:rPr lang="en-US" dirty="0" smtClean="0"/>
              <a:t>Erectile dysfunction or impotence</a:t>
            </a:r>
          </a:p>
          <a:p>
            <a:r>
              <a:rPr lang="en-US" dirty="0"/>
              <a:t>T</a:t>
            </a:r>
            <a:r>
              <a:rPr lang="en-US" dirty="0" smtClean="0"/>
              <a:t>his is the presence of an excessive amount of fluid within structures around the testes?</a:t>
            </a:r>
            <a:endParaRPr lang="en-US" b="1" dirty="0"/>
          </a:p>
          <a:p>
            <a:r>
              <a:rPr lang="en-US" dirty="0" smtClean="0"/>
              <a:t>Hydrocele</a:t>
            </a:r>
          </a:p>
          <a:p>
            <a:r>
              <a:rPr lang="en-US" dirty="0" smtClean="0"/>
              <a:t>This is the region between the scrotum and the anus?</a:t>
            </a:r>
          </a:p>
          <a:p>
            <a:r>
              <a:rPr lang="en-US" dirty="0" smtClean="0"/>
              <a:t>Perineum</a:t>
            </a:r>
          </a:p>
          <a:p>
            <a:r>
              <a:rPr lang="en-US" dirty="0" smtClean="0"/>
              <a:t>Medical Term for a low sperm count?</a:t>
            </a:r>
          </a:p>
          <a:p>
            <a:r>
              <a:rPr lang="en-US" dirty="0" err="1" smtClean="0"/>
              <a:t>Oligospermia</a:t>
            </a:r>
            <a:endParaRPr lang="en-US" dirty="0" smtClean="0"/>
          </a:p>
          <a:p>
            <a:pPr marL="0" indent="0">
              <a:buNone/>
            </a:pPr>
            <a:endParaRPr lang="en-US" dirty="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T</a:t>
            </a:r>
            <a:r>
              <a:rPr lang="en-US" dirty="0" smtClean="0"/>
              <a:t>he primary sex organs of the female?</a:t>
            </a:r>
          </a:p>
          <a:p>
            <a:r>
              <a:rPr lang="en-US" dirty="0" smtClean="0"/>
              <a:t>The ovaries</a:t>
            </a:r>
          </a:p>
          <a:p>
            <a:r>
              <a:rPr lang="en-US" dirty="0" smtClean="0"/>
              <a:t>The ovaries secrete what two hormones?</a:t>
            </a:r>
          </a:p>
          <a:p>
            <a:r>
              <a:rPr lang="en-US" dirty="0" smtClean="0"/>
              <a:t>Estrogen</a:t>
            </a:r>
            <a:r>
              <a:rPr lang="en-US" dirty="0"/>
              <a:t> and </a:t>
            </a:r>
            <a:r>
              <a:rPr lang="en-US" dirty="0" smtClean="0"/>
              <a:t>progesterone</a:t>
            </a:r>
          </a:p>
          <a:p>
            <a:r>
              <a:rPr lang="en-US" dirty="0" smtClean="0"/>
              <a:t>These tubes extend about 4 inches from the </a:t>
            </a:r>
            <a:r>
              <a:rPr lang="en-US" dirty="0" smtClean="0"/>
              <a:t>distal </a:t>
            </a:r>
            <a:r>
              <a:rPr lang="en-US" dirty="0" smtClean="0"/>
              <a:t>surface </a:t>
            </a:r>
            <a:r>
              <a:rPr lang="en-US" dirty="0" smtClean="0"/>
              <a:t>of the uterus and move ovum toward the opening of the tubes?</a:t>
            </a:r>
          </a:p>
          <a:p>
            <a:r>
              <a:rPr lang="en-US" dirty="0" smtClean="0"/>
              <a:t>The fallopian tubes</a:t>
            </a:r>
          </a:p>
          <a:p>
            <a:r>
              <a:rPr lang="en-US" dirty="0" smtClean="0"/>
              <a:t>Imbedded in the fallopian tubes, they move to create a current moving the ovum toward the uterus?</a:t>
            </a:r>
          </a:p>
          <a:p>
            <a:r>
              <a:rPr lang="en-US" dirty="0" smtClean="0"/>
              <a:t>Cilia</a:t>
            </a:r>
          </a:p>
          <a:p>
            <a:r>
              <a:rPr lang="en-US" dirty="0" smtClean="0"/>
              <a:t>When should the zygote move into the uterus for implantation and development?</a:t>
            </a:r>
          </a:p>
          <a:p>
            <a:r>
              <a:rPr lang="en-US" dirty="0" smtClean="0"/>
              <a:t>Within 3 to 7 days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is an abnormal pregnancy that occurs outside the womb (uterus)?</a:t>
            </a:r>
          </a:p>
          <a:p>
            <a:r>
              <a:rPr lang="en-US" dirty="0" smtClean="0"/>
              <a:t>An ectopic pregnancy</a:t>
            </a:r>
          </a:p>
          <a:p>
            <a:r>
              <a:rPr lang="en-US" dirty="0" smtClean="0"/>
              <a:t>This is a thick-walled, hollow, muscular organ lying within the pelvis, the main function is to nourish the developing fetus prior to </a:t>
            </a:r>
            <a:r>
              <a:rPr lang="en-US" dirty="0" smtClean="0"/>
              <a:t>birth? </a:t>
            </a:r>
            <a:endParaRPr lang="en-US" dirty="0" smtClean="0"/>
          </a:p>
          <a:p>
            <a:r>
              <a:rPr lang="en-US" dirty="0" smtClean="0"/>
              <a:t>Uterus</a:t>
            </a:r>
          </a:p>
          <a:p>
            <a:r>
              <a:rPr lang="en-US" dirty="0" smtClean="0"/>
              <a:t>This is a narrowed section and internal opening of the vagina, allows </a:t>
            </a:r>
            <a:r>
              <a:rPr lang="en-US" dirty="0"/>
              <a:t>sperm to pass from the vagina into the </a:t>
            </a:r>
            <a:r>
              <a:rPr lang="en-US" dirty="0" smtClean="0"/>
              <a:t>uterus?</a:t>
            </a:r>
          </a:p>
          <a:p>
            <a:r>
              <a:rPr lang="en-US" dirty="0" smtClean="0"/>
              <a:t>Cervix</a:t>
            </a:r>
          </a:p>
          <a:p>
            <a:r>
              <a:rPr lang="en-US" dirty="0" smtClean="0"/>
              <a:t>This is a collapsible muscular tube lined with mucous membrane, which is arranged in folds, serves as the passageway for menstruation,  an organ for sexual intercourse, and the birth canal for the delivery of an infant?</a:t>
            </a:r>
          </a:p>
          <a:p>
            <a:r>
              <a:rPr lang="en-US" dirty="0"/>
              <a:t>V</a:t>
            </a:r>
            <a:r>
              <a:rPr lang="en-US" dirty="0" smtClean="0"/>
              <a:t>agina</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is the area that contains all the female external sexual structures?</a:t>
            </a:r>
          </a:p>
          <a:p>
            <a:r>
              <a:rPr lang="en-US" dirty="0" smtClean="0"/>
              <a:t>The vulva</a:t>
            </a:r>
          </a:p>
          <a:p>
            <a:r>
              <a:rPr lang="en-US" dirty="0" smtClean="0"/>
              <a:t>This is the large pad of fat, covered with hair is known as the?</a:t>
            </a:r>
          </a:p>
          <a:p>
            <a:r>
              <a:rPr lang="en-US" dirty="0"/>
              <a:t>M</a:t>
            </a:r>
            <a:r>
              <a:rPr lang="en-US" dirty="0" smtClean="0"/>
              <a:t>ons pubis</a:t>
            </a:r>
          </a:p>
          <a:p>
            <a:r>
              <a:rPr lang="en-US" dirty="0" smtClean="0"/>
              <a:t>These are the pairs of rounded folds of skin on each side of the vulva? </a:t>
            </a:r>
          </a:p>
          <a:p>
            <a:r>
              <a:rPr lang="en-US" dirty="0" smtClean="0"/>
              <a:t>The labia </a:t>
            </a:r>
            <a:r>
              <a:rPr lang="en-US" dirty="0" err="1" smtClean="0"/>
              <a:t>majora</a:t>
            </a:r>
            <a:r>
              <a:rPr lang="en-US" dirty="0" smtClean="0"/>
              <a:t> </a:t>
            </a:r>
          </a:p>
          <a:p>
            <a:r>
              <a:rPr lang="en-US" dirty="0" smtClean="0"/>
              <a:t>These lie within the labia </a:t>
            </a:r>
            <a:r>
              <a:rPr lang="en-US" dirty="0" err="1" smtClean="0"/>
              <a:t>majora</a:t>
            </a:r>
            <a:r>
              <a:rPr lang="en-US" dirty="0" smtClean="0"/>
              <a:t> and are covered with mucous membranes the line the vagina?</a:t>
            </a:r>
          </a:p>
          <a:p>
            <a:r>
              <a:rPr lang="en-US" dirty="0" smtClean="0"/>
              <a:t>The labia </a:t>
            </a:r>
            <a:r>
              <a:rPr lang="en-US" dirty="0" err="1" smtClean="0"/>
              <a:t>minora</a:t>
            </a:r>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143000"/>
            <a:ext cx="8229600" cy="5334000"/>
          </a:xfrm>
        </p:spPr>
        <p:txBody>
          <a:bodyPr>
            <a:normAutofit fontScale="70000" lnSpcReduction="20000"/>
          </a:bodyPr>
          <a:lstStyle/>
          <a:p>
            <a:r>
              <a:rPr lang="en-US" dirty="0" smtClean="0"/>
              <a:t>This </a:t>
            </a:r>
            <a:r>
              <a:rPr lang="en-US" dirty="0" smtClean="0"/>
              <a:t>is </a:t>
            </a:r>
            <a:r>
              <a:rPr lang="en-US" dirty="0"/>
              <a:t>a female genital </a:t>
            </a:r>
            <a:r>
              <a:rPr lang="en-US" dirty="0" smtClean="0"/>
              <a:t>organ that </a:t>
            </a:r>
            <a:r>
              <a:rPr lang="en-US" dirty="0"/>
              <a:t>includes erectile tissue, </a:t>
            </a:r>
            <a:r>
              <a:rPr lang="en-US" dirty="0" smtClean="0"/>
              <a:t>glands, muscles and</a:t>
            </a:r>
            <a:r>
              <a:rPr lang="en-US" dirty="0"/>
              <a:t> </a:t>
            </a:r>
            <a:r>
              <a:rPr lang="en-US" dirty="0" smtClean="0"/>
              <a:t>ligaments,</a:t>
            </a:r>
            <a:r>
              <a:rPr lang="en-US" dirty="0"/>
              <a:t> </a:t>
            </a:r>
            <a:r>
              <a:rPr lang="en-US" dirty="0" smtClean="0"/>
              <a:t>nerves</a:t>
            </a:r>
            <a:r>
              <a:rPr lang="en-US" dirty="0"/>
              <a:t> </a:t>
            </a:r>
            <a:r>
              <a:rPr lang="en-US" dirty="0" smtClean="0"/>
              <a:t>and</a:t>
            </a:r>
            <a:r>
              <a:rPr lang="en-US" dirty="0"/>
              <a:t> blood </a:t>
            </a:r>
            <a:r>
              <a:rPr lang="en-US" dirty="0" smtClean="0"/>
              <a:t>vessel, also lies within the vulva?</a:t>
            </a:r>
          </a:p>
          <a:p>
            <a:r>
              <a:rPr lang="en-US" dirty="0" smtClean="0"/>
              <a:t>Clitoris</a:t>
            </a:r>
          </a:p>
          <a:p>
            <a:r>
              <a:rPr lang="en-US" dirty="0" smtClean="0"/>
              <a:t>These are secondary sexual structures that develop and function only in the female, each lobe have connective tissue with grapelike clusters of secreting cells embedded in the tissue?</a:t>
            </a:r>
          </a:p>
          <a:p>
            <a:r>
              <a:rPr lang="en-US" dirty="0" smtClean="0"/>
              <a:t>Mammary glands</a:t>
            </a:r>
          </a:p>
          <a:p>
            <a:r>
              <a:rPr lang="en-US" dirty="0" smtClean="0"/>
              <a:t>The darkened area that surrounds the nipple?</a:t>
            </a:r>
          </a:p>
          <a:p>
            <a:r>
              <a:rPr lang="en-US" dirty="0" smtClean="0"/>
              <a:t>Areola</a:t>
            </a:r>
          </a:p>
          <a:p>
            <a:r>
              <a:rPr lang="en-US" dirty="0" smtClean="0"/>
              <a:t>Medical term </a:t>
            </a:r>
            <a:r>
              <a:rPr lang="en-US" smtClean="0"/>
              <a:t>for surgery </a:t>
            </a:r>
            <a:r>
              <a:rPr lang="en-US" dirty="0" smtClean="0"/>
              <a:t>to enlarge </a:t>
            </a:r>
            <a:r>
              <a:rPr lang="en-US" smtClean="0"/>
              <a:t>the breasts?</a:t>
            </a:r>
            <a:endParaRPr lang="en-US" dirty="0" smtClean="0"/>
          </a:p>
          <a:p>
            <a:r>
              <a:rPr lang="en-US" dirty="0" smtClean="0"/>
              <a:t>Breast augmentation</a:t>
            </a:r>
            <a:endParaRPr lang="en-US" dirty="0" smtClean="0"/>
          </a:p>
          <a:p>
            <a:r>
              <a:rPr lang="en-US" dirty="0" smtClean="0"/>
              <a:t>This hormone stimulates the production of milk?</a:t>
            </a:r>
          </a:p>
          <a:p>
            <a:r>
              <a:rPr lang="en-US" dirty="0" err="1"/>
              <a:t>P</a:t>
            </a:r>
            <a:r>
              <a:rPr lang="en-US" dirty="0" err="1" smtClean="0"/>
              <a:t>rolactin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7353</TotalTime>
  <Words>984</Words>
  <Application>Microsoft Office PowerPoint</Application>
  <PresentationFormat>On-screen Show (4:3)</PresentationFormat>
  <Paragraphs>175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vector>
  </TitlesOfParts>
  <Company>Salt Lake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ahastin2</dc:creator>
  <cp:lastModifiedBy>SLC Manager</cp:lastModifiedBy>
  <cp:revision>31</cp:revision>
  <dcterms:created xsi:type="dcterms:W3CDTF">2012-03-23T15:40:31Z</dcterms:created>
  <dcterms:modified xsi:type="dcterms:W3CDTF">2014-03-17T02:34:52Z</dcterms:modified>
</cp:coreProperties>
</file>