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7" r:id="rId4"/>
    <p:sldId id="259" r:id="rId5"/>
    <p:sldId id="261" r:id="rId6"/>
    <p:sldId id="260" r:id="rId7"/>
    <p:sldId id="262" r:id="rId8"/>
    <p:sldId id="263" r:id="rId9"/>
    <p:sldId id="264" r:id="rId10"/>
    <p:sldId id="280" r:id="rId11"/>
    <p:sldId id="265" r:id="rId12"/>
    <p:sldId id="266" r:id="rId13"/>
    <p:sldId id="281" r:id="rId14"/>
    <p:sldId id="267" r:id="rId15"/>
    <p:sldId id="268" r:id="rId16"/>
    <p:sldId id="269" r:id="rId17"/>
    <p:sldId id="270" r:id="rId18"/>
    <p:sldId id="271" r:id="rId19"/>
    <p:sldId id="272" r:id="rId20"/>
    <p:sldId id="273" r:id="rId21"/>
    <p:sldId id="274" r:id="rId22"/>
    <p:sldId id="282" r:id="rId23"/>
    <p:sldId id="275" r:id="rId24"/>
    <p:sldId id="276" r:id="rId25"/>
    <p:sldId id="283" r:id="rId26"/>
    <p:sldId id="277" r:id="rId27"/>
    <p:sldId id="279"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A401A-9EF8-41D3-AA47-EBF2ED6B89E8}" type="datetimeFigureOut">
              <a:rPr lang="en-US" smtClean="0"/>
              <a:pPr/>
              <a:t>08/28/2013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C9B5D-F5A2-4188-A92D-9D2FDCFDE7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AAD22-A667-494D-ACF5-5E40906B8D50}" type="datetimeFigureOut">
              <a:rPr lang="en-US" smtClean="0"/>
              <a:pPr/>
              <a:t>08/28/2013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DBBAE-688A-46FE-9835-29071494D5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AAD22-A667-494D-ACF5-5E40906B8D50}" type="datetimeFigureOut">
              <a:rPr lang="en-US" smtClean="0"/>
              <a:pPr/>
              <a:t>08/28/2013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DBBAE-688A-46FE-9835-29071494D5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Chapter 11-1</a:t>
            </a:r>
            <a:endParaRPr lang="en-US" dirty="0"/>
          </a:p>
        </p:txBody>
      </p:sp>
      <p:sp>
        <p:nvSpPr>
          <p:cNvPr id="3" name="Subtitle 2"/>
          <p:cNvSpPr>
            <a:spLocks noGrp="1"/>
          </p:cNvSpPr>
          <p:nvPr>
            <p:ph type="subTitle" idx="1"/>
          </p:nvPr>
        </p:nvSpPr>
        <p:spPr/>
        <p:txBody>
          <a:bodyPr>
            <a:normAutofit fontScale="92500" lnSpcReduction="20000"/>
          </a:bodyPr>
          <a:lstStyle/>
          <a:p>
            <a:endParaRPr lang="en-US" sz="4400" b="1" dirty="0" smtClean="0"/>
          </a:p>
          <a:p>
            <a:r>
              <a:rPr lang="en-US" sz="4400" b="1" dirty="0" smtClean="0"/>
              <a:t>Anatomy and Physiology of the Human Body</a:t>
            </a:r>
            <a:endParaRPr lang="en-US" sz="4400" b="1" dirty="0"/>
          </a:p>
        </p:txBody>
      </p:sp>
      <p:pic>
        <p:nvPicPr>
          <p:cNvPr id="1026" name="Picture 2" descr="http://needfornurse.files.wordpress.com/2010/03/anatomy-physiology-student-tutorial-800x800.jpg"/>
          <p:cNvPicPr>
            <a:picLocks noChangeAspect="1" noChangeArrowheads="1"/>
          </p:cNvPicPr>
          <p:nvPr/>
        </p:nvPicPr>
        <p:blipFill>
          <a:blip r:embed="rId2" cstate="print"/>
          <a:srcRect/>
          <a:stretch>
            <a:fillRect/>
          </a:stretch>
        </p:blipFill>
        <p:spPr bwMode="auto">
          <a:xfrm>
            <a:off x="1676400" y="0"/>
            <a:ext cx="5943600" cy="3429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Distal/Proximal</a:t>
            </a:r>
            <a:endParaRPr lang="en-US" dirty="0"/>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dirty="0" smtClean="0"/>
              <a:t>The elbow is proximal(nearness to the point of attachment) to the wrist</a:t>
            </a:r>
          </a:p>
          <a:p>
            <a:r>
              <a:rPr lang="en-US" dirty="0" smtClean="0"/>
              <a:t>The foot is distal(away from the point of attachment) to the knee</a:t>
            </a:r>
          </a:p>
          <a:p>
            <a:endParaRPr lang="en-US" sz="1200" dirty="0" smtClean="0"/>
          </a:p>
          <a:p>
            <a:r>
              <a:rPr lang="en-US" sz="1200" dirty="0" smtClean="0"/>
              <a:t>Point of attachment                                                                                                                        Point of attachment</a:t>
            </a:r>
          </a:p>
          <a:p>
            <a:pPr>
              <a:buNone/>
            </a:pPr>
            <a:r>
              <a:rPr lang="en-US" sz="1200" dirty="0" smtClean="0"/>
              <a:t>                                                                                                                      </a:t>
            </a:r>
          </a:p>
          <a:p>
            <a:endParaRPr lang="en-US" sz="1200" dirty="0" smtClean="0"/>
          </a:p>
          <a:p>
            <a:endParaRPr lang="en-US" sz="1200" dirty="0" smtClean="0"/>
          </a:p>
          <a:p>
            <a:endParaRPr lang="en-US" sz="1200" dirty="0" smtClean="0"/>
          </a:p>
          <a:p>
            <a:endParaRPr lang="en-US" sz="1200" dirty="0" smtClean="0"/>
          </a:p>
          <a:p>
            <a:r>
              <a:rPr lang="en-US" sz="1200" dirty="0" smtClean="0"/>
              <a:t>Proximal                                                                          </a:t>
            </a:r>
          </a:p>
          <a:p>
            <a:pPr>
              <a:buNone/>
            </a:pPr>
            <a:r>
              <a:rPr lang="en-US" sz="1200" dirty="0" smtClean="0"/>
              <a:t>                                                                                              Proximal</a:t>
            </a:r>
          </a:p>
          <a:p>
            <a:endParaRPr lang="en-US" sz="1200" dirty="0" smtClean="0"/>
          </a:p>
          <a:p>
            <a:endParaRPr lang="en-US" sz="1200" dirty="0" smtClean="0"/>
          </a:p>
          <a:p>
            <a:endParaRPr lang="en-US" sz="1200" dirty="0" smtClean="0"/>
          </a:p>
          <a:p>
            <a:r>
              <a:rPr lang="en-US" sz="1200" dirty="0" smtClean="0"/>
              <a:t>Distal                                                                              </a:t>
            </a:r>
            <a:r>
              <a:rPr lang="en-US" sz="1200" dirty="0" err="1" smtClean="0"/>
              <a:t>Distal</a:t>
            </a:r>
            <a:endParaRPr lang="en-US" sz="1200" dirty="0"/>
          </a:p>
        </p:txBody>
      </p:sp>
      <p:pic>
        <p:nvPicPr>
          <p:cNvPr id="38916" name="Picture 4" descr="http://upload.wikimedia.org/wikipedia/commons/thumb/7/7e/Human_leg_bones_labeled.svg/436px-Human_leg_bones_labeled.svg.png"/>
          <p:cNvPicPr>
            <a:picLocks noChangeAspect="1" noChangeArrowheads="1"/>
          </p:cNvPicPr>
          <p:nvPr/>
        </p:nvPicPr>
        <p:blipFill>
          <a:blip r:embed="rId2" cstate="print"/>
          <a:srcRect/>
          <a:stretch>
            <a:fillRect/>
          </a:stretch>
        </p:blipFill>
        <p:spPr bwMode="auto">
          <a:xfrm>
            <a:off x="1752600" y="3924299"/>
            <a:ext cx="2324100" cy="2933701"/>
          </a:xfrm>
          <a:prstGeom prst="rect">
            <a:avLst/>
          </a:prstGeom>
          <a:noFill/>
        </p:spPr>
      </p:pic>
      <p:cxnSp>
        <p:nvCxnSpPr>
          <p:cNvPr id="7" name="Straight Arrow Connector 6"/>
          <p:cNvCxnSpPr/>
          <p:nvPr/>
        </p:nvCxnSpPr>
        <p:spPr>
          <a:xfrm>
            <a:off x="1295400" y="39624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19200" y="5791200"/>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19200" y="49530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918" name="Picture 6" descr="http://3dsciencepics.com/wp-content/uploads/arm-2.jpg"/>
          <p:cNvPicPr>
            <a:picLocks noChangeAspect="1" noChangeArrowheads="1"/>
          </p:cNvPicPr>
          <p:nvPr/>
        </p:nvPicPr>
        <p:blipFill>
          <a:blip r:embed="rId3" cstate="print"/>
          <a:srcRect/>
          <a:stretch>
            <a:fillRect/>
          </a:stretch>
        </p:blipFill>
        <p:spPr bwMode="auto">
          <a:xfrm>
            <a:off x="4724400" y="4267200"/>
            <a:ext cx="4114800" cy="2152651"/>
          </a:xfrm>
          <a:prstGeom prst="rect">
            <a:avLst/>
          </a:prstGeom>
          <a:noFill/>
        </p:spPr>
      </p:pic>
      <p:cxnSp>
        <p:nvCxnSpPr>
          <p:cNvPr id="25" name="Straight Arrow Connector 24"/>
          <p:cNvCxnSpPr/>
          <p:nvPr/>
        </p:nvCxnSpPr>
        <p:spPr>
          <a:xfrm flipH="1">
            <a:off x="5486400" y="3733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38600" y="50292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114800" y="5715000"/>
            <a:ext cx="3200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Directional Terms</a:t>
            </a:r>
            <a:endParaRPr lang="en-US" dirty="0"/>
          </a:p>
        </p:txBody>
      </p:sp>
      <p:sp>
        <p:nvSpPr>
          <p:cNvPr id="3" name="Content Placeholder 2"/>
          <p:cNvSpPr>
            <a:spLocks noGrp="1"/>
          </p:cNvSpPr>
          <p:nvPr>
            <p:ph idx="1"/>
          </p:nvPr>
        </p:nvSpPr>
        <p:spPr/>
        <p:txBody>
          <a:bodyPr>
            <a:normAutofit/>
          </a:bodyPr>
          <a:lstStyle/>
          <a:p>
            <a:r>
              <a:rPr lang="en-US" dirty="0" smtClean="0"/>
              <a:t>If you draw a line vertically through the side of the body from the top of the had to the feet, you will make a front and back section. This line is known as </a:t>
            </a:r>
            <a:r>
              <a:rPr lang="en-US" b="1" dirty="0" smtClean="0"/>
              <a:t>Frontal or Coronal </a:t>
            </a:r>
            <a:r>
              <a:rPr lang="en-US" dirty="0" smtClean="0"/>
              <a:t>plane</a:t>
            </a:r>
          </a:p>
          <a:p>
            <a:pPr>
              <a:buNone/>
            </a:pPr>
            <a:r>
              <a:rPr lang="en-US" dirty="0" smtClean="0"/>
              <a:t>  		          The front is known as </a:t>
            </a:r>
          </a:p>
          <a:p>
            <a:r>
              <a:rPr lang="en-US" dirty="0" smtClean="0"/>
              <a:t>                 </a:t>
            </a:r>
            <a:r>
              <a:rPr lang="en-US" b="1" dirty="0" smtClean="0"/>
              <a:t>anterior(ventral) </a:t>
            </a:r>
            <a:r>
              <a:rPr lang="en-US" dirty="0" smtClean="0"/>
              <a:t>section</a:t>
            </a:r>
          </a:p>
          <a:p>
            <a:r>
              <a:rPr lang="en-US" dirty="0" smtClean="0"/>
              <a:t>                 The back is known as </a:t>
            </a:r>
          </a:p>
          <a:p>
            <a:r>
              <a:rPr lang="en-US" dirty="0" smtClean="0"/>
              <a:t>                  </a:t>
            </a:r>
            <a:r>
              <a:rPr lang="en-US" b="1" dirty="0" smtClean="0"/>
              <a:t>posterior(dorsal) </a:t>
            </a:r>
            <a:r>
              <a:rPr lang="en-US" dirty="0" smtClean="0"/>
              <a:t>section</a:t>
            </a:r>
            <a:endParaRPr lang="en-US" dirty="0"/>
          </a:p>
        </p:txBody>
      </p:sp>
      <p:pic>
        <p:nvPicPr>
          <p:cNvPr id="22530" name="Picture 2" descr="http://www.migraine-aura.org/site/content/e27891/e27265/e26585/e48971/e49073/e49449/planes_small_400_en.gif"/>
          <p:cNvPicPr>
            <a:picLocks noChangeAspect="1" noChangeArrowheads="1"/>
          </p:cNvPicPr>
          <p:nvPr/>
        </p:nvPicPr>
        <p:blipFill>
          <a:blip r:embed="rId2" cstate="print"/>
          <a:srcRect/>
          <a:stretch>
            <a:fillRect/>
          </a:stretch>
        </p:blipFill>
        <p:spPr bwMode="auto">
          <a:xfrm>
            <a:off x="-1905000" y="4419600"/>
            <a:ext cx="3810000" cy="26479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Directional Terms</a:t>
            </a:r>
            <a:endParaRPr lang="en-US" dirty="0"/>
          </a:p>
        </p:txBody>
      </p:sp>
      <p:sp>
        <p:nvSpPr>
          <p:cNvPr id="3" name="Content Placeholder 2"/>
          <p:cNvSpPr>
            <a:spLocks noGrp="1"/>
          </p:cNvSpPr>
          <p:nvPr>
            <p:ph idx="1"/>
          </p:nvPr>
        </p:nvSpPr>
        <p:spPr/>
        <p:txBody>
          <a:bodyPr/>
          <a:lstStyle/>
          <a:p>
            <a:r>
              <a:rPr lang="en-US" dirty="0" smtClean="0"/>
              <a:t>If you draw a line horizontally(across), you create a </a:t>
            </a:r>
            <a:r>
              <a:rPr lang="en-US" b="1" dirty="0" smtClean="0"/>
              <a:t>transverse plane                             </a:t>
            </a:r>
            <a:r>
              <a:rPr lang="en-US" sz="1400" b="1" dirty="0" smtClean="0"/>
              <a:t>Superior</a:t>
            </a:r>
            <a:endParaRPr lang="en-US" b="1" dirty="0" smtClean="0"/>
          </a:p>
          <a:p>
            <a:r>
              <a:rPr lang="en-US" dirty="0" smtClean="0"/>
              <a:t>The top half of the body is </a:t>
            </a:r>
          </a:p>
          <a:p>
            <a:pPr>
              <a:buNone/>
            </a:pPr>
            <a:r>
              <a:rPr lang="en-US" dirty="0" smtClean="0"/>
              <a:t>    known as </a:t>
            </a:r>
            <a:r>
              <a:rPr lang="en-US" b="1" dirty="0" smtClean="0"/>
              <a:t>superior section</a:t>
            </a:r>
          </a:p>
          <a:p>
            <a:pPr>
              <a:buNone/>
            </a:pPr>
            <a:r>
              <a:rPr lang="en-US" b="1" dirty="0" smtClean="0"/>
              <a:t>.   </a:t>
            </a:r>
            <a:r>
              <a:rPr lang="en-US" dirty="0" smtClean="0"/>
              <a:t>The bottom half is known as</a:t>
            </a:r>
          </a:p>
          <a:p>
            <a:pPr>
              <a:buNone/>
            </a:pPr>
            <a:r>
              <a:rPr lang="en-US" dirty="0" smtClean="0"/>
              <a:t>    </a:t>
            </a:r>
            <a:r>
              <a:rPr lang="en-US" b="1" dirty="0" smtClean="0"/>
              <a:t>inferior section                                               </a:t>
            </a:r>
            <a:r>
              <a:rPr lang="en-US" sz="1400" b="1" dirty="0" smtClean="0"/>
              <a:t>Inferior</a:t>
            </a:r>
            <a:endParaRPr lang="en-US" b="1" dirty="0"/>
          </a:p>
        </p:txBody>
      </p:sp>
      <p:pic>
        <p:nvPicPr>
          <p:cNvPr id="24578" name="Picture 2" descr="http://www.asicsamerica.com/asicstech/images/cardinal_body_planes/transverse_plane.jpg"/>
          <p:cNvPicPr>
            <a:picLocks noChangeAspect="1" noChangeArrowheads="1"/>
          </p:cNvPicPr>
          <p:nvPr/>
        </p:nvPicPr>
        <p:blipFill>
          <a:blip r:embed="rId2" cstate="print"/>
          <a:srcRect/>
          <a:stretch>
            <a:fillRect/>
          </a:stretch>
        </p:blipFill>
        <p:spPr bwMode="auto">
          <a:xfrm>
            <a:off x="5943600" y="2438400"/>
            <a:ext cx="1752600" cy="2133600"/>
          </a:xfrm>
          <a:prstGeom prst="rect">
            <a:avLst/>
          </a:prstGeom>
          <a:noFill/>
        </p:spPr>
      </p:pic>
      <p:cxnSp>
        <p:nvCxnSpPr>
          <p:cNvPr id="6" name="Straight Arrow Connector 5"/>
          <p:cNvCxnSpPr/>
          <p:nvPr/>
        </p:nvCxnSpPr>
        <p:spPr>
          <a:xfrm rot="5400000" flipH="1" flipV="1">
            <a:off x="7658894" y="29329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619603" y="4191397"/>
            <a:ext cx="7627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Planes And Directional Terms</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r>
              <a:rPr lang="en-US" dirty="0" smtClean="0"/>
              <a:t>There are 3 planes:</a:t>
            </a:r>
          </a:p>
          <a:p>
            <a:r>
              <a:rPr lang="en-US" dirty="0" smtClean="0"/>
              <a:t>1. </a:t>
            </a:r>
            <a:r>
              <a:rPr lang="en-US" dirty="0" err="1" smtClean="0"/>
              <a:t>Midsagittal</a:t>
            </a:r>
            <a:r>
              <a:rPr lang="en-US" dirty="0" smtClean="0"/>
              <a:t> or median?</a:t>
            </a:r>
          </a:p>
          <a:p>
            <a:r>
              <a:rPr lang="en-US" dirty="0" smtClean="0"/>
              <a:t>right and left half</a:t>
            </a:r>
          </a:p>
          <a:p>
            <a:r>
              <a:rPr lang="en-US" dirty="0" smtClean="0"/>
              <a:t>2. Frontal or coronal?</a:t>
            </a:r>
          </a:p>
          <a:p>
            <a:r>
              <a:rPr lang="en-US" dirty="0" smtClean="0"/>
              <a:t>anterior and posterior or front and back</a:t>
            </a:r>
          </a:p>
          <a:p>
            <a:r>
              <a:rPr lang="en-US" dirty="0" smtClean="0"/>
              <a:t>3. Transverse?</a:t>
            </a:r>
          </a:p>
          <a:p>
            <a:r>
              <a:rPr lang="en-US" dirty="0" smtClean="0"/>
              <a:t>superior and inferior or top and bottom</a:t>
            </a:r>
          </a:p>
          <a:p>
            <a:r>
              <a:rPr lang="en-US" dirty="0" smtClean="0"/>
              <a:t>Medial?</a:t>
            </a:r>
          </a:p>
          <a:p>
            <a:r>
              <a:rPr lang="en-US" dirty="0" smtClean="0"/>
              <a:t>located near the midline</a:t>
            </a:r>
          </a:p>
          <a:p>
            <a:r>
              <a:rPr lang="en-US" dirty="0" smtClean="0"/>
              <a:t>Lateral?</a:t>
            </a:r>
          </a:p>
          <a:p>
            <a:r>
              <a:rPr lang="en-US" dirty="0" smtClean="0"/>
              <a:t>away from the midline to the side</a:t>
            </a:r>
          </a:p>
          <a:p>
            <a:r>
              <a:rPr lang="en-US" dirty="0" smtClean="0"/>
              <a:t>Proximal?</a:t>
            </a:r>
          </a:p>
          <a:p>
            <a:r>
              <a:rPr lang="en-US" dirty="0" smtClean="0"/>
              <a:t>for the extremities; nearness to the point of attachment</a:t>
            </a:r>
          </a:p>
          <a:p>
            <a:r>
              <a:rPr lang="en-US" dirty="0" smtClean="0"/>
              <a:t>Distal?</a:t>
            </a:r>
          </a:p>
          <a:p>
            <a:r>
              <a:rPr lang="en-US" dirty="0" smtClean="0"/>
              <a:t>away from the point of attachment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Regions(4)</a:t>
            </a:r>
            <a:endParaRPr lang="en-US" dirty="0"/>
          </a:p>
        </p:txBody>
      </p:sp>
      <p:sp>
        <p:nvSpPr>
          <p:cNvPr id="3" name="Content Placeholder 2"/>
          <p:cNvSpPr>
            <a:spLocks noGrp="1"/>
          </p:cNvSpPr>
          <p:nvPr>
            <p:ph idx="1"/>
          </p:nvPr>
        </p:nvSpPr>
        <p:spPr/>
        <p:txBody>
          <a:bodyPr>
            <a:normAutofit/>
          </a:bodyPr>
          <a:lstStyle/>
          <a:p>
            <a:r>
              <a:rPr lang="en-US" dirty="0" smtClean="0"/>
              <a:t>The abdomen is such a large area </a:t>
            </a:r>
          </a:p>
          <a:p>
            <a:pPr>
              <a:buNone/>
            </a:pPr>
            <a:r>
              <a:rPr lang="en-US" dirty="0" smtClean="0"/>
              <a:t>    of the body that it needs to be </a:t>
            </a:r>
          </a:p>
          <a:p>
            <a:pPr>
              <a:buNone/>
            </a:pPr>
            <a:r>
              <a:rPr lang="en-US" dirty="0" smtClean="0"/>
              <a:t>    divided into quadrants(regions)</a:t>
            </a:r>
          </a:p>
          <a:p>
            <a:r>
              <a:rPr lang="en-US" dirty="0" smtClean="0"/>
              <a:t>Right Upper Quadrants</a:t>
            </a:r>
          </a:p>
          <a:p>
            <a:r>
              <a:rPr lang="en-US" dirty="0" smtClean="0"/>
              <a:t>Left Upper Quadrants</a:t>
            </a:r>
          </a:p>
          <a:p>
            <a:r>
              <a:rPr lang="en-US" dirty="0" smtClean="0"/>
              <a:t>Right Lower Quadrants</a:t>
            </a:r>
          </a:p>
          <a:p>
            <a:r>
              <a:rPr lang="en-US" dirty="0" smtClean="0"/>
              <a:t>Left Lower Quadrants</a:t>
            </a:r>
          </a:p>
        </p:txBody>
      </p:sp>
      <p:pic>
        <p:nvPicPr>
          <p:cNvPr id="25602" name="Picture 2" descr="http://www.nlm.nih.gov/medlineplus/ency/images/ency/fullsize/19578.jpg"/>
          <p:cNvPicPr>
            <a:picLocks noChangeAspect="1" noChangeArrowheads="1"/>
          </p:cNvPicPr>
          <p:nvPr/>
        </p:nvPicPr>
        <p:blipFill>
          <a:blip r:embed="rId2" cstate="print"/>
          <a:srcRect/>
          <a:stretch>
            <a:fillRect/>
          </a:stretch>
        </p:blipFill>
        <p:spPr bwMode="auto">
          <a:xfrm>
            <a:off x="6400800" y="1143000"/>
            <a:ext cx="2895600" cy="2819400"/>
          </a:xfrm>
          <a:prstGeom prst="rect">
            <a:avLst/>
          </a:prstGeom>
          <a:noFill/>
        </p:spPr>
      </p:pic>
      <p:pic>
        <p:nvPicPr>
          <p:cNvPr id="25604" name="Picture 4" descr="http://t3.gstatic.com/images?q=tbn:ANd9GcQY499f6TKsV_bMHU0cmVueJF0wIX-QfawGlAfWG8IY9ZYZHV6CHg"/>
          <p:cNvPicPr>
            <a:picLocks noChangeAspect="1" noChangeArrowheads="1"/>
          </p:cNvPicPr>
          <p:nvPr/>
        </p:nvPicPr>
        <p:blipFill>
          <a:blip r:embed="rId3" cstate="print"/>
          <a:srcRect/>
          <a:stretch>
            <a:fillRect/>
          </a:stretch>
        </p:blipFill>
        <p:spPr bwMode="auto">
          <a:xfrm>
            <a:off x="5943600" y="4038600"/>
            <a:ext cx="32004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fontScale="90000"/>
          </a:bodyPr>
          <a:lstStyle/>
          <a:p>
            <a:r>
              <a:rPr lang="en-US" dirty="0" smtClean="0"/>
              <a:t>Abdominal Regions(9)</a:t>
            </a:r>
            <a:endParaRPr lang="en-US" dirty="0"/>
          </a:p>
        </p:txBody>
      </p:sp>
      <p:sp>
        <p:nvSpPr>
          <p:cNvPr id="3" name="Content Placeholder 2"/>
          <p:cNvSpPr>
            <a:spLocks noGrp="1"/>
          </p:cNvSpPr>
          <p:nvPr>
            <p:ph sz="half" idx="1"/>
          </p:nvPr>
        </p:nvSpPr>
        <p:spPr>
          <a:xfrm>
            <a:off x="457200" y="1219200"/>
            <a:ext cx="4038600" cy="5638800"/>
          </a:xfrm>
        </p:spPr>
        <p:txBody>
          <a:bodyPr>
            <a:normAutofit fontScale="77500" lnSpcReduction="20000"/>
          </a:bodyPr>
          <a:lstStyle/>
          <a:p>
            <a:endParaRPr lang="en-US" dirty="0" smtClean="0"/>
          </a:p>
          <a:p>
            <a:r>
              <a:rPr lang="en-US" dirty="0" smtClean="0"/>
              <a:t>A more precise division is nine regions</a:t>
            </a:r>
          </a:p>
          <a:p>
            <a:r>
              <a:rPr lang="en-US" dirty="0" smtClean="0"/>
              <a:t>Right and left hypochondriac(below the cartilages of the lower ribs)</a:t>
            </a:r>
          </a:p>
          <a:p>
            <a:r>
              <a:rPr lang="en-US" dirty="0" smtClean="0"/>
              <a:t>Right and left lumbar( pertaining to the abdominal segment of the torso, between the diaphragm and the sacrum)</a:t>
            </a:r>
          </a:p>
          <a:p>
            <a:r>
              <a:rPr lang="en-US" dirty="0" err="1" smtClean="0"/>
              <a:t>Epigastric</a:t>
            </a:r>
            <a:r>
              <a:rPr lang="en-US" dirty="0" smtClean="0"/>
              <a:t>: Over the stomach</a:t>
            </a:r>
          </a:p>
          <a:p>
            <a:r>
              <a:rPr lang="en-US" dirty="0" smtClean="0"/>
              <a:t>Umbilical(around the belly button)</a:t>
            </a:r>
          </a:p>
          <a:p>
            <a:r>
              <a:rPr lang="en-US" dirty="0" err="1" smtClean="0"/>
              <a:t>Hypogastric</a:t>
            </a:r>
            <a:r>
              <a:rPr lang="en-US" dirty="0" smtClean="0"/>
              <a:t>(below the stomach)</a:t>
            </a:r>
          </a:p>
          <a:p>
            <a:endParaRPr lang="en-US" dirty="0"/>
          </a:p>
        </p:txBody>
      </p:sp>
      <p:sp>
        <p:nvSpPr>
          <p:cNvPr id="5" name="Content Placeholder 4"/>
          <p:cNvSpPr>
            <a:spLocks noGrp="1"/>
          </p:cNvSpPr>
          <p:nvPr>
            <p:ph sz="half" idx="2"/>
          </p:nvPr>
        </p:nvSpPr>
        <p:spPr/>
        <p:txBody>
          <a:bodyPr>
            <a:normAutofit fontScale="77500" lnSpcReduction="20000"/>
          </a:bodyPr>
          <a:lstStyle/>
          <a:p>
            <a:endParaRPr lang="en-US"/>
          </a:p>
        </p:txBody>
      </p:sp>
      <p:pic>
        <p:nvPicPr>
          <p:cNvPr id="26626" name="Picture 2" descr="http://sportsmed.drkennethmartin.com/images/abregion.jpg"/>
          <p:cNvPicPr>
            <a:picLocks noChangeAspect="1" noChangeArrowheads="1"/>
          </p:cNvPicPr>
          <p:nvPr/>
        </p:nvPicPr>
        <p:blipFill>
          <a:blip r:embed="rId2" cstate="print"/>
          <a:srcRect/>
          <a:stretch>
            <a:fillRect/>
          </a:stretch>
        </p:blipFill>
        <p:spPr bwMode="auto">
          <a:xfrm>
            <a:off x="4343400" y="-381000"/>
            <a:ext cx="4800600" cy="723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a:t>
            </a:r>
            <a:endParaRPr lang="en-US" dirty="0"/>
          </a:p>
        </p:txBody>
      </p:sp>
      <p:sp>
        <p:nvSpPr>
          <p:cNvPr id="3" name="Content Placeholder 2"/>
          <p:cNvSpPr>
            <a:spLocks noGrp="1"/>
          </p:cNvSpPr>
          <p:nvPr>
            <p:ph idx="1"/>
          </p:nvPr>
        </p:nvSpPr>
        <p:spPr/>
        <p:txBody>
          <a:bodyPr/>
          <a:lstStyle/>
          <a:p>
            <a:r>
              <a:rPr lang="en-US" dirty="0" smtClean="0"/>
              <a:t>To understand the structure of the body, you must learn about its building block, the cell…. </a:t>
            </a:r>
            <a:endParaRPr lang="en-US" dirty="0"/>
          </a:p>
        </p:txBody>
      </p:sp>
      <p:pic>
        <p:nvPicPr>
          <p:cNvPr id="27652" name="Picture 4" descr="http://people.eku.edu/ritchisong/RITCHISO/cell1.gif"/>
          <p:cNvPicPr>
            <a:picLocks noChangeAspect="1" noChangeArrowheads="1"/>
          </p:cNvPicPr>
          <p:nvPr/>
        </p:nvPicPr>
        <p:blipFill>
          <a:blip r:embed="rId2" cstate="print"/>
          <a:srcRect/>
          <a:stretch>
            <a:fillRect/>
          </a:stretch>
        </p:blipFill>
        <p:spPr bwMode="auto">
          <a:xfrm>
            <a:off x="1981200" y="2819400"/>
            <a:ext cx="5286375" cy="35433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smtClean="0"/>
              <a:t>The body contains 75 trillion cells and vary in size and shape</a:t>
            </a:r>
          </a:p>
          <a:p>
            <a:r>
              <a:rPr lang="en-US" dirty="0" smtClean="0"/>
              <a:t>A conventional cell is composed of a fluid called </a:t>
            </a:r>
            <a:r>
              <a:rPr lang="en-US" b="1" dirty="0" smtClean="0"/>
              <a:t>cytoplasm</a:t>
            </a:r>
            <a:r>
              <a:rPr lang="en-US" dirty="0" smtClean="0"/>
              <a:t> and</a:t>
            </a:r>
          </a:p>
          <a:p>
            <a:pPr>
              <a:buNone/>
            </a:pPr>
            <a:r>
              <a:rPr lang="en-US" dirty="0" smtClean="0"/>
              <a:t>    is surrounded by</a:t>
            </a:r>
          </a:p>
          <a:p>
            <a:pPr>
              <a:buNone/>
            </a:pPr>
            <a:r>
              <a:rPr lang="en-US" dirty="0" smtClean="0"/>
              <a:t>    a </a:t>
            </a:r>
            <a:r>
              <a:rPr lang="en-US" b="1" dirty="0" smtClean="0"/>
              <a:t>cell membrane</a:t>
            </a:r>
            <a:r>
              <a:rPr lang="en-US" dirty="0" smtClean="0"/>
              <a:t> or</a:t>
            </a:r>
          </a:p>
          <a:p>
            <a:pPr>
              <a:buNone/>
            </a:pPr>
            <a:r>
              <a:rPr lang="en-US" b="1" dirty="0" smtClean="0"/>
              <a:t>   plasma membrane</a:t>
            </a:r>
          </a:p>
          <a:p>
            <a:pPr>
              <a:buNone/>
            </a:pPr>
            <a:r>
              <a:rPr lang="en-US" dirty="0" smtClean="0"/>
              <a:t>   The membrane </a:t>
            </a:r>
          </a:p>
          <a:p>
            <a:pPr>
              <a:buNone/>
            </a:pPr>
            <a:r>
              <a:rPr lang="en-US" dirty="0" smtClean="0"/>
              <a:t>   controls what enters</a:t>
            </a:r>
          </a:p>
          <a:p>
            <a:pPr>
              <a:buNone/>
            </a:pPr>
            <a:r>
              <a:rPr lang="en-US" dirty="0" smtClean="0"/>
              <a:t>   and leaves the cell</a:t>
            </a:r>
          </a:p>
          <a:p>
            <a:pPr>
              <a:buNone/>
            </a:pPr>
            <a:endParaRPr lang="en-US" dirty="0" smtClean="0"/>
          </a:p>
        </p:txBody>
      </p:sp>
      <p:cxnSp>
        <p:nvCxnSpPr>
          <p:cNvPr id="6" name="Straight Arrow Connector 5"/>
          <p:cNvCxnSpPr/>
          <p:nvPr/>
        </p:nvCxnSpPr>
        <p:spPr>
          <a:xfrm rot="5400000">
            <a:off x="8429625" y="2847975"/>
            <a:ext cx="1905000" cy="933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6" name="Picture 4" descr="http://www.c2cinternet.org/userfiles/image/cell-structure.jpg"/>
          <p:cNvPicPr>
            <a:picLocks noChangeAspect="1" noChangeArrowheads="1"/>
          </p:cNvPicPr>
          <p:nvPr/>
        </p:nvPicPr>
        <p:blipFill>
          <a:blip r:embed="rId2" cstate="print"/>
          <a:srcRect/>
          <a:stretch>
            <a:fillRect/>
          </a:stretch>
        </p:blipFill>
        <p:spPr bwMode="auto">
          <a:xfrm>
            <a:off x="4419600" y="2895600"/>
            <a:ext cx="4457700" cy="3733800"/>
          </a:xfrm>
          <a:prstGeom prst="rect">
            <a:avLst/>
          </a:prstGeom>
          <a:noFill/>
        </p:spPr>
      </p:pic>
      <p:cxnSp>
        <p:nvCxnSpPr>
          <p:cNvPr id="17" name="Straight Arrow Connector 16"/>
          <p:cNvCxnSpPr/>
          <p:nvPr/>
        </p:nvCxnSpPr>
        <p:spPr>
          <a:xfrm>
            <a:off x="3505200" y="3200400"/>
            <a:ext cx="2362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Organelles</a:t>
            </a:r>
            <a:endParaRPr lang="en-US" dirty="0"/>
          </a:p>
        </p:txBody>
      </p:sp>
      <p:sp>
        <p:nvSpPr>
          <p:cNvPr id="3" name="Content Placeholder 2"/>
          <p:cNvSpPr>
            <a:spLocks noGrp="1"/>
          </p:cNvSpPr>
          <p:nvPr>
            <p:ph idx="1"/>
          </p:nvPr>
        </p:nvSpPr>
        <p:spPr>
          <a:xfrm>
            <a:off x="457200" y="1143000"/>
            <a:ext cx="8229600" cy="5715000"/>
          </a:xfrm>
        </p:spPr>
        <p:txBody>
          <a:bodyPr/>
          <a:lstStyle/>
          <a:p>
            <a:r>
              <a:rPr lang="en-US" dirty="0" smtClean="0"/>
              <a:t>Within the cells cytoplasm, there are bodies called </a:t>
            </a:r>
            <a:r>
              <a:rPr lang="en-US" b="1" dirty="0" smtClean="0"/>
              <a:t>organelles</a:t>
            </a:r>
            <a:r>
              <a:rPr lang="en-US" dirty="0" smtClean="0"/>
              <a:t>(7) that perform amazing tasks</a:t>
            </a:r>
          </a:p>
          <a:p>
            <a:r>
              <a:rPr lang="en-US" b="1" dirty="0" smtClean="0"/>
              <a:t>Nucleus</a:t>
            </a:r>
            <a:r>
              <a:rPr lang="en-US" dirty="0" smtClean="0"/>
              <a:t>: serves as the “</a:t>
            </a:r>
            <a:r>
              <a:rPr lang="en-US" b="1" dirty="0" smtClean="0"/>
              <a:t>brain</a:t>
            </a:r>
            <a:r>
              <a:rPr lang="en-US" dirty="0" smtClean="0"/>
              <a:t>” has the DNA and genes</a:t>
            </a:r>
          </a:p>
          <a:p>
            <a:endParaRPr lang="en-US" dirty="0" smtClean="0"/>
          </a:p>
          <a:p>
            <a:endParaRPr lang="en-US" dirty="0" smtClean="0"/>
          </a:p>
          <a:p>
            <a:r>
              <a:rPr lang="en-US" b="1" dirty="0" smtClean="0"/>
              <a:t>Mitochondria: </a:t>
            </a:r>
          </a:p>
          <a:p>
            <a:pPr>
              <a:buNone/>
            </a:pPr>
            <a:r>
              <a:rPr lang="en-US" dirty="0" smtClean="0"/>
              <a:t>    serves as the “</a:t>
            </a:r>
            <a:r>
              <a:rPr lang="en-US" b="1" dirty="0" smtClean="0"/>
              <a:t>powerhouse</a:t>
            </a:r>
            <a:r>
              <a:rPr lang="en-US" dirty="0" smtClean="0"/>
              <a:t>” </a:t>
            </a:r>
          </a:p>
          <a:p>
            <a:pPr>
              <a:buNone/>
            </a:pPr>
            <a:r>
              <a:rPr lang="en-US" dirty="0" smtClean="0"/>
              <a:t>    site for cellular respiration and energy</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Content Placeholder 7" descr="nucleus.jpg"/>
          <p:cNvPicPr>
            <a:picLocks noChangeAspect="1"/>
          </p:cNvPicPr>
          <p:nvPr/>
        </p:nvPicPr>
        <p:blipFill>
          <a:blip r:embed="rId2" cstate="print"/>
          <a:srcRect/>
          <a:stretch>
            <a:fillRect/>
          </a:stretch>
        </p:blipFill>
        <p:spPr>
          <a:xfrm>
            <a:off x="2590800" y="3352800"/>
            <a:ext cx="2597150" cy="1447800"/>
          </a:xfrm>
          <a:prstGeom prst="rect">
            <a:avLst/>
          </a:prstGeom>
        </p:spPr>
      </p:pic>
      <p:pic>
        <p:nvPicPr>
          <p:cNvPr id="5" name="Picture 6" descr="mitochondria"/>
          <p:cNvPicPr>
            <a:picLocks noChangeAspect="1" noChangeArrowheads="1"/>
          </p:cNvPicPr>
          <p:nvPr/>
        </p:nvPicPr>
        <p:blipFill>
          <a:blip r:embed="rId3" cstate="print"/>
          <a:srcRect/>
          <a:stretch>
            <a:fillRect/>
          </a:stretch>
        </p:blipFill>
        <p:spPr>
          <a:xfrm>
            <a:off x="5943600" y="3657600"/>
            <a:ext cx="25146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Organelles</a:t>
            </a:r>
            <a:endParaRPr lang="en-US" dirty="0"/>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r>
              <a:rPr lang="en-US" sz="9800" b="1" dirty="0" err="1" smtClean="0"/>
              <a:t>Ribosomes</a:t>
            </a:r>
            <a:r>
              <a:rPr lang="en-US" sz="9800" dirty="0" smtClean="0"/>
              <a:t>: each cell contains thousands; they </a:t>
            </a:r>
            <a:r>
              <a:rPr lang="en-US" sz="9800" b="1" dirty="0" smtClean="0"/>
              <a:t>make proteins</a:t>
            </a:r>
            <a:r>
              <a:rPr lang="en-US" sz="9800" dirty="0" smtClean="0"/>
              <a:t>(some are found on the rough endoplasmic reticulum)</a:t>
            </a:r>
          </a:p>
          <a:p>
            <a:endParaRPr lang="en-US" sz="9800" dirty="0" smtClean="0"/>
          </a:p>
          <a:p>
            <a:endParaRPr lang="en-US" sz="9800" dirty="0" smtClean="0"/>
          </a:p>
          <a:p>
            <a:endParaRPr lang="en-US" sz="9800" dirty="0" smtClean="0"/>
          </a:p>
          <a:p>
            <a:endParaRPr lang="en-US" sz="9800" b="1" dirty="0" smtClean="0"/>
          </a:p>
          <a:p>
            <a:endParaRPr lang="en-US" sz="9800" b="1" dirty="0" smtClean="0"/>
          </a:p>
          <a:p>
            <a:pPr>
              <a:buNone/>
            </a:pPr>
            <a:r>
              <a:rPr lang="en-US" sz="9800" b="1" dirty="0" smtClean="0"/>
              <a:t> </a:t>
            </a:r>
          </a:p>
          <a:p>
            <a:pPr>
              <a:buNone/>
            </a:pPr>
            <a:r>
              <a:rPr lang="en-US" sz="9800" b="1" dirty="0" smtClean="0"/>
              <a:t>Endoplasmic reticulum: moves materials around</a:t>
            </a:r>
          </a:p>
          <a:p>
            <a:pPr>
              <a:buNone/>
            </a:pPr>
            <a:r>
              <a:rPr lang="en-US" sz="9800" dirty="0" smtClean="0"/>
              <a:t>         - Smooth ER: lacks </a:t>
            </a:r>
            <a:r>
              <a:rPr lang="en-US" sz="9800" dirty="0" err="1" smtClean="0"/>
              <a:t>ribosomes</a:t>
            </a:r>
            <a:endParaRPr lang="en-US" sz="9800" dirty="0" smtClean="0"/>
          </a:p>
          <a:p>
            <a:pPr>
              <a:buNone/>
            </a:pPr>
            <a:r>
              <a:rPr lang="en-US" sz="9800" dirty="0" smtClean="0"/>
              <a:t>          -Rough ER: </a:t>
            </a:r>
            <a:r>
              <a:rPr lang="en-US" sz="9800" dirty="0" err="1" smtClean="0"/>
              <a:t>ribosomes</a:t>
            </a:r>
            <a:r>
              <a:rPr lang="en-US" sz="9800" dirty="0" smtClean="0"/>
              <a:t> embedded in surface, has       	numerous </a:t>
            </a:r>
            <a:r>
              <a:rPr lang="en-US" sz="9800" dirty="0" err="1" smtClean="0"/>
              <a:t>ribosomes</a:t>
            </a:r>
            <a:endParaRPr lang="en-US" sz="9800" dirty="0" smtClean="0"/>
          </a:p>
          <a:p>
            <a:pPr>
              <a:buNone/>
            </a:pPr>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endParaRPr lang="en-US" dirty="0"/>
          </a:p>
        </p:txBody>
      </p:sp>
      <p:pic>
        <p:nvPicPr>
          <p:cNvPr id="4" name="Picture 6" descr="ribosomes"/>
          <p:cNvPicPr>
            <a:picLocks noChangeAspect="1" noChangeArrowheads="1"/>
          </p:cNvPicPr>
          <p:nvPr/>
        </p:nvPicPr>
        <p:blipFill>
          <a:blip r:embed="rId2" cstate="print"/>
          <a:srcRect/>
          <a:stretch>
            <a:fillRect/>
          </a:stretch>
        </p:blipFill>
        <p:spPr>
          <a:xfrm>
            <a:off x="1828800" y="2743200"/>
            <a:ext cx="3886200" cy="1524001"/>
          </a:xfrm>
          <a:prstGeom prst="rect">
            <a:avLst/>
          </a:prstGeom>
          <a:noFill/>
        </p:spPr>
      </p:pic>
      <p:pic>
        <p:nvPicPr>
          <p:cNvPr id="1026" name="Picture 2" descr="http://www.biologycorner.com/resources/er.gif"/>
          <p:cNvPicPr>
            <a:picLocks noChangeAspect="1" noChangeArrowheads="1"/>
          </p:cNvPicPr>
          <p:nvPr/>
        </p:nvPicPr>
        <p:blipFill>
          <a:blip r:embed="rId3" cstate="print"/>
          <a:srcRect/>
          <a:stretch>
            <a:fillRect/>
          </a:stretch>
        </p:blipFill>
        <p:spPr bwMode="auto">
          <a:xfrm>
            <a:off x="6400800" y="2362200"/>
            <a:ext cx="2286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wipe(down)">
                                      <p:cBhvr>
                                        <p:cTn id="3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a:t>
            </a:r>
            <a:endParaRPr lang="en-US" dirty="0"/>
          </a:p>
        </p:txBody>
      </p:sp>
      <p:sp>
        <p:nvSpPr>
          <p:cNvPr id="3" name="Content Placeholder 2"/>
          <p:cNvSpPr>
            <a:spLocks noGrp="1"/>
          </p:cNvSpPr>
          <p:nvPr>
            <p:ph idx="1"/>
          </p:nvPr>
        </p:nvSpPr>
        <p:spPr/>
        <p:txBody>
          <a:bodyPr>
            <a:normAutofit/>
          </a:bodyPr>
          <a:lstStyle/>
          <a:p>
            <a:r>
              <a:rPr lang="en-US" sz="3600" dirty="0" smtClean="0"/>
              <a:t>Two terms are used in discussing the study of the human body</a:t>
            </a:r>
            <a:endParaRPr lang="en-US" sz="3600" dirty="0"/>
          </a:p>
        </p:txBody>
      </p:sp>
      <p:pic>
        <p:nvPicPr>
          <p:cNvPr id="4098" name="Picture 2" descr="http://humananatomyandphysiologyhq.com/wp-content/uploads/2011/07/Human-Anatomy-And-Physiology.bmp"/>
          <p:cNvPicPr>
            <a:picLocks noChangeAspect="1" noChangeArrowheads="1"/>
          </p:cNvPicPr>
          <p:nvPr/>
        </p:nvPicPr>
        <p:blipFill>
          <a:blip r:embed="rId2" cstate="print"/>
          <a:srcRect/>
          <a:stretch>
            <a:fillRect/>
          </a:stretch>
        </p:blipFill>
        <p:spPr bwMode="auto">
          <a:xfrm>
            <a:off x="2667000" y="3200400"/>
            <a:ext cx="3429000" cy="2895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Organelles</a:t>
            </a:r>
            <a:endParaRPr lang="en-US" dirty="0"/>
          </a:p>
        </p:txBody>
      </p:sp>
      <p:sp>
        <p:nvSpPr>
          <p:cNvPr id="3" name="Content Placeholder 2"/>
          <p:cNvSpPr>
            <a:spLocks noGrp="1"/>
          </p:cNvSpPr>
          <p:nvPr>
            <p:ph idx="1"/>
          </p:nvPr>
        </p:nvSpPr>
        <p:spPr/>
        <p:txBody>
          <a:bodyPr/>
          <a:lstStyle/>
          <a:p>
            <a:r>
              <a:rPr lang="en-US" b="1" dirty="0" smtClean="0"/>
              <a:t>Golgi apparatus</a:t>
            </a:r>
            <a:r>
              <a:rPr lang="en-US" dirty="0" smtClean="0"/>
              <a:t>: “packaging plant” </a:t>
            </a:r>
          </a:p>
          <a:p>
            <a:endParaRPr lang="en-US" dirty="0" smtClean="0"/>
          </a:p>
          <a:p>
            <a:r>
              <a:rPr lang="en-US" b="1" dirty="0" err="1" smtClean="0"/>
              <a:t>Lysosomes</a:t>
            </a:r>
            <a:r>
              <a:rPr lang="en-US" dirty="0" smtClean="0"/>
              <a:t>: digest</a:t>
            </a:r>
          </a:p>
          <a:p>
            <a:endParaRPr lang="en-US" dirty="0"/>
          </a:p>
        </p:txBody>
      </p:sp>
      <p:pic>
        <p:nvPicPr>
          <p:cNvPr id="31746" name="Picture 2" descr="http://t0.gstatic.com/images?q=tbn:ANd9GcQ636MnBILo0lhdpYY5lF0ri79qKt5pRc40cM7PXDiZNtd_8BQ2"/>
          <p:cNvPicPr>
            <a:picLocks noChangeAspect="1" noChangeArrowheads="1"/>
          </p:cNvPicPr>
          <p:nvPr/>
        </p:nvPicPr>
        <p:blipFill>
          <a:blip r:embed="rId2" cstate="print"/>
          <a:srcRect/>
          <a:stretch>
            <a:fillRect/>
          </a:stretch>
        </p:blipFill>
        <p:spPr bwMode="auto">
          <a:xfrm>
            <a:off x="6858000" y="1371600"/>
            <a:ext cx="2286000" cy="2895600"/>
          </a:xfrm>
          <a:prstGeom prst="rect">
            <a:avLst/>
          </a:prstGeom>
          <a:noFill/>
        </p:spPr>
      </p:pic>
      <p:pic>
        <p:nvPicPr>
          <p:cNvPr id="31748" name="Picture 4" descr="http://www.glogster.com/media/4/19/41/70/19417018.jpg"/>
          <p:cNvPicPr>
            <a:picLocks noChangeAspect="1" noChangeArrowheads="1"/>
          </p:cNvPicPr>
          <p:nvPr/>
        </p:nvPicPr>
        <p:blipFill>
          <a:blip r:embed="rId3" cstate="print"/>
          <a:srcRect/>
          <a:stretch>
            <a:fillRect/>
          </a:stretch>
        </p:blipFill>
        <p:spPr bwMode="auto">
          <a:xfrm>
            <a:off x="1371600" y="3581400"/>
            <a:ext cx="3429000" cy="2362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We have 23 pairs of chromosomes a total of </a:t>
            </a:r>
            <a:r>
              <a:rPr lang="en-US" b="1" dirty="0" smtClean="0"/>
              <a:t>46</a:t>
            </a:r>
            <a:r>
              <a:rPr lang="en-US" dirty="0" smtClean="0"/>
              <a:t>. Even under a microscope, the 46 chromosomes of the human cell are usually not visible</a:t>
            </a:r>
          </a:p>
          <a:p>
            <a:r>
              <a:rPr lang="en-US" dirty="0" smtClean="0"/>
              <a:t>You received half your chromosomes from your mother and the other half from your father. </a:t>
            </a:r>
          </a:p>
          <a:p>
            <a:r>
              <a:rPr lang="en-US" dirty="0" smtClean="0"/>
              <a:t>Even after you're born, your 46 chromosomes continue to guide the way your body grows and develops.</a:t>
            </a:r>
          </a:p>
          <a:p>
            <a:endParaRPr lang="en-US" dirty="0"/>
          </a:p>
        </p:txBody>
      </p:sp>
      <p:pic>
        <p:nvPicPr>
          <p:cNvPr id="5" name="Content Placeholder 7" descr="chromosome.gif"/>
          <p:cNvPicPr>
            <a:picLocks noGrp="1" noChangeAspect="1"/>
          </p:cNvPicPr>
          <p:nvPr>
            <p:ph sz="half" idx="2"/>
          </p:nvPr>
        </p:nvPicPr>
        <p:blipFill>
          <a:blip r:embed="rId2" cstate="print"/>
          <a:srcRect/>
          <a:stretch>
            <a:fillRect/>
          </a:stretch>
        </p:blipFill>
        <p:spPr>
          <a:xfrm>
            <a:off x="4857750" y="1447800"/>
            <a:ext cx="3619500" cy="42251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Chromosome Facts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a girl’s 23 chromosome pairs, each half exactly matches the other (the set from the mother is equivalent to the set from the father).</a:t>
            </a:r>
          </a:p>
          <a:p>
            <a:r>
              <a:rPr lang="en-US" dirty="0" smtClean="0"/>
              <a:t>Boys have 22 matching chromosome pair but the 23rd pair is made up of two odd chromosomes.</a:t>
            </a:r>
          </a:p>
          <a:p>
            <a:r>
              <a:rPr lang="en-US" dirty="0" smtClean="0"/>
              <a:t>The 23rd chromosome pair decides what sex you are, and the sex chromosomes are called X and Y.</a:t>
            </a:r>
          </a:p>
          <a:p>
            <a:r>
              <a:rPr lang="en-US" dirty="0" smtClean="0"/>
              <a:t>Girls have two X chromosomes, but boys have an X and a Y chromosome.</a:t>
            </a:r>
          </a:p>
          <a:p>
            <a:endParaRPr lang="en-US" dirty="0"/>
          </a:p>
        </p:txBody>
      </p:sp>
      <p:sp>
        <p:nvSpPr>
          <p:cNvPr id="13" name="Content Placeholder 12"/>
          <p:cNvSpPr>
            <a:spLocks noGrp="1"/>
          </p:cNvSpPr>
          <p:nvPr>
            <p:ph sz="half" idx="2"/>
          </p:nvPr>
        </p:nvSpPr>
        <p:spPr/>
        <p:txBody>
          <a:bodyPr/>
          <a:lstStyle/>
          <a:p>
            <a:endParaRPr lang="en-US"/>
          </a:p>
        </p:txBody>
      </p:sp>
      <p:pic>
        <p:nvPicPr>
          <p:cNvPr id="8194" name="Picture 2" descr="http://www.tofs.org.uk/images/uploads/male-chromosomes.jpg"/>
          <p:cNvPicPr>
            <a:picLocks noChangeAspect="1" noChangeArrowheads="1"/>
          </p:cNvPicPr>
          <p:nvPr/>
        </p:nvPicPr>
        <p:blipFill>
          <a:blip r:embed="rId2" cstate="print"/>
          <a:srcRect/>
          <a:stretch>
            <a:fillRect/>
          </a:stretch>
        </p:blipFill>
        <p:spPr bwMode="auto">
          <a:xfrm>
            <a:off x="4495800" y="3581400"/>
            <a:ext cx="4419600" cy="3095626"/>
          </a:xfrm>
          <a:prstGeom prst="rect">
            <a:avLst/>
          </a:prstGeom>
          <a:noFill/>
        </p:spPr>
      </p:pic>
      <p:pic>
        <p:nvPicPr>
          <p:cNvPr id="8196" name="Picture 4" descr="http://www.cancersupportivecare.com/female.gif"/>
          <p:cNvPicPr>
            <a:picLocks noChangeAspect="1" noChangeArrowheads="1"/>
          </p:cNvPicPr>
          <p:nvPr/>
        </p:nvPicPr>
        <p:blipFill>
          <a:blip r:embed="rId3" cstate="print"/>
          <a:srcRect/>
          <a:stretch>
            <a:fillRect/>
          </a:stretch>
        </p:blipFill>
        <p:spPr bwMode="auto">
          <a:xfrm>
            <a:off x="4572000" y="990600"/>
            <a:ext cx="42672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Chromosomes are made of DNA and proteins.</a:t>
            </a:r>
          </a:p>
          <a:p>
            <a:r>
              <a:rPr lang="en-US" dirty="0" smtClean="0"/>
              <a:t>Down syndrome is a chromosomal disorder: Also called </a:t>
            </a:r>
            <a:r>
              <a:rPr lang="en-US" dirty="0" err="1" smtClean="0"/>
              <a:t>Trisomy</a:t>
            </a:r>
            <a:r>
              <a:rPr lang="en-US" dirty="0" smtClean="0"/>
              <a:t> 21 is a disorder that causes mental retardation and physical abnormalities. </a:t>
            </a:r>
          </a:p>
          <a:p>
            <a:r>
              <a:rPr lang="en-US" dirty="0" smtClean="0"/>
              <a:t>This disorder occurs when a person has three copies of chromosomes 21 instead of two.</a:t>
            </a:r>
          </a:p>
          <a:p>
            <a:endParaRPr lang="en-US" dirty="0"/>
          </a:p>
        </p:txBody>
      </p:sp>
      <p:pic>
        <p:nvPicPr>
          <p:cNvPr id="5" name="Content Placeholder 6" descr="images.jpg downs.jpg"/>
          <p:cNvPicPr>
            <a:picLocks noGrp="1" noChangeAspect="1"/>
          </p:cNvPicPr>
          <p:nvPr>
            <p:ph sz="half" idx="2"/>
          </p:nvPr>
        </p:nvPicPr>
        <p:blipFill>
          <a:blip r:embed="rId2" cstate="print"/>
          <a:srcRect/>
          <a:stretch>
            <a:fillRect/>
          </a:stretch>
        </p:blipFill>
        <p:spPr>
          <a:xfrm>
            <a:off x="5305424" y="2971800"/>
            <a:ext cx="3000375" cy="3505200"/>
          </a:xfrm>
        </p:spPr>
      </p:pic>
      <p:pic>
        <p:nvPicPr>
          <p:cNvPr id="5122" name="Picture 2" descr="http://specialedpost.com/wp-content/uploads/2012/06/d-syndrome2.jpg"/>
          <p:cNvPicPr>
            <a:picLocks noChangeAspect="1" noChangeArrowheads="1"/>
          </p:cNvPicPr>
          <p:nvPr/>
        </p:nvPicPr>
        <p:blipFill>
          <a:blip r:embed="rId3" cstate="print"/>
          <a:srcRect/>
          <a:stretch>
            <a:fillRect/>
          </a:stretch>
        </p:blipFill>
        <p:spPr bwMode="auto">
          <a:xfrm>
            <a:off x="6248400" y="381000"/>
            <a:ext cx="238125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5" name="Content Placeholder 4"/>
          <p:cNvSpPr>
            <a:spLocks noGrp="1"/>
          </p:cNvSpPr>
          <p:nvPr>
            <p:ph sz="half" idx="1"/>
          </p:nvPr>
        </p:nvSpPr>
        <p:spPr/>
        <p:txBody>
          <a:bodyPr>
            <a:normAutofit fontScale="85000" lnSpcReduction="10000"/>
          </a:bodyPr>
          <a:lstStyle/>
          <a:p>
            <a:r>
              <a:rPr lang="en-US" b="1" dirty="0" smtClean="0"/>
              <a:t>Genes are working subunits of DNA</a:t>
            </a:r>
          </a:p>
          <a:p>
            <a:r>
              <a:rPr lang="en-US" dirty="0" smtClean="0"/>
              <a:t>Every individual has a different DNA code, but the code in all cells of the same individual are identical</a:t>
            </a:r>
          </a:p>
          <a:p>
            <a:r>
              <a:rPr lang="en-US" dirty="0" smtClean="0"/>
              <a:t>The arrangement of the base pairs of the DNA code make for the differences</a:t>
            </a:r>
          </a:p>
          <a:p>
            <a:r>
              <a:rPr lang="en-US" dirty="0" smtClean="0"/>
              <a:t>Genes are segments of DNA that are located on the chromosomes</a:t>
            </a:r>
            <a:endParaRPr lang="en-US" dirty="0"/>
          </a:p>
        </p:txBody>
      </p:sp>
      <p:sp>
        <p:nvSpPr>
          <p:cNvPr id="6" name="Content Placeholder 5"/>
          <p:cNvSpPr>
            <a:spLocks noGrp="1"/>
          </p:cNvSpPr>
          <p:nvPr>
            <p:ph sz="half" idx="2"/>
          </p:nvPr>
        </p:nvSpPr>
        <p:spPr/>
        <p:txBody>
          <a:bodyPr>
            <a:normAutofit fontScale="85000" lnSpcReduction="10000"/>
          </a:bodyPr>
          <a:lstStyle/>
          <a:p>
            <a:endParaRPr lang="en-US"/>
          </a:p>
        </p:txBody>
      </p:sp>
      <p:pic>
        <p:nvPicPr>
          <p:cNvPr id="32770" name="Picture 2" descr="http://t1.gstatic.com/images?q=tbn:ANd9GcTEfODhKlSavGzZ3VuXs0yKRFXwkdPs8ppgyJ5nTtOpN_oiLdNW"/>
          <p:cNvPicPr>
            <a:picLocks noChangeAspect="1" noChangeArrowheads="1"/>
          </p:cNvPicPr>
          <p:nvPr/>
        </p:nvPicPr>
        <p:blipFill>
          <a:blip r:embed="rId2" cstate="print"/>
          <a:srcRect/>
          <a:stretch>
            <a:fillRect/>
          </a:stretch>
        </p:blipFill>
        <p:spPr bwMode="auto">
          <a:xfrm>
            <a:off x="5715000" y="381000"/>
            <a:ext cx="2752725" cy="2286000"/>
          </a:xfrm>
          <a:prstGeom prst="rect">
            <a:avLst/>
          </a:prstGeom>
          <a:noFill/>
        </p:spPr>
      </p:pic>
      <p:pic>
        <p:nvPicPr>
          <p:cNvPr id="2050" name="Picture 2" descr="http://www.scienceclarified.com/scitech/images/lsge_0001_0001_0_img0012.jpg"/>
          <p:cNvPicPr>
            <a:picLocks noChangeAspect="1" noChangeArrowheads="1"/>
          </p:cNvPicPr>
          <p:nvPr/>
        </p:nvPicPr>
        <p:blipFill>
          <a:blip r:embed="rId3" cstate="print"/>
          <a:srcRect/>
          <a:stretch>
            <a:fillRect/>
          </a:stretch>
        </p:blipFill>
        <p:spPr bwMode="auto">
          <a:xfrm>
            <a:off x="4724400" y="2971800"/>
            <a:ext cx="41910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Passing Molecules Through Cell Membranes</a:t>
            </a:r>
            <a:endParaRPr lang="en-US" dirty="0"/>
          </a:p>
        </p:txBody>
      </p:sp>
      <p:pic>
        <p:nvPicPr>
          <p:cNvPr id="41986" name="Picture 2" descr="http://www.enchantedlearning.com/subjects/animals/cell/anatomy.GIF"/>
          <p:cNvPicPr>
            <a:picLocks noChangeAspect="1" noChangeArrowheads="1"/>
          </p:cNvPicPr>
          <p:nvPr/>
        </p:nvPicPr>
        <p:blipFill>
          <a:blip r:embed="rId2" cstate="print"/>
          <a:srcRect/>
          <a:stretch>
            <a:fillRect/>
          </a:stretch>
        </p:blipFill>
        <p:spPr bwMode="auto">
          <a:xfrm>
            <a:off x="2209800" y="1905000"/>
            <a:ext cx="5372100" cy="39052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2400" dirty="0" smtClean="0"/>
              <a:t>Passing Molecules Through Cell Membranes</a:t>
            </a:r>
            <a:endParaRPr lang="en-US" sz="2400" dirty="0"/>
          </a:p>
        </p:txBody>
      </p:sp>
      <p:sp>
        <p:nvSpPr>
          <p:cNvPr id="3" name="Content Placeholder 2"/>
          <p:cNvSpPr>
            <a:spLocks noGrp="1"/>
          </p:cNvSpPr>
          <p:nvPr>
            <p:ph idx="1"/>
          </p:nvPr>
        </p:nvSpPr>
        <p:spPr>
          <a:xfrm>
            <a:off x="457200" y="1066800"/>
            <a:ext cx="8229600" cy="5791200"/>
          </a:xfrm>
        </p:spPr>
        <p:txBody>
          <a:bodyPr>
            <a:normAutofit/>
          </a:bodyPr>
          <a:lstStyle/>
          <a:p>
            <a:r>
              <a:rPr lang="en-US" sz="2000" dirty="0" smtClean="0"/>
              <a:t>There are six processes by which materials pass through a cell membrane</a:t>
            </a:r>
          </a:p>
          <a:p>
            <a:pPr>
              <a:buNone/>
            </a:pPr>
            <a:r>
              <a:rPr lang="en-US" sz="2000" b="1" dirty="0" smtClean="0"/>
              <a:t>      Diffusion</a:t>
            </a:r>
            <a:r>
              <a:rPr lang="en-US" sz="2000" dirty="0" smtClean="0"/>
              <a:t>: is the movement of molecules from an area of greater concentration to an area of lesser concentration</a:t>
            </a:r>
          </a:p>
          <a:p>
            <a:pPr>
              <a:buNone/>
            </a:pPr>
            <a:r>
              <a:rPr lang="en-US" sz="2000" dirty="0" smtClean="0"/>
              <a:t>      Ex: O2 moves from the lungs(greater concentration) </a:t>
            </a:r>
          </a:p>
          <a:p>
            <a:pPr>
              <a:buNone/>
            </a:pPr>
            <a:r>
              <a:rPr lang="en-US" sz="2000" dirty="0" smtClean="0"/>
              <a:t>       into our blood stream(lesser concentration) </a:t>
            </a:r>
          </a:p>
          <a:p>
            <a:pPr>
              <a:buNone/>
            </a:pPr>
            <a:endParaRPr lang="en-US" sz="2000" dirty="0" smtClean="0"/>
          </a:p>
          <a:p>
            <a:pPr>
              <a:buNone/>
            </a:pPr>
            <a:r>
              <a:rPr lang="en-US" sz="2000" dirty="0" smtClean="0"/>
              <a:t>    After the molecules are even in a space it is referred to as equilibrium</a:t>
            </a:r>
          </a:p>
          <a:p>
            <a:pPr>
              <a:buNone/>
            </a:pPr>
            <a:endParaRPr lang="en-US" sz="2000" dirty="0" smtClean="0"/>
          </a:p>
          <a:p>
            <a:pPr>
              <a:buNone/>
            </a:pPr>
            <a:r>
              <a:rPr lang="en-US" sz="2000" b="1" dirty="0" smtClean="0"/>
              <a:t>      Osmosis</a:t>
            </a:r>
            <a:r>
              <a:rPr lang="en-US" sz="2000" dirty="0" smtClean="0"/>
              <a:t>: may be simply defined as the </a:t>
            </a:r>
            <a:r>
              <a:rPr lang="en-US" sz="2000" b="1" dirty="0" smtClean="0"/>
              <a:t>diffusion of water</a:t>
            </a:r>
            <a:r>
              <a:rPr lang="en-US" sz="2000" dirty="0" smtClean="0"/>
              <a:t> through a selectively permeable membrane(move from more water to less water)</a:t>
            </a:r>
          </a:p>
          <a:p>
            <a:pPr>
              <a:buNone/>
            </a:pPr>
            <a:r>
              <a:rPr lang="en-US" sz="2000" dirty="0" smtClean="0"/>
              <a:t>      EX: The process of osmosis takes place in the kidneys, which reabsorb large amounts of water(many gallons each day) to prevent its loss on urine</a:t>
            </a:r>
          </a:p>
          <a:p>
            <a:endParaRPr lang="en-US" sz="2000" dirty="0"/>
          </a:p>
        </p:txBody>
      </p:sp>
      <p:pic>
        <p:nvPicPr>
          <p:cNvPr id="4" name="Content Placeholder 6" descr="images.jpg diff.jpg"/>
          <p:cNvPicPr>
            <a:picLocks noChangeAspect="1"/>
          </p:cNvPicPr>
          <p:nvPr/>
        </p:nvPicPr>
        <p:blipFill>
          <a:blip r:embed="rId2" cstate="print"/>
          <a:srcRect/>
          <a:stretch>
            <a:fillRect/>
          </a:stretch>
        </p:blipFill>
        <p:spPr>
          <a:xfrm>
            <a:off x="6477000" y="1905000"/>
            <a:ext cx="2514600" cy="1295400"/>
          </a:xfrm>
          <a:prstGeom prst="rect">
            <a:avLst/>
          </a:prstGeom>
        </p:spPr>
      </p:pic>
      <p:pic>
        <p:nvPicPr>
          <p:cNvPr id="5" name="Content Placeholder 6" descr="images.jpg osmos.jpg"/>
          <p:cNvPicPr>
            <a:picLocks noChangeAspect="1"/>
          </p:cNvPicPr>
          <p:nvPr/>
        </p:nvPicPr>
        <p:blipFill>
          <a:blip r:embed="rId3" cstate="print"/>
          <a:srcRect/>
          <a:stretch>
            <a:fillRect/>
          </a:stretch>
        </p:blipFill>
        <p:spPr>
          <a:xfrm>
            <a:off x="2209800" y="5257800"/>
            <a:ext cx="40386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Passing Molecules Through Cell Membranes</a:t>
            </a:r>
            <a:endParaRPr lang="en-US" dirty="0"/>
          </a:p>
        </p:txBody>
      </p:sp>
      <p:sp>
        <p:nvSpPr>
          <p:cNvPr id="3" name="Content Placeholder 2"/>
          <p:cNvSpPr>
            <a:spLocks noGrp="1"/>
          </p:cNvSpPr>
          <p:nvPr>
            <p:ph sz="half" idx="1"/>
          </p:nvPr>
        </p:nvSpPr>
        <p:spPr>
          <a:xfrm>
            <a:off x="457200" y="1371600"/>
            <a:ext cx="4038600" cy="5334000"/>
          </a:xfrm>
        </p:spPr>
        <p:txBody>
          <a:bodyPr>
            <a:normAutofit fontScale="77500" lnSpcReduction="20000"/>
          </a:bodyPr>
          <a:lstStyle/>
          <a:p>
            <a:r>
              <a:rPr lang="en-US" b="1" dirty="0" err="1" smtClean="0"/>
              <a:t>Phagocytosis</a:t>
            </a:r>
            <a:r>
              <a:rPr lang="en-US" b="1" dirty="0" smtClean="0"/>
              <a:t> and </a:t>
            </a:r>
            <a:r>
              <a:rPr lang="en-US" b="1" dirty="0" err="1" smtClean="0"/>
              <a:t>pinocytosis</a:t>
            </a:r>
            <a:r>
              <a:rPr lang="en-US" b="1" dirty="0" smtClean="0"/>
              <a:t>:</a:t>
            </a:r>
          </a:p>
          <a:p>
            <a:r>
              <a:rPr lang="en-US" dirty="0" smtClean="0"/>
              <a:t>These two are similar in that both involve a cell engulfing something, and both are forms of </a:t>
            </a:r>
            <a:r>
              <a:rPr lang="en-US" dirty="0" err="1" smtClean="0"/>
              <a:t>endocytosis</a:t>
            </a:r>
            <a:r>
              <a:rPr lang="en-US" dirty="0" smtClean="0"/>
              <a:t>,</a:t>
            </a:r>
            <a:r>
              <a:rPr lang="en-US" i="1" dirty="0" smtClean="0"/>
              <a:t> </a:t>
            </a:r>
            <a:r>
              <a:rPr lang="en-US" i="1" dirty="0" err="1" smtClean="0"/>
              <a:t>endo</a:t>
            </a:r>
            <a:r>
              <a:rPr lang="en-US" i="1" dirty="0" smtClean="0"/>
              <a:t> </a:t>
            </a:r>
            <a:r>
              <a:rPr lang="en-US" dirty="0" smtClean="0"/>
              <a:t>meanings “to take into” a cell. An example of </a:t>
            </a:r>
            <a:r>
              <a:rPr lang="en-US" dirty="0" err="1" smtClean="0"/>
              <a:t>phagocytosis</a:t>
            </a:r>
            <a:r>
              <a:rPr lang="en-US" dirty="0" smtClean="0"/>
              <a:t> is a white blood cell engulfing bacteria. </a:t>
            </a:r>
          </a:p>
          <a:p>
            <a:r>
              <a:rPr lang="en-US" dirty="0" err="1" smtClean="0"/>
              <a:t>Pinocytosis</a:t>
            </a:r>
            <a:r>
              <a:rPr lang="en-US" dirty="0" smtClean="0"/>
              <a:t>: is the process of cells to ingest extracellular fluids (ECF) or the surrounding fluid, but not very specific in the substances or dissolved particles that it absorbs.</a:t>
            </a:r>
          </a:p>
          <a:p>
            <a:pPr>
              <a:buNone/>
            </a:pPr>
            <a:r>
              <a:rPr lang="en-US" dirty="0" smtClean="0"/>
              <a:t/>
            </a:r>
            <a:br>
              <a:rPr lang="en-US" dirty="0" smtClean="0"/>
            </a:br>
            <a:endParaRPr lang="en-US" dirty="0" smtClean="0"/>
          </a:p>
          <a:p>
            <a:endParaRPr lang="en-US" b="1" dirty="0"/>
          </a:p>
        </p:txBody>
      </p:sp>
      <p:pic>
        <p:nvPicPr>
          <p:cNvPr id="5" name="Content Placeholder 6" descr="phagocytefunction.gif"/>
          <p:cNvPicPr>
            <a:picLocks noGrp="1" noChangeAspect="1"/>
          </p:cNvPicPr>
          <p:nvPr>
            <p:ph sz="half" idx="2"/>
          </p:nvPr>
        </p:nvPicPr>
        <p:blipFill>
          <a:blip r:embed="rId2" cstate="print"/>
          <a:srcRect/>
          <a:stretch>
            <a:fillRect/>
          </a:stretch>
        </p:blipFill>
        <p:spPr>
          <a:xfrm>
            <a:off x="4800600" y="1600200"/>
            <a:ext cx="3657600" cy="4190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lstStyle/>
          <a:p>
            <a:r>
              <a:rPr lang="en-US" dirty="0" smtClean="0"/>
              <a:t>Mutations is a permanent change in the DNA sequence that makes up a gene. Mutations range in size from a single DNA to a large segment of a chromosome</a:t>
            </a:r>
          </a:p>
          <a:p>
            <a:endParaRPr lang="en-US" dirty="0" smtClean="0"/>
          </a:p>
          <a:p>
            <a:r>
              <a:rPr lang="en-US" dirty="0" smtClean="0"/>
              <a:t>Example:  sickle cell anemia</a:t>
            </a:r>
            <a:endParaRPr lang="en-US" dirty="0"/>
          </a:p>
        </p:txBody>
      </p:sp>
      <p:pic>
        <p:nvPicPr>
          <p:cNvPr id="1026" name="Picture 2" descr="http://www.buzzle.com/img/articleImages/384540-11729-49.jpg"/>
          <p:cNvPicPr>
            <a:picLocks noChangeAspect="1" noChangeArrowheads="1"/>
          </p:cNvPicPr>
          <p:nvPr/>
        </p:nvPicPr>
        <p:blipFill>
          <a:blip r:embed="rId2" cstate="print"/>
          <a:srcRect/>
          <a:stretch>
            <a:fillRect/>
          </a:stretch>
        </p:blipFill>
        <p:spPr bwMode="auto">
          <a:xfrm>
            <a:off x="5486400" y="3810000"/>
            <a:ext cx="3333750" cy="2505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Anatomy and Physiology</a:t>
            </a:r>
            <a:br>
              <a:rPr lang="en-US" dirty="0" smtClean="0"/>
            </a:br>
            <a:r>
              <a:rPr lang="en-US" dirty="0" smtClean="0"/>
              <a:t>Defined</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Anatomy</a:t>
            </a:r>
            <a:r>
              <a:rPr lang="en-US" dirty="0"/>
              <a:t> - The study of </a:t>
            </a:r>
            <a:r>
              <a:rPr lang="en-US" dirty="0" smtClean="0"/>
              <a:t>the physical </a:t>
            </a:r>
            <a:r>
              <a:rPr lang="en-US" b="1" i="1" dirty="0" smtClean="0"/>
              <a:t>structure</a:t>
            </a:r>
            <a:r>
              <a:rPr lang="en-US" dirty="0" smtClean="0"/>
              <a:t> </a:t>
            </a:r>
            <a:r>
              <a:rPr lang="en-US" dirty="0"/>
              <a:t>of the human </a:t>
            </a:r>
            <a:r>
              <a:rPr lang="en-US" dirty="0" smtClean="0"/>
              <a:t>body and its organs</a:t>
            </a:r>
          </a:p>
          <a:p>
            <a:r>
              <a:rPr lang="en-US" b="1" i="1" dirty="0" smtClean="0"/>
              <a:t>Example: The framework of the body(organs ; heart, skin, lungs, brain, ect…)</a:t>
            </a:r>
            <a:endParaRPr lang="en-US" b="1" i="1" dirty="0"/>
          </a:p>
          <a:p>
            <a:r>
              <a:rPr lang="en-US" b="1" dirty="0"/>
              <a:t>Physiology - </a:t>
            </a:r>
            <a:r>
              <a:rPr lang="en-US" dirty="0"/>
              <a:t>The study of </a:t>
            </a:r>
            <a:r>
              <a:rPr lang="en-US" dirty="0" smtClean="0"/>
              <a:t>body’s </a:t>
            </a:r>
            <a:r>
              <a:rPr lang="en-US" b="1" i="1" dirty="0" smtClean="0"/>
              <a:t>function</a:t>
            </a:r>
            <a:r>
              <a:rPr lang="en-US" i="1" dirty="0" smtClean="0"/>
              <a:t>(science of the function of cells, tissues, and organs of the body)</a:t>
            </a:r>
            <a:endParaRPr lang="en-US" i="1" dirty="0"/>
          </a:p>
          <a:p>
            <a:pPr>
              <a:buFont typeface="Wingdings" pitchFamily="2" charset="2"/>
              <a:buNone/>
            </a:pPr>
            <a:r>
              <a:rPr lang="en-US" b="1" i="1" dirty="0"/>
              <a:t>Example: Red Blood Cells, includes what these cells do, how they do it, and how this is related to the functioning of the of the rest of the body</a:t>
            </a:r>
            <a:r>
              <a:rPr lang="en-US" b="1" i="1" dirty="0" smtClean="0"/>
              <a:t>.</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457200" y="1524000"/>
            <a:ext cx="8229600" cy="5334000"/>
          </a:xfrm>
        </p:spPr>
        <p:txBody>
          <a:bodyPr>
            <a:normAutofit fontScale="62500" lnSpcReduction="20000"/>
          </a:bodyPr>
          <a:lstStyle/>
          <a:p>
            <a:endParaRPr lang="en-US" b="1" dirty="0" smtClean="0"/>
          </a:p>
          <a:p>
            <a:endParaRPr lang="en-US" b="1" dirty="0" smtClean="0"/>
          </a:p>
          <a:p>
            <a:r>
              <a:rPr lang="en-US" b="1" dirty="0" smtClean="0"/>
              <a:t>Homeostasis</a:t>
            </a:r>
            <a:r>
              <a:rPr lang="en-US" dirty="0" smtClean="0"/>
              <a:t> – Is referred to as being in “steady state” or “normal”</a:t>
            </a:r>
          </a:p>
          <a:p>
            <a:r>
              <a:rPr lang="en-US" b="1" dirty="0" smtClean="0"/>
              <a:t>Example: </a:t>
            </a:r>
            <a:r>
              <a:rPr lang="en-US" dirty="0" smtClean="0"/>
              <a:t>Sweating when hot to release excess heat or shivering when your cold.</a:t>
            </a:r>
          </a:p>
          <a:p>
            <a:r>
              <a:rPr lang="en-US" b="1" dirty="0" smtClean="0"/>
              <a:t>Example</a:t>
            </a:r>
            <a:r>
              <a:rPr lang="en-US" dirty="0" smtClean="0"/>
              <a:t>:  Your home’s thermostat. Internally, this device is rigged with sensors, the sole purpose of which is to maintain the temperature at which you set it. When it notices that the room’s temperature is changing, lower or higher, from the temperature it is programmed to maintain, it will set off an opposing action, heat or air conditioning, to prevent change and maintain the set temperature. </a:t>
            </a:r>
          </a:p>
          <a:p>
            <a:r>
              <a:rPr lang="en-US" b="1" dirty="0" smtClean="0"/>
              <a:t>Pathophysiology</a:t>
            </a:r>
            <a:r>
              <a:rPr lang="en-US" dirty="0" smtClean="0"/>
              <a:t> </a:t>
            </a:r>
            <a:r>
              <a:rPr lang="en-US" dirty="0"/>
              <a:t>– </a:t>
            </a:r>
            <a:r>
              <a:rPr lang="en-US" dirty="0" smtClean="0"/>
              <a:t>Is the study of mechanisms by which disease occurs and how it effects normal function of the body</a:t>
            </a:r>
          </a:p>
          <a:p>
            <a:r>
              <a:rPr lang="en-US" dirty="0" smtClean="0"/>
              <a:t>Example: Understanding Pathophysiology of pneumonia will help you to point out the symptoms of pneumonia before they become fatal. A person suffering from pneumonia will usually experience fever, chills and they may seem as if they are having difficulty during breathing. Most people will also complain of chest pains which could be accompanied by cough that has green or yellowish mucus. This is a fatal condition and it affects mostly the old and children who have a weak immunity</a:t>
            </a:r>
            <a:endParaRPr lang="en-US" dirty="0"/>
          </a:p>
        </p:txBody>
      </p:sp>
      <p:pic>
        <p:nvPicPr>
          <p:cNvPr id="3074" name="Picture 2" descr="http://www.lionden.com/graphics/AP/feeback-loop-body.gif"/>
          <p:cNvPicPr>
            <a:picLocks noChangeAspect="1" noChangeArrowheads="1"/>
          </p:cNvPicPr>
          <p:nvPr/>
        </p:nvPicPr>
        <p:blipFill>
          <a:blip r:embed="rId2" cstate="print"/>
          <a:srcRect/>
          <a:stretch>
            <a:fillRect/>
          </a:stretch>
        </p:blipFill>
        <p:spPr bwMode="auto">
          <a:xfrm>
            <a:off x="762000" y="228600"/>
            <a:ext cx="2857500" cy="1943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Anatomy and Physiology of the Human Body</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Fortunately, the healthy body has an enormous capacity to protect itself by defending and adapting to </a:t>
            </a:r>
            <a:r>
              <a:rPr lang="en-US" dirty="0" err="1" smtClean="0"/>
              <a:t>pathophysiologic</a:t>
            </a:r>
            <a:r>
              <a:rPr lang="en-US" dirty="0" smtClean="0"/>
              <a:t> effects of disease</a:t>
            </a:r>
          </a:p>
          <a:p>
            <a:r>
              <a:rPr lang="en-US" dirty="0" smtClean="0"/>
              <a:t>However, when it fails, appropriate medical intervention can often correct or at least control the disease process</a:t>
            </a:r>
          </a:p>
          <a:p>
            <a:r>
              <a:rPr lang="en-US" dirty="0" smtClean="0"/>
              <a:t>Examples: IBU, Tylenol, antibiotics, 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fontScale="90000"/>
          </a:bodyPr>
          <a:lstStyle/>
          <a:p>
            <a:r>
              <a:rPr lang="en-US" dirty="0" smtClean="0"/>
              <a:t>Language Of Medicine</a:t>
            </a:r>
            <a:endParaRPr lang="en-US" dirty="0"/>
          </a:p>
        </p:txBody>
      </p:sp>
      <p:sp>
        <p:nvSpPr>
          <p:cNvPr id="3" name="Content Placeholder 2"/>
          <p:cNvSpPr>
            <a:spLocks noGrp="1"/>
          </p:cNvSpPr>
          <p:nvPr>
            <p:ph sz="half" idx="1"/>
          </p:nvPr>
        </p:nvSpPr>
        <p:spPr/>
        <p:txBody>
          <a:bodyPr/>
          <a:lstStyle/>
          <a:p>
            <a:r>
              <a:rPr lang="en-US" dirty="0" smtClean="0"/>
              <a:t>The medical assistant must know about the human body and be able to physically and verbally locate body structures for patient care</a:t>
            </a:r>
          </a:p>
          <a:p>
            <a:pPr>
              <a:buNone/>
            </a:pPr>
            <a:r>
              <a:rPr lang="en-US" dirty="0" smtClean="0"/>
              <a:t> </a:t>
            </a:r>
            <a:endParaRPr lang="en-US" dirty="0"/>
          </a:p>
        </p:txBody>
      </p:sp>
      <p:sp>
        <p:nvSpPr>
          <p:cNvPr id="8" name="Content Placeholder 7"/>
          <p:cNvSpPr>
            <a:spLocks noGrp="1"/>
          </p:cNvSpPr>
          <p:nvPr>
            <p:ph sz="half" idx="2"/>
          </p:nvPr>
        </p:nvSpPr>
        <p:spPr/>
        <p:txBody>
          <a:bodyPr/>
          <a:lstStyle/>
          <a:p>
            <a:endParaRPr lang="en-US"/>
          </a:p>
        </p:txBody>
      </p:sp>
      <p:pic>
        <p:nvPicPr>
          <p:cNvPr id="1026" name="Picture 2" descr="http://img.ehowcdn.com/article-page-main/ehow/images/a07/s2/cb/three-types-medical-assistant-certificates-800x800.jpg"/>
          <p:cNvPicPr>
            <a:picLocks noChangeAspect="1" noChangeArrowheads="1"/>
          </p:cNvPicPr>
          <p:nvPr/>
        </p:nvPicPr>
        <p:blipFill>
          <a:blip r:embed="rId2" cstate="print"/>
          <a:srcRect/>
          <a:stretch>
            <a:fillRect/>
          </a:stretch>
        </p:blipFill>
        <p:spPr bwMode="auto">
          <a:xfrm>
            <a:off x="1752600" y="4495800"/>
            <a:ext cx="2438400" cy="2133600"/>
          </a:xfrm>
          <a:prstGeom prst="rect">
            <a:avLst/>
          </a:prstGeom>
          <a:noFill/>
        </p:spPr>
      </p:pic>
      <p:pic>
        <p:nvPicPr>
          <p:cNvPr id="19460" name="Picture 4" descr="http://images.tutorvista.com/content/feed/u72/body2.JPG"/>
          <p:cNvPicPr>
            <a:picLocks noChangeAspect="1" noChangeArrowheads="1"/>
          </p:cNvPicPr>
          <p:nvPr/>
        </p:nvPicPr>
        <p:blipFill>
          <a:blip r:embed="rId3" cstate="print"/>
          <a:srcRect/>
          <a:stretch>
            <a:fillRect/>
          </a:stretch>
        </p:blipFill>
        <p:spPr bwMode="auto">
          <a:xfrm>
            <a:off x="4267200" y="0"/>
            <a:ext cx="5133975" cy="6629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Directional Terms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We use anatomical directional term in describing anatomical structures</a:t>
            </a:r>
          </a:p>
          <a:p>
            <a:r>
              <a:rPr lang="en-US" b="1" dirty="0" smtClean="0"/>
              <a:t>A body is said to be in the anatomic position when standing erect, with arms down at the sides, and the palms of the hands facing forward</a:t>
            </a:r>
            <a:endParaRPr lang="en-US" b="1" dirty="0"/>
          </a:p>
        </p:txBody>
      </p:sp>
      <p:sp>
        <p:nvSpPr>
          <p:cNvPr id="5" name="Content Placeholder 4"/>
          <p:cNvSpPr>
            <a:spLocks noGrp="1"/>
          </p:cNvSpPr>
          <p:nvPr>
            <p:ph sz="half" idx="2"/>
          </p:nvPr>
        </p:nvSpPr>
        <p:spPr/>
        <p:txBody>
          <a:bodyPr>
            <a:normAutofit lnSpcReduction="10000"/>
          </a:bodyPr>
          <a:lstStyle/>
          <a:p>
            <a:endParaRPr lang="en-US"/>
          </a:p>
        </p:txBody>
      </p:sp>
      <p:pic>
        <p:nvPicPr>
          <p:cNvPr id="19458" name="Picture 2" descr="http://www.healthyintentions.com.au/images/AnatomicalHuman.jpg"/>
          <p:cNvPicPr>
            <a:picLocks noChangeAspect="1" noChangeArrowheads="1"/>
          </p:cNvPicPr>
          <p:nvPr/>
        </p:nvPicPr>
        <p:blipFill>
          <a:blip r:embed="rId2" cstate="print"/>
          <a:srcRect/>
          <a:stretch>
            <a:fillRect/>
          </a:stretch>
        </p:blipFill>
        <p:spPr bwMode="auto">
          <a:xfrm>
            <a:off x="4343400" y="1143000"/>
            <a:ext cx="4800600" cy="533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Directional Terms</a:t>
            </a:r>
            <a:endParaRPr lang="en-US" dirty="0"/>
          </a:p>
        </p:txBody>
      </p:sp>
      <p:sp>
        <p:nvSpPr>
          <p:cNvPr id="3" name="Content Placeholder 2"/>
          <p:cNvSpPr>
            <a:spLocks noGrp="1"/>
          </p:cNvSpPr>
          <p:nvPr>
            <p:ph idx="1"/>
          </p:nvPr>
        </p:nvSpPr>
        <p:spPr>
          <a:xfrm>
            <a:off x="533400" y="1143000"/>
            <a:ext cx="8229600" cy="5715000"/>
          </a:xfrm>
        </p:spPr>
        <p:txBody>
          <a:bodyPr>
            <a:normAutofit fontScale="77500" lnSpcReduction="20000"/>
          </a:bodyPr>
          <a:lstStyle/>
          <a:p>
            <a:r>
              <a:rPr lang="en-US" sz="2900" dirty="0" smtClean="0"/>
              <a:t>Dividing the body vertically down the front will result in a right and left half</a:t>
            </a:r>
          </a:p>
          <a:p>
            <a:r>
              <a:rPr lang="en-US" sz="2900" dirty="0" smtClean="0"/>
              <a:t>This is called a </a:t>
            </a:r>
            <a:r>
              <a:rPr lang="en-US" sz="2900" b="1" dirty="0" err="1" smtClean="0"/>
              <a:t>midsagittal</a:t>
            </a:r>
            <a:r>
              <a:rPr lang="en-US" sz="2900" dirty="0" smtClean="0"/>
              <a:t> plane</a:t>
            </a:r>
          </a:p>
          <a:p>
            <a:r>
              <a:rPr lang="en-US" sz="2900" dirty="0" smtClean="0"/>
              <a:t>Anything located toward the midline is said to be </a:t>
            </a:r>
            <a:r>
              <a:rPr lang="en-US" sz="2900" b="1" dirty="0" smtClean="0"/>
              <a:t>medial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000" dirty="0" smtClean="0"/>
          </a:p>
          <a:p>
            <a:pPr>
              <a:buNone/>
            </a:pPr>
            <a:r>
              <a:rPr lang="en-US" sz="3600" dirty="0" smtClean="0"/>
              <a:t>Example:  Your chest is medial to your arm</a:t>
            </a:r>
          </a:p>
          <a:p>
            <a:pPr>
              <a:buNone/>
            </a:pPr>
            <a:endParaRPr lang="en-US" sz="2400" dirty="0" smtClean="0"/>
          </a:p>
          <a:p>
            <a:pPr>
              <a:buNone/>
            </a:pPr>
            <a:r>
              <a:rPr lang="en-US" dirty="0" smtClean="0"/>
              <a:t>Anything away from the midline is said to be </a:t>
            </a:r>
            <a:r>
              <a:rPr lang="en-US" b="1" dirty="0" smtClean="0"/>
              <a:t>lateral</a:t>
            </a:r>
          </a:p>
          <a:p>
            <a:pPr>
              <a:buNone/>
            </a:pPr>
            <a:r>
              <a:rPr lang="en-US" dirty="0" smtClean="0"/>
              <a:t>Example: your ears are lateral to your eyes</a:t>
            </a:r>
            <a:endParaRPr lang="en-US" b="1" dirty="0" smtClean="0"/>
          </a:p>
          <a:p>
            <a:pPr>
              <a:buNone/>
            </a:pPr>
            <a:endParaRPr lang="en-US" dirty="0" smtClean="0"/>
          </a:p>
          <a:p>
            <a:pPr>
              <a:buNone/>
            </a:pPr>
            <a:endParaRPr lang="en-US" dirty="0" smtClean="0"/>
          </a:p>
          <a:p>
            <a:pPr>
              <a:buNone/>
            </a:pPr>
            <a:endParaRPr lang="en-US" dirty="0" smtClean="0"/>
          </a:p>
        </p:txBody>
      </p:sp>
      <p:pic>
        <p:nvPicPr>
          <p:cNvPr id="20482" name="Picture 2" descr="http://img.tfd.com/mosbycam/thumbs/500161-fx21.jpg"/>
          <p:cNvPicPr>
            <a:picLocks noChangeAspect="1" noChangeArrowheads="1"/>
          </p:cNvPicPr>
          <p:nvPr/>
        </p:nvPicPr>
        <p:blipFill>
          <a:blip r:embed="rId2" cstate="print"/>
          <a:srcRect/>
          <a:stretch>
            <a:fillRect/>
          </a:stretch>
        </p:blipFill>
        <p:spPr bwMode="auto">
          <a:xfrm>
            <a:off x="7086600" y="2514600"/>
            <a:ext cx="1724025" cy="3276600"/>
          </a:xfrm>
          <a:prstGeom prst="rect">
            <a:avLst/>
          </a:prstGeom>
          <a:noFill/>
        </p:spPr>
      </p:pic>
      <p:pic>
        <p:nvPicPr>
          <p:cNvPr id="20484" name="Picture 4" descr="http://www.nlm.nih.gov/medlineplus/ency/images/ency/fullsize/9505.jpg"/>
          <p:cNvPicPr>
            <a:picLocks noChangeAspect="1" noChangeArrowheads="1"/>
          </p:cNvPicPr>
          <p:nvPr/>
        </p:nvPicPr>
        <p:blipFill>
          <a:blip r:embed="rId3" cstate="print"/>
          <a:srcRect/>
          <a:stretch>
            <a:fillRect/>
          </a:stretch>
        </p:blipFill>
        <p:spPr bwMode="auto">
          <a:xfrm>
            <a:off x="1295400" y="2362200"/>
            <a:ext cx="4343400" cy="2819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Directional Terms</a:t>
            </a:r>
            <a:endParaRPr lang="en-US" dirty="0"/>
          </a:p>
        </p:txBody>
      </p:sp>
      <p:sp>
        <p:nvSpPr>
          <p:cNvPr id="3" name="Content Placeholder 2"/>
          <p:cNvSpPr>
            <a:spLocks noGrp="1"/>
          </p:cNvSpPr>
          <p:nvPr>
            <p:ph idx="1"/>
          </p:nvPr>
        </p:nvSpPr>
        <p:spPr>
          <a:xfrm>
            <a:off x="381000" y="1143000"/>
            <a:ext cx="8229600" cy="5715000"/>
          </a:xfrm>
        </p:spPr>
        <p:txBody>
          <a:bodyPr/>
          <a:lstStyle/>
          <a:p>
            <a:r>
              <a:rPr lang="en-US" sz="2400" dirty="0" smtClean="0"/>
              <a:t>Two terms are used to describe the relationship of the extremities(arms and legs)</a:t>
            </a:r>
          </a:p>
          <a:p>
            <a:r>
              <a:rPr lang="en-US" sz="2400" b="1" dirty="0" smtClean="0"/>
              <a:t>Proximal: </a:t>
            </a:r>
            <a:r>
              <a:rPr lang="en-US" sz="2400" dirty="0" smtClean="0"/>
              <a:t>Indicates nearness to the point of attachment </a:t>
            </a:r>
          </a:p>
          <a:p>
            <a:r>
              <a:rPr lang="en-US" sz="2400" b="1" dirty="0" smtClean="0"/>
              <a:t>Distal: </a:t>
            </a:r>
            <a:r>
              <a:rPr lang="en-US" sz="2400" dirty="0" smtClean="0"/>
              <a:t>indicates away from the point of attachment</a:t>
            </a:r>
          </a:p>
          <a:p>
            <a:endParaRPr lang="en-US" sz="2000" dirty="0" smtClean="0"/>
          </a:p>
          <a:p>
            <a:pPr>
              <a:buNone/>
            </a:pPr>
            <a:r>
              <a:rPr lang="en-US" sz="2000" dirty="0" smtClean="0"/>
              <a:t>    </a:t>
            </a:r>
          </a:p>
          <a:p>
            <a:pPr>
              <a:buNone/>
            </a:pPr>
            <a:r>
              <a:rPr lang="en-US" sz="2000" dirty="0" smtClean="0"/>
              <a:t>Shoulder                                                                                  Finger(phalanges)</a:t>
            </a:r>
          </a:p>
          <a:p>
            <a:pPr>
              <a:buNone/>
            </a:pPr>
            <a:r>
              <a:rPr lang="en-US" sz="2000" dirty="0" smtClean="0"/>
              <a:t>(point of attachment)                                                           </a:t>
            </a:r>
            <a:r>
              <a:rPr lang="en-US" sz="2000" b="1" dirty="0" smtClean="0"/>
              <a:t> Distal </a:t>
            </a:r>
            <a:r>
              <a:rPr lang="en-US" sz="2000" dirty="0" smtClean="0"/>
              <a:t>away from the  						   shoulder(distant)</a:t>
            </a:r>
          </a:p>
          <a:p>
            <a:pPr>
              <a:buNone/>
            </a:pPr>
            <a:r>
              <a:rPr lang="en-US" sz="2000" dirty="0" smtClean="0"/>
              <a:t>     </a:t>
            </a:r>
          </a:p>
          <a:p>
            <a:pPr>
              <a:buNone/>
            </a:pPr>
            <a:endParaRPr lang="en-US" sz="2000" dirty="0" smtClean="0"/>
          </a:p>
          <a:p>
            <a:pPr>
              <a:buNone/>
            </a:pPr>
            <a:r>
              <a:rPr lang="en-US" sz="2000" dirty="0" smtClean="0"/>
              <a:t>Elbow</a:t>
            </a:r>
          </a:p>
          <a:p>
            <a:pPr>
              <a:buNone/>
            </a:pPr>
            <a:r>
              <a:rPr lang="en-US" sz="2000" b="1" dirty="0" smtClean="0"/>
              <a:t>Proximal </a:t>
            </a:r>
            <a:r>
              <a:rPr lang="en-US" sz="2000" dirty="0" smtClean="0"/>
              <a:t>nearness to the</a:t>
            </a:r>
          </a:p>
          <a:p>
            <a:pPr>
              <a:buNone/>
            </a:pPr>
            <a:r>
              <a:rPr lang="en-US" sz="2000" dirty="0" smtClean="0"/>
              <a:t>shoulder</a:t>
            </a:r>
          </a:p>
        </p:txBody>
      </p:sp>
      <p:pic>
        <p:nvPicPr>
          <p:cNvPr id="1026" name="Picture 2" descr="http://www.carmenlu.com/first/vocabulary/health1/body1_1/arm.jpg"/>
          <p:cNvPicPr>
            <a:picLocks noChangeAspect="1" noChangeArrowheads="1"/>
          </p:cNvPicPr>
          <p:nvPr/>
        </p:nvPicPr>
        <p:blipFill>
          <a:blip r:embed="rId2" cstate="print"/>
          <a:srcRect/>
          <a:stretch>
            <a:fillRect/>
          </a:stretch>
        </p:blipFill>
        <p:spPr bwMode="auto">
          <a:xfrm>
            <a:off x="3124200" y="4572000"/>
            <a:ext cx="6019800" cy="2057400"/>
          </a:xfrm>
          <a:prstGeom prst="rect">
            <a:avLst/>
          </a:prstGeom>
          <a:noFill/>
        </p:spPr>
      </p:pic>
      <p:cxnSp>
        <p:nvCxnSpPr>
          <p:cNvPr id="6" name="Straight Arrow Connector 5"/>
          <p:cNvCxnSpPr/>
          <p:nvPr/>
        </p:nvCxnSpPr>
        <p:spPr>
          <a:xfrm>
            <a:off x="1219200" y="4343400"/>
            <a:ext cx="2133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7048500" y="4838700"/>
            <a:ext cx="1447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14600" y="57150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3644</TotalTime>
  <Words>1273</Words>
  <Application>Microsoft Office PowerPoint</Application>
  <PresentationFormat>On-screen Show (4:3)</PresentationFormat>
  <Paragraphs>205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Chapter 11-1</vt:lpstr>
      <vt:lpstr>TERMS</vt:lpstr>
      <vt:lpstr>Anatomy and Physiology Defined </vt:lpstr>
      <vt:lpstr>TERMS</vt:lpstr>
      <vt:lpstr> Anatomy and Physiology of the Human Body </vt:lpstr>
      <vt:lpstr>Language Of Medicine</vt:lpstr>
      <vt:lpstr>Anatomic Directional Terms</vt:lpstr>
      <vt:lpstr>Anatomic Directional Terms</vt:lpstr>
      <vt:lpstr>Anatomic Directional Terms</vt:lpstr>
      <vt:lpstr>Distal/Proximal</vt:lpstr>
      <vt:lpstr>Anatomic Directional Terms</vt:lpstr>
      <vt:lpstr>Anatomic Directional Terms</vt:lpstr>
      <vt:lpstr>Review Planes And Directional Terms</vt:lpstr>
      <vt:lpstr>Abdominal Regions(4)</vt:lpstr>
      <vt:lpstr>Abdominal Regions(9)</vt:lpstr>
      <vt:lpstr>The Cell</vt:lpstr>
      <vt:lpstr>The Cell</vt:lpstr>
      <vt:lpstr>The Cell Organelles</vt:lpstr>
      <vt:lpstr>The Cell Organelles</vt:lpstr>
      <vt:lpstr>The Cell Organelles</vt:lpstr>
      <vt:lpstr>Chromosomes</vt:lpstr>
      <vt:lpstr>Chromosome Facts</vt:lpstr>
      <vt:lpstr>Chromosomes</vt:lpstr>
      <vt:lpstr>Genes</vt:lpstr>
      <vt:lpstr>Passing Molecules Through Cell Membranes</vt:lpstr>
      <vt:lpstr>Passing Molecules Through Cell Membranes</vt:lpstr>
      <vt:lpstr>Passing Molecules Through Cell Membranes</vt:lpstr>
      <vt:lpstr>Mutations</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11-1</dc:title>
  <dc:creator>ahastin2</dc:creator>
  <cp:lastModifiedBy>ahastin2</cp:lastModifiedBy>
  <cp:revision>146</cp:revision>
  <dcterms:created xsi:type="dcterms:W3CDTF">2011-08-02T23:41:23Z</dcterms:created>
  <dcterms:modified xsi:type="dcterms:W3CDTF">2013-08-28T18:19:17Z</dcterms:modified>
</cp:coreProperties>
</file>