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93" r:id="rId10"/>
    <p:sldId id="265" r:id="rId11"/>
    <p:sldId id="266" r:id="rId12"/>
    <p:sldId id="270" r:id="rId13"/>
    <p:sldId id="294" r:id="rId14"/>
    <p:sldId id="267" r:id="rId15"/>
    <p:sldId id="268" r:id="rId16"/>
    <p:sldId id="269"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3F262B-95A6-4A3A-97FD-79E43BA0B0EC}" type="datetimeFigureOut">
              <a:rPr lang="en-US" smtClean="0"/>
              <a:pPr/>
              <a:t>09/10/2013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1626C-F655-4A2B-95AC-E8F4F23F0E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F262B-95A6-4A3A-97FD-79E43BA0B0EC}" type="datetimeFigureOut">
              <a:rPr lang="en-US" smtClean="0"/>
              <a:pPr/>
              <a:t>09/10/2013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1626C-F655-4A2B-95AC-E8F4F23F0E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F262B-95A6-4A3A-97FD-79E43BA0B0EC}" type="datetimeFigureOut">
              <a:rPr lang="en-US" smtClean="0"/>
              <a:pPr/>
              <a:t>09/10/2013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1626C-F655-4A2B-95AC-E8F4F23F0E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F262B-95A6-4A3A-97FD-79E43BA0B0EC}" type="datetimeFigureOut">
              <a:rPr lang="en-US" smtClean="0"/>
              <a:pPr/>
              <a:t>09/10/2013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1626C-F655-4A2B-95AC-E8F4F23F0E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F262B-95A6-4A3A-97FD-79E43BA0B0EC}" type="datetimeFigureOut">
              <a:rPr lang="en-US" smtClean="0"/>
              <a:pPr/>
              <a:t>09/10/2013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1626C-F655-4A2B-95AC-E8F4F23F0E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3F262B-95A6-4A3A-97FD-79E43BA0B0EC}" type="datetimeFigureOut">
              <a:rPr lang="en-US" smtClean="0"/>
              <a:pPr/>
              <a:t>09/10/2013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1626C-F655-4A2B-95AC-E8F4F23F0E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3F262B-95A6-4A3A-97FD-79E43BA0B0EC}" type="datetimeFigureOut">
              <a:rPr lang="en-US" smtClean="0"/>
              <a:pPr/>
              <a:t>09/10/2013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91626C-F655-4A2B-95AC-E8F4F23F0E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3F262B-95A6-4A3A-97FD-79E43BA0B0EC}" type="datetimeFigureOut">
              <a:rPr lang="en-US" smtClean="0"/>
              <a:pPr/>
              <a:t>09/10/2013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1626C-F655-4A2B-95AC-E8F4F23F0E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F262B-95A6-4A3A-97FD-79E43BA0B0EC}" type="datetimeFigureOut">
              <a:rPr lang="en-US" smtClean="0"/>
              <a:pPr/>
              <a:t>09/10/2013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91626C-F655-4A2B-95AC-E8F4F23F0E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F262B-95A6-4A3A-97FD-79E43BA0B0EC}" type="datetimeFigureOut">
              <a:rPr lang="en-US" smtClean="0"/>
              <a:pPr/>
              <a:t>09/10/2013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1626C-F655-4A2B-95AC-E8F4F23F0E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F262B-95A6-4A3A-97FD-79E43BA0B0EC}" type="datetimeFigureOut">
              <a:rPr lang="en-US" smtClean="0"/>
              <a:pPr/>
              <a:t>09/10/2013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1626C-F655-4A2B-95AC-E8F4F23F0E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F262B-95A6-4A3A-97FD-79E43BA0B0EC}" type="datetimeFigureOut">
              <a:rPr lang="en-US" smtClean="0"/>
              <a:pPr/>
              <a:t>09/10/2013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1626C-F655-4A2B-95AC-E8F4F23F0E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3"/>
          <p:cNvSpPr>
            <a:spLocks noChangeArrowheads="1" noChangeShapeType="1" noTextEdit="1"/>
          </p:cNvSpPr>
          <p:nvPr/>
        </p:nvSpPr>
        <p:spPr bwMode="auto">
          <a:xfrm>
            <a:off x="533400" y="228600"/>
            <a:ext cx="8153400" cy="6324600"/>
          </a:xfrm>
          <a:prstGeom prst="rect">
            <a:avLst/>
          </a:prstGeom>
        </p:spPr>
        <p:txBody>
          <a:bodyPr wrap="none" fromWordArt="1">
            <a:prstTxWarp prst="textDeflate">
              <a:avLst>
                <a:gd name="adj" fmla="val 26227"/>
              </a:avLst>
            </a:prstTxWarp>
          </a:bodyPr>
          <a:lstStyle/>
          <a:p>
            <a:pPr algn="ctr"/>
            <a:r>
              <a:rPr lang="en-US" kern="10" dirty="0">
                <a:ln w="9525">
                  <a:solidFill>
                    <a:srgbClr val="000000"/>
                  </a:solidFill>
                  <a:round/>
                  <a:headEnd/>
                  <a:tailEnd/>
                </a:ln>
                <a:gradFill rotWithShape="1">
                  <a:gsLst>
                    <a:gs pos="0">
                      <a:srgbClr val="6699FF"/>
                    </a:gs>
                    <a:gs pos="50000">
                      <a:srgbClr val="0000CC"/>
                    </a:gs>
                    <a:gs pos="100000">
                      <a:srgbClr val="6699FF"/>
                    </a:gs>
                  </a:gsLst>
                  <a:lin ang="5400000" scaled="1"/>
                </a:gradFill>
                <a:latin typeface="Gill Sans Ultra Bold Condensed"/>
              </a:rPr>
              <a:t>The </a:t>
            </a:r>
            <a:r>
              <a:rPr lang="en-US" kern="10" dirty="0" smtClean="0">
                <a:ln w="9525">
                  <a:solidFill>
                    <a:srgbClr val="000000"/>
                  </a:solidFill>
                  <a:round/>
                  <a:headEnd/>
                  <a:tailEnd/>
                </a:ln>
                <a:gradFill rotWithShape="1">
                  <a:gsLst>
                    <a:gs pos="0">
                      <a:srgbClr val="6699FF"/>
                    </a:gs>
                    <a:gs pos="50000">
                      <a:srgbClr val="0000CC"/>
                    </a:gs>
                    <a:gs pos="100000">
                      <a:srgbClr val="6699FF"/>
                    </a:gs>
                  </a:gsLst>
                  <a:lin ang="5400000" scaled="1"/>
                </a:gradFill>
                <a:latin typeface="Gill Sans Ultra Bold Condensed"/>
              </a:rPr>
              <a:t>Nervous </a:t>
            </a:r>
            <a:r>
              <a:rPr lang="en-US" kern="10" dirty="0">
                <a:ln w="9525">
                  <a:solidFill>
                    <a:srgbClr val="000000"/>
                  </a:solidFill>
                  <a:round/>
                  <a:headEnd/>
                  <a:tailEnd/>
                </a:ln>
                <a:gradFill rotWithShape="1">
                  <a:gsLst>
                    <a:gs pos="0">
                      <a:srgbClr val="6699FF"/>
                    </a:gs>
                    <a:gs pos="50000">
                      <a:srgbClr val="0000CC"/>
                    </a:gs>
                    <a:gs pos="100000">
                      <a:srgbClr val="6699FF"/>
                    </a:gs>
                  </a:gsLst>
                  <a:lin ang="5400000" scaled="1"/>
                </a:gradFill>
                <a:latin typeface="Gill Sans Ultra Bold Condensed"/>
              </a:rPr>
              <a:t>System</a:t>
            </a:r>
          </a:p>
        </p:txBody>
      </p:sp>
      <p:pic>
        <p:nvPicPr>
          <p:cNvPr id="3" name="Picture 4" descr="D:\Clipart\HM00354_.WMF"/>
          <p:cNvPicPr>
            <a:picLocks noChangeAspect="1" noChangeArrowheads="1"/>
          </p:cNvPicPr>
          <p:nvPr/>
        </p:nvPicPr>
        <p:blipFill>
          <a:blip r:embed="rId4" cstate="print"/>
          <a:srcRect/>
          <a:stretch>
            <a:fillRect/>
          </a:stretch>
        </p:blipFill>
        <p:spPr bwMode="auto">
          <a:xfrm>
            <a:off x="4572000" y="4724400"/>
            <a:ext cx="373063" cy="2133600"/>
          </a:xfrm>
          <a:prstGeom prst="rect">
            <a:avLst/>
          </a:prstGeom>
          <a:noFill/>
          <a:ln w="9525">
            <a:noFill/>
            <a:miter lim="800000"/>
            <a:headEnd/>
            <a:tailEnd/>
          </a:ln>
        </p:spPr>
      </p:pic>
      <p:pic>
        <p:nvPicPr>
          <p:cNvPr id="4" name="Picture 5" descr="D:\Clipart\HM00350_.WMF"/>
          <p:cNvPicPr>
            <a:picLocks noChangeAspect="1" noChangeArrowheads="1"/>
          </p:cNvPicPr>
          <p:nvPr/>
        </p:nvPicPr>
        <p:blipFill>
          <a:blip r:embed="rId5" cstate="print"/>
          <a:srcRect/>
          <a:stretch>
            <a:fillRect/>
          </a:stretch>
        </p:blipFill>
        <p:spPr bwMode="auto">
          <a:xfrm>
            <a:off x="3886200" y="0"/>
            <a:ext cx="1401763" cy="1600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3" name="projctor.wav"/>
                                        </p:tgtEl>
                                      </p:cMediaNode>
                                    </p:audio>
                                  </p:sub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9"/>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Comic Sans MS"/>
              </a:rPr>
              <a:t>Membrane Excitability</a:t>
            </a:r>
            <a:endParaRPr lang="en-US" dirty="0"/>
          </a:p>
        </p:txBody>
      </p:sp>
      <p:sp>
        <p:nvSpPr>
          <p:cNvPr id="3" name="Content Placeholder 2"/>
          <p:cNvSpPr>
            <a:spLocks noGrp="1"/>
          </p:cNvSpPr>
          <p:nvPr>
            <p:ph idx="1"/>
          </p:nvPr>
        </p:nvSpPr>
        <p:spPr/>
        <p:txBody>
          <a:bodyPr>
            <a:normAutofit/>
          </a:bodyPr>
          <a:lstStyle/>
          <a:p>
            <a:r>
              <a:rPr lang="en-US" dirty="0" smtClean="0"/>
              <a:t>Nerves carry impulses by creating electric charges in a process known as membrane excitability</a:t>
            </a:r>
          </a:p>
          <a:p>
            <a:r>
              <a:rPr lang="en-US" dirty="0" smtClean="0"/>
              <a:t>This whole process occurs in a few millisecond</a:t>
            </a:r>
          </a:p>
          <a:p>
            <a:r>
              <a:rPr lang="en-US" dirty="0" smtClean="0"/>
              <a:t>When the action occurs in one part of the cell membrane of the neuron, it spreads to the other parts of the membrane sending messages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Comic Sans MS"/>
              </a:rPr>
              <a:t>Membrane Excitability</a:t>
            </a:r>
            <a:endParaRPr lang="en-US" dirty="0"/>
          </a:p>
        </p:txBody>
      </p:sp>
      <p:sp>
        <p:nvSpPr>
          <p:cNvPr id="3" name="Content Placeholder 2"/>
          <p:cNvSpPr>
            <a:spLocks noGrp="1"/>
          </p:cNvSpPr>
          <p:nvPr>
            <p:ph idx="1"/>
          </p:nvPr>
        </p:nvSpPr>
        <p:spPr/>
        <p:txBody>
          <a:bodyPr/>
          <a:lstStyle/>
          <a:p>
            <a:r>
              <a:rPr lang="en-US" dirty="0" smtClean="0"/>
              <a:t>The impulses travel across a neuron from the from the dendrites to the cell body and then to the axon</a:t>
            </a:r>
            <a:endParaRPr lang="en-US" dirty="0"/>
          </a:p>
        </p:txBody>
      </p:sp>
      <p:pic>
        <p:nvPicPr>
          <p:cNvPr id="5" name="Content Placeholder 3" descr="neuron (1).jpg"/>
          <p:cNvPicPr>
            <a:picLocks noChangeAspect="1"/>
          </p:cNvPicPr>
          <p:nvPr/>
        </p:nvPicPr>
        <p:blipFill>
          <a:blip r:embed="rId2" cstate="print"/>
          <a:srcRect/>
          <a:stretch>
            <a:fillRect/>
          </a:stretch>
        </p:blipFill>
        <p:spPr>
          <a:xfrm>
            <a:off x="2438400" y="3429000"/>
            <a:ext cx="5334000" cy="2971800"/>
          </a:xfrm>
          <a:prstGeom prst="rect">
            <a:avLst/>
          </a:prstGeom>
        </p:spPr>
      </p:pic>
      <p:pic>
        <p:nvPicPr>
          <p:cNvPr id="4098" name="Picture 2" descr="http://faculty.washington.edu/chudler/ann.gif"/>
          <p:cNvPicPr>
            <a:picLocks noChangeAspect="1" noChangeArrowheads="1" noCrop="1"/>
          </p:cNvPicPr>
          <p:nvPr/>
        </p:nvPicPr>
        <p:blipFill>
          <a:blip r:embed="rId3" cstate="print"/>
          <a:srcRect/>
          <a:stretch>
            <a:fillRect/>
          </a:stretch>
        </p:blipFill>
        <p:spPr bwMode="auto">
          <a:xfrm>
            <a:off x="228600" y="3733800"/>
            <a:ext cx="2828925" cy="8382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Neuron</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endParaRPr lang="en-US" sz="2800" dirty="0" smtClean="0"/>
          </a:p>
          <a:p>
            <a:r>
              <a:rPr lang="en-US" sz="2400" dirty="0" smtClean="0"/>
              <a:t>The </a:t>
            </a:r>
            <a:r>
              <a:rPr lang="en-US" sz="2400" b="1" dirty="0" smtClean="0"/>
              <a:t>cell body </a:t>
            </a:r>
            <a:r>
              <a:rPr lang="en-US" sz="2400" dirty="0" smtClean="0"/>
              <a:t>contains the </a:t>
            </a:r>
            <a:r>
              <a:rPr lang="en-US" sz="2400" b="1" dirty="0" smtClean="0"/>
              <a:t>nucleus</a:t>
            </a:r>
          </a:p>
          <a:p>
            <a:r>
              <a:rPr lang="en-US" sz="2400" b="1" dirty="0" smtClean="0"/>
              <a:t>Dendrites </a:t>
            </a:r>
            <a:r>
              <a:rPr lang="en-US" sz="2400" dirty="0" smtClean="0"/>
              <a:t>are processes(extensions) that </a:t>
            </a:r>
            <a:r>
              <a:rPr lang="en-US" sz="2400" dirty="0" smtClean="0"/>
              <a:t>transmit impulses </a:t>
            </a:r>
            <a:r>
              <a:rPr lang="en-US" sz="2400" b="1" dirty="0" smtClean="0"/>
              <a:t>toward the cell body </a:t>
            </a:r>
          </a:p>
          <a:p>
            <a:r>
              <a:rPr lang="en-US" sz="2400" b="1" dirty="0" smtClean="0"/>
              <a:t>Axon </a:t>
            </a:r>
            <a:r>
              <a:rPr lang="en-US" sz="2400" dirty="0" smtClean="0"/>
              <a:t>transmit impulses </a:t>
            </a:r>
            <a:r>
              <a:rPr lang="en-US" sz="2400" b="1" dirty="0" smtClean="0"/>
              <a:t>away from the cell body</a:t>
            </a:r>
          </a:p>
          <a:p>
            <a:r>
              <a:rPr lang="en-US" sz="2400" b="1" dirty="0" smtClean="0"/>
              <a:t>Schwann cells </a:t>
            </a:r>
            <a:r>
              <a:rPr lang="en-US" sz="2400" dirty="0" smtClean="0"/>
              <a:t>grow to surround the neuron(several layers in the peripheral nervous system)nerves</a:t>
            </a:r>
          </a:p>
          <a:p>
            <a:r>
              <a:rPr lang="en-US" sz="2400" b="1" dirty="0" smtClean="0"/>
              <a:t>Myelin Sheath</a:t>
            </a:r>
            <a:r>
              <a:rPr lang="en-US" sz="2400" dirty="0" smtClean="0"/>
              <a:t> insulating layer that forms around nerves, a fatty substance</a:t>
            </a:r>
          </a:p>
          <a:p>
            <a:endParaRPr lang="en-US" dirty="0" smtClean="0"/>
          </a:p>
          <a:p>
            <a:endParaRPr lang="en-US" dirty="0"/>
          </a:p>
        </p:txBody>
      </p:sp>
      <p:pic>
        <p:nvPicPr>
          <p:cNvPr id="4" name="Content Placeholder 3" descr="neuron (1).jpg"/>
          <p:cNvPicPr>
            <a:picLocks noChangeAspect="1"/>
          </p:cNvPicPr>
          <p:nvPr/>
        </p:nvPicPr>
        <p:blipFill>
          <a:blip r:embed="rId2" cstate="print"/>
          <a:srcRect/>
          <a:stretch>
            <a:fillRect/>
          </a:stretch>
        </p:blipFill>
        <p:spPr>
          <a:xfrm>
            <a:off x="3810000" y="4419600"/>
            <a:ext cx="5334000" cy="2209800"/>
          </a:xfrm>
          <a:prstGeom prst="rect">
            <a:avLst/>
          </a:prstGeom>
        </p:spPr>
      </p:pic>
      <p:pic>
        <p:nvPicPr>
          <p:cNvPr id="5" name="Picture 2" descr="http://faculty.washington.edu/chudler/ann.gif"/>
          <p:cNvPicPr>
            <a:picLocks noChangeAspect="1" noChangeArrowheads="1" noCrop="1"/>
          </p:cNvPicPr>
          <p:nvPr/>
        </p:nvPicPr>
        <p:blipFill>
          <a:blip r:embed="rId3" cstate="print"/>
          <a:srcRect/>
          <a:stretch>
            <a:fillRect/>
          </a:stretch>
        </p:blipFill>
        <p:spPr bwMode="auto">
          <a:xfrm>
            <a:off x="304800" y="4953000"/>
            <a:ext cx="2828925"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themindseteffect.files.wordpress.com/2013/07/neurons.jpg"/>
          <p:cNvPicPr>
            <a:picLocks noChangeAspect="1" noChangeArrowheads="1"/>
          </p:cNvPicPr>
          <p:nvPr/>
        </p:nvPicPr>
        <p:blipFill>
          <a:blip r:embed="rId2" cstate="print"/>
          <a:srcRect/>
          <a:stretch>
            <a:fillRect/>
          </a:stretch>
        </p:blipFill>
        <p:spPr bwMode="auto">
          <a:xfrm>
            <a:off x="457200" y="381000"/>
            <a:ext cx="8153400" cy="6096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Comic Sans MS"/>
              </a:rPr>
              <a:t>Membrane Excitability</a:t>
            </a:r>
            <a:endParaRPr lang="en-US" dirty="0"/>
          </a:p>
        </p:txBody>
      </p:sp>
      <p:sp>
        <p:nvSpPr>
          <p:cNvPr id="3" name="Content Placeholder 2"/>
          <p:cNvSpPr>
            <a:spLocks noGrp="1"/>
          </p:cNvSpPr>
          <p:nvPr>
            <p:ph idx="1"/>
          </p:nvPr>
        </p:nvSpPr>
        <p:spPr/>
        <p:txBody>
          <a:bodyPr/>
          <a:lstStyle/>
          <a:p>
            <a:r>
              <a:rPr lang="en-US" dirty="0" smtClean="0"/>
              <a:t>But what happens when the impulse reaches the end of the neuron</a:t>
            </a:r>
          </a:p>
          <a:p>
            <a:r>
              <a:rPr lang="en-US" dirty="0" smtClean="0"/>
              <a:t>There is a minute space between the dendrite of the neuron called a </a:t>
            </a:r>
            <a:r>
              <a:rPr lang="en-US" b="1" dirty="0" smtClean="0"/>
              <a:t>synapse</a:t>
            </a:r>
            <a:r>
              <a:rPr lang="en-US" dirty="0" smtClean="0"/>
              <a:t>, which the impulse must jump chemically</a:t>
            </a:r>
            <a:endParaRPr lang="en-US" dirty="0"/>
          </a:p>
        </p:txBody>
      </p:sp>
      <p:pic>
        <p:nvPicPr>
          <p:cNvPr id="4" name="Content Placeholder 4" descr="synape.jpg"/>
          <p:cNvPicPr>
            <a:picLocks noChangeAspect="1"/>
          </p:cNvPicPr>
          <p:nvPr/>
        </p:nvPicPr>
        <p:blipFill>
          <a:blip r:embed="rId2" cstate="print"/>
          <a:srcRect/>
          <a:stretch>
            <a:fillRect/>
          </a:stretch>
        </p:blipFill>
        <p:spPr>
          <a:xfrm>
            <a:off x="6400800" y="3733800"/>
            <a:ext cx="2362200" cy="312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Normally nerve impulses travel about 200 miles per hour </a:t>
            </a:r>
          </a:p>
          <a:p>
            <a:r>
              <a:rPr lang="en-US" dirty="0" smtClean="0"/>
              <a:t>The intake of alcohol seems to aid the chemical that causes impulse to be blocked, and our reactions are slowed down</a:t>
            </a:r>
          </a:p>
          <a:p>
            <a:r>
              <a:rPr lang="en-US" b="1" dirty="0" smtClean="0"/>
              <a:t>Serotonin</a:t>
            </a:r>
            <a:r>
              <a:rPr lang="en-US" dirty="0" smtClean="0"/>
              <a:t> is an inhibitory neurotransmitter that has been found to be involved in emotion and mood.  Too little serotonin has been shown to lead to depression(depression medication releases serotonin)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Peripheral Nervous System And Spinal Cord</a:t>
            </a:r>
            <a:endParaRPr lang="en-US" dirty="0"/>
          </a:p>
        </p:txBody>
      </p:sp>
      <p:sp>
        <p:nvSpPr>
          <p:cNvPr id="3" name="Content Placeholder 2"/>
          <p:cNvSpPr>
            <a:spLocks noGrp="1"/>
          </p:cNvSpPr>
          <p:nvPr>
            <p:ph idx="1"/>
          </p:nvPr>
        </p:nvSpPr>
        <p:spPr/>
        <p:txBody>
          <a:bodyPr/>
          <a:lstStyle/>
          <a:p>
            <a:r>
              <a:rPr lang="en-US" dirty="0" smtClean="0"/>
              <a:t>The peripheral nervous system includes 12 pairs of cranial nerves that connect the brain directly to the sense organs(eye, ears, tongue, nose, and skin), the heart, the lungs, and other internal organs(picture on next slide)</a:t>
            </a:r>
          </a:p>
          <a:p>
            <a:r>
              <a:rPr lang="en-US" dirty="0" smtClean="0"/>
              <a:t>The peripheral nervous system also includes 31 pairs of spinal nerves, they provide function or movement, an sensory stimuli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4" descr="spinal nerves.jpg"/>
          <p:cNvPicPr>
            <a:picLocks noChangeAspect="1"/>
          </p:cNvPicPr>
          <p:nvPr/>
        </p:nvPicPr>
        <p:blipFill>
          <a:blip r:embed="rId2" cstate="print"/>
          <a:srcRect/>
          <a:stretch>
            <a:fillRect/>
          </a:stretch>
        </p:blipFill>
        <p:spPr>
          <a:xfrm>
            <a:off x="4419600" y="685800"/>
            <a:ext cx="4267200" cy="5562600"/>
          </a:xfrm>
          <a:prstGeom prst="rect">
            <a:avLst/>
          </a:prstGeom>
        </p:spPr>
      </p:pic>
      <p:pic>
        <p:nvPicPr>
          <p:cNvPr id="26626" name="Picture 2" descr="http://t1.gstatic.com/images?q=tbn:ANd9GcQZU-57L974uMuxs-lCUjFqwdUUj1yAlWuWJmMwXFV8QmykIocE9w"/>
          <p:cNvPicPr>
            <a:picLocks noChangeAspect="1" noChangeArrowheads="1"/>
          </p:cNvPicPr>
          <p:nvPr/>
        </p:nvPicPr>
        <p:blipFill>
          <a:blip r:embed="rId3" cstate="print"/>
          <a:srcRect/>
          <a:stretch>
            <a:fillRect/>
          </a:stretch>
        </p:blipFill>
        <p:spPr bwMode="auto">
          <a:xfrm>
            <a:off x="304800" y="1066800"/>
            <a:ext cx="3886200" cy="4953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Autonomic Nervous </a:t>
            </a:r>
            <a:br>
              <a:rPr lang="en-US" dirty="0" smtClean="0"/>
            </a:br>
            <a:r>
              <a:rPr lang="en-US" dirty="0" smtClean="0"/>
              <a:t>System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b="1" dirty="0" smtClean="0"/>
              <a:t>autonomic nervous system </a:t>
            </a:r>
            <a:r>
              <a:rPr lang="en-US" dirty="0" smtClean="0"/>
              <a:t>is part of the peripheral nervous system</a:t>
            </a:r>
          </a:p>
          <a:p>
            <a:r>
              <a:rPr lang="en-US" dirty="0" smtClean="0"/>
              <a:t>These nerves are involuntary and unconscious regulate functions such as breathing, heartbeat, and digestion</a:t>
            </a:r>
          </a:p>
          <a:p>
            <a:r>
              <a:rPr lang="en-US" dirty="0" smtClean="0"/>
              <a:t>There are two divisions of the autonomic system</a:t>
            </a:r>
          </a:p>
          <a:p>
            <a:r>
              <a:rPr lang="en-US" dirty="0" smtClean="0"/>
              <a:t>1. The</a:t>
            </a:r>
            <a:r>
              <a:rPr lang="en-US" b="1" dirty="0" smtClean="0"/>
              <a:t> sympathetic </a:t>
            </a:r>
            <a:r>
              <a:rPr lang="en-US" dirty="0" smtClean="0"/>
              <a:t>division accelerates activity in the smooth, involuntary muscles of the body’s organs, "fight-or-flight" reaction to emergencies, increases heart rate and blood pressure</a:t>
            </a:r>
          </a:p>
          <a:p>
            <a:r>
              <a:rPr lang="en-US" dirty="0" smtClean="0"/>
              <a:t>2. The </a:t>
            </a:r>
            <a:r>
              <a:rPr lang="en-US" b="1" dirty="0" smtClean="0"/>
              <a:t>parasympathetic</a:t>
            </a:r>
            <a:r>
              <a:rPr lang="en-US" dirty="0" smtClean="0"/>
              <a:t> division reveres the action and slows down activity, “rest and digest” body's calming and relaxing functions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Nervous System</a:t>
            </a:r>
            <a:endParaRPr lang="en-US" dirty="0"/>
          </a:p>
        </p:txBody>
      </p:sp>
      <p:sp>
        <p:nvSpPr>
          <p:cNvPr id="3" name="Content Placeholder 2"/>
          <p:cNvSpPr>
            <a:spLocks noGrp="1"/>
          </p:cNvSpPr>
          <p:nvPr>
            <p:ph idx="1"/>
          </p:nvPr>
        </p:nvSpPr>
        <p:spPr/>
        <p:txBody>
          <a:bodyPr/>
          <a:lstStyle/>
          <a:p>
            <a:r>
              <a:rPr lang="en-US" dirty="0" smtClean="0"/>
              <a:t>Scientists call the brain the most complex and challenging structure ever studied</a:t>
            </a:r>
          </a:p>
          <a:p>
            <a:r>
              <a:rPr lang="en-US" dirty="0" smtClean="0"/>
              <a:t>This small organ weighs about 3 pounds, is a mass of interconnecting nerve cells that “talk” to each other continuously </a:t>
            </a:r>
            <a:endParaRPr lang="en-US" dirty="0"/>
          </a:p>
        </p:txBody>
      </p:sp>
      <p:pic>
        <p:nvPicPr>
          <p:cNvPr id="1026" name="Picture 2" descr="http://3.bp.blogspot.com/__y-lXOrOC8A/TI9Vn--q1qI/AAAAAAAACRk/0tHFpgm8nY0/s1600/neurons-firing.jpg"/>
          <p:cNvPicPr>
            <a:picLocks noChangeAspect="1" noChangeArrowheads="1"/>
          </p:cNvPicPr>
          <p:nvPr/>
        </p:nvPicPr>
        <p:blipFill>
          <a:blip r:embed="rId2" cstate="print"/>
          <a:srcRect/>
          <a:stretch>
            <a:fillRect/>
          </a:stretch>
        </p:blipFill>
        <p:spPr bwMode="auto">
          <a:xfrm>
            <a:off x="152400" y="4267200"/>
            <a:ext cx="4762500" cy="2286000"/>
          </a:xfrm>
          <a:prstGeom prst="rect">
            <a:avLst/>
          </a:prstGeom>
          <a:noFill/>
        </p:spPr>
      </p:pic>
      <p:pic>
        <p:nvPicPr>
          <p:cNvPr id="1028" name="Picture 4" descr="http://myeslfriends.com/wordpress/wp-content/uploads/2010/11/neurons_firing.jpg"/>
          <p:cNvPicPr>
            <a:picLocks noChangeAspect="1" noChangeArrowheads="1"/>
          </p:cNvPicPr>
          <p:nvPr/>
        </p:nvPicPr>
        <p:blipFill>
          <a:blip r:embed="rId3" cstate="print"/>
          <a:srcRect/>
          <a:stretch>
            <a:fillRect/>
          </a:stretch>
        </p:blipFill>
        <p:spPr bwMode="auto">
          <a:xfrm>
            <a:off x="5029200" y="4267200"/>
            <a:ext cx="38862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Comic Sans MS"/>
              </a:rPr>
              <a:t>The Nervous System</a:t>
            </a:r>
            <a:b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Comic Sans MS"/>
              </a:rPr>
            </a:b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Comic Sans MS"/>
              </a:rPr>
              <a:t>Chapter 11 Unit 2</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rgbClr val="990099"/>
                </a:solidFill>
              </a:rPr>
              <a:t>A</a:t>
            </a:r>
            <a:r>
              <a:rPr lang="en-US" dirty="0" smtClean="0">
                <a:solidFill>
                  <a:srgbClr val="990099"/>
                </a:solidFill>
              </a:rPr>
              <a:t> system that controls all of the activities of the body.</a:t>
            </a:r>
          </a:p>
          <a:p>
            <a:r>
              <a:rPr lang="en-US" dirty="0" smtClean="0"/>
              <a:t>It is complex and somewhat difficult system to understand</a:t>
            </a:r>
          </a:p>
          <a:p>
            <a:r>
              <a:rPr lang="en-US" sz="2100" dirty="0" smtClean="0"/>
              <a:t>Your </a:t>
            </a:r>
            <a:r>
              <a:rPr lang="en-US" sz="2100" dirty="0"/>
              <a:t>brain is the boss of </a:t>
            </a:r>
            <a:r>
              <a:rPr lang="en-US" sz="2100" dirty="0" smtClean="0"/>
              <a:t>your</a:t>
            </a:r>
          </a:p>
          <a:p>
            <a:pPr>
              <a:buNone/>
            </a:pPr>
            <a:r>
              <a:rPr lang="en-US" sz="2100" dirty="0"/>
              <a:t> </a:t>
            </a:r>
            <a:r>
              <a:rPr lang="en-US" sz="2100" dirty="0" smtClean="0"/>
              <a:t>      body</a:t>
            </a:r>
            <a:r>
              <a:rPr lang="en-US" sz="2100" dirty="0"/>
              <a:t>. </a:t>
            </a:r>
            <a:endParaRPr lang="en-US" sz="2100" dirty="0" smtClean="0"/>
          </a:p>
          <a:p>
            <a:pPr>
              <a:buNone/>
            </a:pPr>
            <a:r>
              <a:rPr lang="en-US" sz="2100" dirty="0" smtClean="0"/>
              <a:t>       It </a:t>
            </a:r>
            <a:r>
              <a:rPr lang="en-US" sz="2100" dirty="0"/>
              <a:t>runs the show </a:t>
            </a:r>
            <a:r>
              <a:rPr lang="en-US" sz="2100" dirty="0" smtClean="0"/>
              <a:t>and </a:t>
            </a:r>
            <a:r>
              <a:rPr lang="en-US" sz="2100" dirty="0"/>
              <a:t>controls just about </a:t>
            </a:r>
            <a:endParaRPr lang="en-US" sz="2100" dirty="0" smtClean="0"/>
          </a:p>
          <a:p>
            <a:pPr>
              <a:buNone/>
            </a:pPr>
            <a:r>
              <a:rPr lang="en-US" sz="2100" dirty="0" smtClean="0"/>
              <a:t>       everything </a:t>
            </a:r>
            <a:r>
              <a:rPr lang="en-US" sz="2100" dirty="0"/>
              <a:t>you do, even </a:t>
            </a:r>
            <a:endParaRPr lang="en-US" sz="2100" dirty="0" smtClean="0"/>
          </a:p>
          <a:p>
            <a:pPr>
              <a:buNone/>
            </a:pPr>
            <a:r>
              <a:rPr lang="en-US" sz="2100" dirty="0" smtClean="0"/>
              <a:t>       when </a:t>
            </a:r>
            <a:r>
              <a:rPr lang="en-US" sz="2100" dirty="0"/>
              <a:t>you're </a:t>
            </a:r>
            <a:r>
              <a:rPr lang="en-US" sz="2100" dirty="0" smtClean="0"/>
              <a:t>asleep,  but </a:t>
            </a:r>
            <a:r>
              <a:rPr lang="en-US" sz="2100" dirty="0"/>
              <a:t>also many things </a:t>
            </a:r>
            <a:endParaRPr lang="en-US" sz="2100" dirty="0" smtClean="0"/>
          </a:p>
          <a:p>
            <a:pPr>
              <a:buNone/>
            </a:pPr>
            <a:r>
              <a:rPr lang="en-US" sz="2100" dirty="0" smtClean="0"/>
              <a:t>       you're </a:t>
            </a:r>
            <a:r>
              <a:rPr lang="en-US" sz="2100" dirty="0"/>
              <a:t>less </a:t>
            </a:r>
            <a:r>
              <a:rPr lang="en-US" sz="2100" dirty="0" smtClean="0"/>
              <a:t>aware of </a:t>
            </a:r>
            <a:r>
              <a:rPr lang="en-US" sz="2100" dirty="0"/>
              <a:t>— such as the beating </a:t>
            </a:r>
            <a:endParaRPr lang="en-US" sz="2100" dirty="0" smtClean="0"/>
          </a:p>
          <a:p>
            <a:pPr>
              <a:buNone/>
            </a:pPr>
            <a:r>
              <a:rPr lang="en-US" sz="2100" dirty="0" smtClean="0"/>
              <a:t>       of </a:t>
            </a:r>
            <a:r>
              <a:rPr lang="en-US" sz="2100" dirty="0"/>
              <a:t>your </a:t>
            </a:r>
            <a:r>
              <a:rPr lang="en-US" sz="2100" dirty="0" smtClean="0"/>
              <a:t>heart, the </a:t>
            </a:r>
            <a:r>
              <a:rPr lang="en-US" sz="2100" dirty="0"/>
              <a:t>digestion of your food, and </a:t>
            </a:r>
            <a:endParaRPr lang="en-US" sz="2100" dirty="0" smtClean="0"/>
          </a:p>
          <a:p>
            <a:pPr>
              <a:buNone/>
            </a:pPr>
            <a:r>
              <a:rPr lang="en-US" sz="2100" dirty="0" smtClean="0"/>
              <a:t>       yes</a:t>
            </a:r>
            <a:r>
              <a:rPr lang="en-US" sz="2100" dirty="0"/>
              <a:t>, </a:t>
            </a:r>
            <a:r>
              <a:rPr lang="en-US" sz="2100" dirty="0" smtClean="0"/>
              <a:t>even the </a:t>
            </a:r>
            <a:r>
              <a:rPr lang="en-US" sz="2100" dirty="0"/>
              <a:t>amount of stress you feel. </a:t>
            </a:r>
            <a:endParaRPr lang="en-US" sz="2100" dirty="0" smtClean="0"/>
          </a:p>
          <a:p>
            <a:pPr>
              <a:buNone/>
            </a:pPr>
            <a:r>
              <a:rPr lang="en-US" sz="2100" dirty="0" smtClean="0"/>
              <a:t>      Like </a:t>
            </a:r>
            <a:r>
              <a:rPr lang="en-US" sz="2100" dirty="0"/>
              <a:t>you, </a:t>
            </a:r>
            <a:r>
              <a:rPr lang="en-US" sz="2100" dirty="0" smtClean="0"/>
              <a:t>your </a:t>
            </a:r>
            <a:r>
              <a:rPr lang="en-US" sz="2100" dirty="0"/>
              <a:t>brain is quite the juggler.</a:t>
            </a:r>
            <a:endParaRPr lang="en-US" sz="2100" dirty="0" smtClean="0"/>
          </a:p>
          <a:p>
            <a:endParaRPr lang="en-US" dirty="0"/>
          </a:p>
          <a:p>
            <a:endParaRPr lang="en-US" dirty="0"/>
          </a:p>
        </p:txBody>
      </p:sp>
      <p:pic>
        <p:nvPicPr>
          <p:cNvPr id="4098" name="Picture 2" descr="http://t3.gstatic.com/images?q=tbn:ANd9GcQah35bIHUNLNW3bletkKx2vuh7vK2fJdNf5qNFFG-NmtGDgKpVAw"/>
          <p:cNvPicPr>
            <a:picLocks noChangeAspect="1" noChangeArrowheads="1"/>
          </p:cNvPicPr>
          <p:nvPr/>
        </p:nvPicPr>
        <p:blipFill>
          <a:blip r:embed="rId2" cstate="print"/>
          <a:srcRect/>
          <a:stretch>
            <a:fillRect/>
          </a:stretch>
        </p:blipFill>
        <p:spPr bwMode="auto">
          <a:xfrm>
            <a:off x="5410200" y="3124200"/>
            <a:ext cx="2971800"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Structure and Function Of The Brain</a:t>
            </a:r>
            <a:endParaRPr lang="en-US" dirty="0"/>
          </a:p>
        </p:txBody>
      </p:sp>
      <p:sp>
        <p:nvSpPr>
          <p:cNvPr id="3" name="Content Placeholder 2"/>
          <p:cNvSpPr>
            <a:spLocks noGrp="1"/>
          </p:cNvSpPr>
          <p:nvPr>
            <p:ph idx="1"/>
          </p:nvPr>
        </p:nvSpPr>
        <p:spPr/>
        <p:txBody>
          <a:bodyPr/>
          <a:lstStyle/>
          <a:p>
            <a:r>
              <a:rPr lang="en-US" dirty="0" smtClean="0"/>
              <a:t>The brain is divided into five parts:</a:t>
            </a:r>
          </a:p>
          <a:p>
            <a:r>
              <a:rPr lang="en-US" dirty="0" smtClean="0"/>
              <a:t>1. The largest is the cerebrum</a:t>
            </a:r>
            <a:endParaRPr lang="en-US" dirty="0"/>
          </a:p>
        </p:txBody>
      </p:sp>
      <p:pic>
        <p:nvPicPr>
          <p:cNvPr id="4" name="Content Placeholder 4" descr="lobeani.gif"/>
          <p:cNvPicPr>
            <a:picLocks noChangeAspect="1"/>
          </p:cNvPicPr>
          <p:nvPr/>
        </p:nvPicPr>
        <p:blipFill>
          <a:blip r:embed="rId2" cstate="print"/>
          <a:srcRect/>
          <a:stretch>
            <a:fillRect/>
          </a:stretch>
        </p:blipFill>
        <p:spPr>
          <a:xfrm>
            <a:off x="1981200" y="3048000"/>
            <a:ext cx="4724400" cy="3124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Cerebrum</a:t>
            </a:r>
            <a:endParaRPr lang="en-US" dirty="0"/>
          </a:p>
        </p:txBody>
      </p:sp>
      <p:sp>
        <p:nvSpPr>
          <p:cNvPr id="3" name="Content Placeholder 2"/>
          <p:cNvSpPr>
            <a:spLocks noGrp="1"/>
          </p:cNvSpPr>
          <p:nvPr>
            <p:ph idx="1"/>
          </p:nvPr>
        </p:nvSpPr>
        <p:spPr/>
        <p:txBody>
          <a:bodyPr/>
          <a:lstStyle/>
          <a:p>
            <a:r>
              <a:rPr lang="en-US" dirty="0" smtClean="0"/>
              <a:t>1. The largest is the cerebrum which controls sensory and motor activities</a:t>
            </a:r>
          </a:p>
          <a:p>
            <a:r>
              <a:rPr lang="en-US" dirty="0" smtClean="0"/>
              <a:t>The </a:t>
            </a:r>
            <a:r>
              <a:rPr lang="en-US" b="1" dirty="0" smtClean="0"/>
              <a:t>cerebrum</a:t>
            </a:r>
            <a:r>
              <a:rPr lang="en-US" dirty="0" smtClean="0"/>
              <a:t> is further divided into lobes</a:t>
            </a:r>
          </a:p>
          <a:p>
            <a:endParaRPr lang="en-US" dirty="0"/>
          </a:p>
        </p:txBody>
      </p:sp>
      <p:pic>
        <p:nvPicPr>
          <p:cNvPr id="31746" name="Picture 2" descr="http://t0.gstatic.com/images?q=tbn:ANd9GcSMbQ1X1dAjDBl7b4q5eftwZJWc9vI48gTHdwoqqfmUenH8KdCrmw"/>
          <p:cNvPicPr>
            <a:picLocks noChangeAspect="1" noChangeArrowheads="1"/>
          </p:cNvPicPr>
          <p:nvPr/>
        </p:nvPicPr>
        <p:blipFill>
          <a:blip r:embed="rId2" cstate="print"/>
          <a:srcRect/>
          <a:stretch>
            <a:fillRect/>
          </a:stretch>
        </p:blipFill>
        <p:spPr bwMode="auto">
          <a:xfrm>
            <a:off x="2743200" y="3581400"/>
            <a:ext cx="3581400" cy="2743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Frontal Lobe</a:t>
            </a:r>
            <a:endParaRPr lang="en-US" dirty="0"/>
          </a:p>
        </p:txBody>
      </p:sp>
      <p:sp>
        <p:nvSpPr>
          <p:cNvPr id="5" name="Content Placeholder 4"/>
          <p:cNvSpPr>
            <a:spLocks noGrp="1"/>
          </p:cNvSpPr>
          <p:nvPr>
            <p:ph sz="half" idx="1"/>
          </p:nvPr>
        </p:nvSpPr>
        <p:spPr/>
        <p:txBody>
          <a:bodyPr/>
          <a:lstStyle/>
          <a:p>
            <a:r>
              <a:rPr lang="en-US" sz="3600" dirty="0" smtClean="0"/>
              <a:t>The </a:t>
            </a:r>
            <a:r>
              <a:rPr lang="en-US" sz="3600" b="1" dirty="0" smtClean="0"/>
              <a:t>frontal lobes </a:t>
            </a:r>
            <a:r>
              <a:rPr lang="en-US" sz="3600" dirty="0" smtClean="0"/>
              <a:t>are considered our </a:t>
            </a:r>
            <a:r>
              <a:rPr lang="en-US" sz="3600" b="1" dirty="0" smtClean="0"/>
              <a:t>emotional control center </a:t>
            </a:r>
            <a:r>
              <a:rPr lang="en-US" sz="3600" dirty="0" smtClean="0"/>
              <a:t>and home to our personality and speech</a:t>
            </a:r>
          </a:p>
          <a:p>
            <a:endParaRPr lang="en-US" dirty="0"/>
          </a:p>
        </p:txBody>
      </p:sp>
      <p:sp>
        <p:nvSpPr>
          <p:cNvPr id="6" name="Content Placeholder 5"/>
          <p:cNvSpPr>
            <a:spLocks noGrp="1"/>
          </p:cNvSpPr>
          <p:nvPr>
            <p:ph sz="half" idx="2"/>
          </p:nvPr>
        </p:nvSpPr>
        <p:spPr/>
        <p:txBody>
          <a:bodyPr/>
          <a:lstStyle/>
          <a:p>
            <a:endParaRPr lang="en-US"/>
          </a:p>
        </p:txBody>
      </p:sp>
      <p:pic>
        <p:nvPicPr>
          <p:cNvPr id="4" name="Content Placeholder 4" descr="frontal.jpg"/>
          <p:cNvPicPr>
            <a:picLocks noChangeAspect="1"/>
          </p:cNvPicPr>
          <p:nvPr/>
        </p:nvPicPr>
        <p:blipFill>
          <a:blip r:embed="rId2" cstate="print"/>
          <a:srcRect/>
          <a:stretch>
            <a:fillRect/>
          </a:stretch>
        </p:blipFill>
        <p:spPr>
          <a:xfrm>
            <a:off x="4892675" y="1371600"/>
            <a:ext cx="3854450" cy="468153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Occipital Lobe</a:t>
            </a:r>
            <a:endParaRPr lang="en-US" dirty="0"/>
          </a:p>
        </p:txBody>
      </p:sp>
      <p:sp>
        <p:nvSpPr>
          <p:cNvPr id="3" name="Content Placeholder 2"/>
          <p:cNvSpPr>
            <a:spLocks noGrp="1"/>
          </p:cNvSpPr>
          <p:nvPr>
            <p:ph sz="half" idx="1"/>
          </p:nvPr>
        </p:nvSpPr>
        <p:spPr/>
        <p:txBody>
          <a:bodyPr/>
          <a:lstStyle/>
          <a:p>
            <a:r>
              <a:rPr lang="en-US" sz="3600" dirty="0" smtClean="0"/>
              <a:t>The </a:t>
            </a:r>
            <a:r>
              <a:rPr lang="en-US" sz="3600" b="1" dirty="0" smtClean="0"/>
              <a:t>occipital lobes </a:t>
            </a:r>
            <a:r>
              <a:rPr lang="en-US" sz="3600" dirty="0" smtClean="0"/>
              <a:t>are the center of our </a:t>
            </a:r>
            <a:r>
              <a:rPr lang="en-US" sz="3600" b="1" dirty="0" smtClean="0"/>
              <a:t>visual </a:t>
            </a:r>
            <a:r>
              <a:rPr lang="en-US" sz="3600" dirty="0" smtClean="0"/>
              <a:t>perception system. These areas “see”</a:t>
            </a:r>
          </a:p>
          <a:p>
            <a:endParaRPr lang="en-US" dirty="0"/>
          </a:p>
        </p:txBody>
      </p:sp>
      <p:pic>
        <p:nvPicPr>
          <p:cNvPr id="5" name="Content Placeholder 4" descr="occipital.jpg"/>
          <p:cNvPicPr>
            <a:picLocks noGrp="1" noChangeAspect="1"/>
          </p:cNvPicPr>
          <p:nvPr>
            <p:ph sz="half" idx="2"/>
          </p:nvPr>
        </p:nvPicPr>
        <p:blipFill>
          <a:blip r:embed="rId2" cstate="print"/>
          <a:srcRect/>
          <a:stretch>
            <a:fillRect/>
          </a:stretch>
        </p:blipFill>
        <p:spPr>
          <a:xfrm>
            <a:off x="4572000" y="1524000"/>
            <a:ext cx="4038600" cy="451266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Parietal Lobes</a:t>
            </a:r>
            <a:endParaRPr lang="en-US" dirty="0"/>
          </a:p>
        </p:txBody>
      </p:sp>
      <p:sp>
        <p:nvSpPr>
          <p:cNvPr id="3" name="Content Placeholder 2"/>
          <p:cNvSpPr>
            <a:spLocks noGrp="1"/>
          </p:cNvSpPr>
          <p:nvPr>
            <p:ph sz="half" idx="1"/>
          </p:nvPr>
        </p:nvSpPr>
        <p:spPr/>
        <p:txBody>
          <a:bodyPr>
            <a:normAutofit fontScale="85000" lnSpcReduction="20000"/>
          </a:bodyPr>
          <a:lstStyle/>
          <a:p>
            <a:r>
              <a:rPr lang="en-US" sz="3100" dirty="0" smtClean="0"/>
              <a:t>Between the frontal and occipital lobes is the </a:t>
            </a:r>
            <a:r>
              <a:rPr lang="en-US" sz="3100" b="1" dirty="0" smtClean="0"/>
              <a:t>parietal lobes(2)</a:t>
            </a:r>
          </a:p>
          <a:p>
            <a:r>
              <a:rPr lang="en-US" sz="3100" dirty="0" smtClean="0"/>
              <a:t>The largest portions areas are for sensation in the hands and face, the taste areas, which overlap the temporal lobes, receive impulses from the </a:t>
            </a:r>
            <a:r>
              <a:rPr lang="en-US" sz="3100" b="1" dirty="0" smtClean="0"/>
              <a:t>taste buds</a:t>
            </a:r>
          </a:p>
          <a:p>
            <a:r>
              <a:rPr lang="en-US" sz="3100" dirty="0" smtClean="0"/>
              <a:t>The left area is for the right side of the body and vice versa(stroke)</a:t>
            </a:r>
          </a:p>
          <a:p>
            <a:endParaRPr lang="en-US" dirty="0"/>
          </a:p>
        </p:txBody>
      </p:sp>
      <p:pic>
        <p:nvPicPr>
          <p:cNvPr id="5" name="Content Placeholder 4" descr="parietal.jpg"/>
          <p:cNvPicPr>
            <a:picLocks noGrp="1" noChangeAspect="1"/>
          </p:cNvPicPr>
          <p:nvPr>
            <p:ph sz="half" idx="2"/>
          </p:nvPr>
        </p:nvPicPr>
        <p:blipFill>
          <a:blip r:embed="rId2" cstate="print"/>
          <a:srcRect/>
          <a:stretch>
            <a:fillRect/>
          </a:stretch>
        </p:blipFill>
        <p:spPr>
          <a:xfrm>
            <a:off x="4648200" y="1613104"/>
            <a:ext cx="4038600" cy="4500154"/>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Lobes</a:t>
            </a:r>
            <a:endParaRPr lang="en-US" dirty="0"/>
          </a:p>
        </p:txBody>
      </p:sp>
      <p:sp>
        <p:nvSpPr>
          <p:cNvPr id="3" name="Content Placeholder 2"/>
          <p:cNvSpPr>
            <a:spLocks noGrp="1"/>
          </p:cNvSpPr>
          <p:nvPr>
            <p:ph sz="half" idx="1"/>
          </p:nvPr>
        </p:nvSpPr>
        <p:spPr/>
        <p:txBody>
          <a:bodyPr/>
          <a:lstStyle/>
          <a:p>
            <a:r>
              <a:rPr lang="en-US" dirty="0" smtClean="0"/>
              <a:t>The olfactory areas in the </a:t>
            </a:r>
            <a:r>
              <a:rPr lang="en-US" b="1" dirty="0" smtClean="0"/>
              <a:t>temporal lobe</a:t>
            </a:r>
            <a:r>
              <a:rPr lang="en-US" dirty="0" smtClean="0"/>
              <a:t>(2) receive impulses from receptors in the nasal cavities for the </a:t>
            </a:r>
            <a:r>
              <a:rPr lang="en-US" b="1" dirty="0" smtClean="0"/>
              <a:t>sense of smell </a:t>
            </a:r>
            <a:r>
              <a:rPr lang="en-US" dirty="0" smtClean="0"/>
              <a:t>and to the auditory areas to the inner ear for hearing and for speech</a:t>
            </a:r>
          </a:p>
          <a:p>
            <a:endParaRPr lang="en-US" dirty="0"/>
          </a:p>
        </p:txBody>
      </p:sp>
      <p:pic>
        <p:nvPicPr>
          <p:cNvPr id="5" name="Content Placeholder 4" descr="temporal.jpg"/>
          <p:cNvPicPr>
            <a:picLocks noGrp="1" noChangeAspect="1"/>
          </p:cNvPicPr>
          <p:nvPr>
            <p:ph sz="half" idx="2"/>
          </p:nvPr>
        </p:nvPicPr>
        <p:blipFill>
          <a:blip r:embed="rId2" cstate="print"/>
          <a:srcRect/>
          <a:stretch>
            <a:fillRect/>
          </a:stretch>
        </p:blipFill>
        <p:spPr>
          <a:xfrm>
            <a:off x="4836385" y="1600200"/>
            <a:ext cx="3662230" cy="452596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Cerebellum</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a:t>
            </a:r>
            <a:r>
              <a:rPr lang="en-US" b="1" dirty="0" smtClean="0"/>
              <a:t>cerebellum</a:t>
            </a:r>
            <a:r>
              <a:rPr lang="en-US" dirty="0" smtClean="0"/>
              <a:t> is  located just above the brainstem, beneath the occipital lobes at the base of the skull</a:t>
            </a:r>
          </a:p>
          <a:p>
            <a:r>
              <a:rPr lang="en-US" dirty="0" smtClean="0"/>
              <a:t>The functions of the cerebellum are concerned with involuntary </a:t>
            </a:r>
            <a:r>
              <a:rPr lang="en-US" b="1" dirty="0" smtClean="0"/>
              <a:t>movements</a:t>
            </a:r>
            <a:r>
              <a:rPr lang="en-US" dirty="0" smtClean="0"/>
              <a:t> (walking, dancing) and </a:t>
            </a:r>
            <a:r>
              <a:rPr lang="en-US" b="1" dirty="0" smtClean="0"/>
              <a:t>equilibrium</a:t>
            </a:r>
          </a:p>
          <a:p>
            <a:endParaRPr lang="en-US" dirty="0" smtClean="0"/>
          </a:p>
          <a:p>
            <a:endParaRPr lang="en-US" dirty="0"/>
          </a:p>
        </p:txBody>
      </p:sp>
      <p:pic>
        <p:nvPicPr>
          <p:cNvPr id="5" name="Content Placeholder 4" descr="f14-6_cellular_organiza_c (1).jpg"/>
          <p:cNvPicPr>
            <a:picLocks noGrp="1" noChangeAspect="1"/>
          </p:cNvPicPr>
          <p:nvPr>
            <p:ph sz="half" idx="2"/>
          </p:nvPr>
        </p:nvPicPr>
        <p:blipFill>
          <a:blip r:embed="rId2" cstate="print"/>
          <a:srcRect/>
          <a:stretch>
            <a:fillRect/>
          </a:stretch>
        </p:blipFill>
        <p:spPr>
          <a:xfrm>
            <a:off x="4887437" y="1600200"/>
            <a:ext cx="3560125" cy="452596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Medulla Oblongata</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 </a:t>
            </a:r>
            <a:r>
              <a:rPr lang="en-US" b="1" dirty="0" smtClean="0"/>
              <a:t>medulla</a:t>
            </a:r>
            <a:r>
              <a:rPr lang="en-US" dirty="0" smtClean="0"/>
              <a:t> extends from the spinal cord to the ponds. Its functions are those we think of as </a:t>
            </a:r>
            <a:r>
              <a:rPr lang="en-US" b="1" dirty="0" smtClean="0"/>
              <a:t>vital signs</a:t>
            </a:r>
            <a:r>
              <a:rPr lang="en-US" dirty="0" smtClean="0"/>
              <a:t>(blood pressure, respiration, pulse) and are reflex center for coughing, sneezing, swallowing, and vomiting.</a:t>
            </a:r>
          </a:p>
          <a:p>
            <a:r>
              <a:rPr lang="en-US" dirty="0" smtClean="0"/>
              <a:t>Any injury to the medulla would be fatal</a:t>
            </a:r>
          </a:p>
          <a:p>
            <a:endParaRPr lang="en-US" dirty="0"/>
          </a:p>
        </p:txBody>
      </p:sp>
      <p:pic>
        <p:nvPicPr>
          <p:cNvPr id="5" name="Content Placeholder 4" descr="images.jpg med.jpg"/>
          <p:cNvPicPr>
            <a:picLocks noGrp="1" noChangeAspect="1"/>
          </p:cNvPicPr>
          <p:nvPr>
            <p:ph sz="half" idx="2"/>
          </p:nvPr>
        </p:nvPicPr>
        <p:blipFill>
          <a:blip r:embed="rId2" cstate="print"/>
          <a:srcRect/>
          <a:stretch>
            <a:fillRect/>
          </a:stretch>
        </p:blipFill>
        <p:spPr>
          <a:xfrm>
            <a:off x="4953001" y="1676400"/>
            <a:ext cx="3581400" cy="43434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Pons</a:t>
            </a:r>
            <a:endParaRPr lang="en-US" dirty="0"/>
          </a:p>
        </p:txBody>
      </p:sp>
      <p:sp>
        <p:nvSpPr>
          <p:cNvPr id="3" name="Content Placeholder 2"/>
          <p:cNvSpPr>
            <a:spLocks noGrp="1"/>
          </p:cNvSpPr>
          <p:nvPr>
            <p:ph sz="half" idx="1"/>
          </p:nvPr>
        </p:nvSpPr>
        <p:spPr/>
        <p:txBody>
          <a:bodyPr>
            <a:normAutofit fontScale="92500"/>
          </a:bodyPr>
          <a:lstStyle/>
          <a:p>
            <a:r>
              <a:rPr lang="en-US" dirty="0" smtClean="0"/>
              <a:t>The </a:t>
            </a:r>
            <a:r>
              <a:rPr lang="en-US" b="1" dirty="0" err="1" smtClean="0"/>
              <a:t>pons</a:t>
            </a:r>
            <a:r>
              <a:rPr lang="en-US" dirty="0" smtClean="0"/>
              <a:t> bulges </a:t>
            </a:r>
            <a:r>
              <a:rPr lang="en-US" dirty="0" err="1" smtClean="0"/>
              <a:t>anteriorly</a:t>
            </a:r>
            <a:r>
              <a:rPr lang="en-US" dirty="0" smtClean="0"/>
              <a:t> from the upper part of the medulla</a:t>
            </a:r>
          </a:p>
          <a:p>
            <a:r>
              <a:rPr lang="en-US" dirty="0" smtClean="0"/>
              <a:t>The </a:t>
            </a:r>
            <a:r>
              <a:rPr lang="en-US" dirty="0" err="1" smtClean="0"/>
              <a:t>pons</a:t>
            </a:r>
            <a:r>
              <a:rPr lang="en-US" dirty="0" smtClean="0"/>
              <a:t> works together with the medulla to produce a normal </a:t>
            </a:r>
            <a:r>
              <a:rPr lang="en-US" b="1" dirty="0" smtClean="0"/>
              <a:t>breathing rhythm</a:t>
            </a:r>
            <a:endParaRPr lang="en-US" dirty="0" smtClean="0"/>
          </a:p>
          <a:p>
            <a:r>
              <a:rPr lang="en-US" dirty="0" smtClean="0"/>
              <a:t>It is also the reflex center for chewing, tasting, and secreting saliva</a:t>
            </a:r>
          </a:p>
          <a:p>
            <a:endParaRPr lang="en-US" dirty="0"/>
          </a:p>
        </p:txBody>
      </p:sp>
      <p:sp>
        <p:nvSpPr>
          <p:cNvPr id="4" name="Content Placeholder 3"/>
          <p:cNvSpPr>
            <a:spLocks noGrp="1"/>
          </p:cNvSpPr>
          <p:nvPr>
            <p:ph sz="half" idx="2"/>
          </p:nvPr>
        </p:nvSpPr>
        <p:spPr/>
        <p:txBody>
          <a:bodyPr>
            <a:normAutofit fontScale="92500"/>
          </a:bodyPr>
          <a:lstStyle/>
          <a:p>
            <a:endParaRPr lang="en-US" dirty="0"/>
          </a:p>
        </p:txBody>
      </p:sp>
      <p:pic>
        <p:nvPicPr>
          <p:cNvPr id="33794" name="Picture 2" descr="http://www.brainexplorer.org/brain-images/pons2.jpg"/>
          <p:cNvPicPr>
            <a:picLocks noChangeAspect="1" noChangeArrowheads="1"/>
          </p:cNvPicPr>
          <p:nvPr/>
        </p:nvPicPr>
        <p:blipFill>
          <a:blip r:embed="rId2" cstate="print"/>
          <a:srcRect/>
          <a:stretch>
            <a:fillRect/>
          </a:stretch>
        </p:blipFill>
        <p:spPr bwMode="auto">
          <a:xfrm>
            <a:off x="4800600" y="1752600"/>
            <a:ext cx="3733800" cy="4114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Thalamus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a:t>
            </a:r>
            <a:r>
              <a:rPr lang="en-US" b="1" dirty="0" smtClean="0"/>
              <a:t>thalamus</a:t>
            </a:r>
            <a:r>
              <a:rPr lang="en-US" dirty="0" smtClean="0"/>
              <a:t> is superior(above) to the hypothalamus</a:t>
            </a:r>
          </a:p>
          <a:p>
            <a:r>
              <a:rPr lang="en-US" dirty="0" smtClean="0"/>
              <a:t>Many of the functions are concerned with </a:t>
            </a:r>
            <a:r>
              <a:rPr lang="en-US" b="1" dirty="0" smtClean="0"/>
              <a:t>sensation</a:t>
            </a:r>
          </a:p>
          <a:p>
            <a:r>
              <a:rPr lang="en-US" dirty="0" smtClean="0"/>
              <a:t>The basic thalamus function in the brain is to process and relay movement and sensory information</a:t>
            </a:r>
            <a:endParaRPr lang="en-US" dirty="0"/>
          </a:p>
        </p:txBody>
      </p:sp>
      <p:pic>
        <p:nvPicPr>
          <p:cNvPr id="5" name="Content Placeholder 3" descr="thalamus-hypothalamus (1).jpg"/>
          <p:cNvPicPr>
            <a:picLocks noGrp="1" noChangeAspect="1"/>
          </p:cNvPicPr>
          <p:nvPr>
            <p:ph sz="half" idx="2"/>
          </p:nvPr>
        </p:nvPicPr>
        <p:blipFill>
          <a:blip r:embed="rId2" cstate="print"/>
          <a:srcRect/>
          <a:stretch>
            <a:fillRect/>
          </a:stretch>
        </p:blipFill>
        <p:spPr>
          <a:xfrm>
            <a:off x="5091112" y="1848644"/>
            <a:ext cx="3152775" cy="402907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Comic Sans MS"/>
              </a:rPr>
              <a:t>The Nervous System</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r>
              <a:rPr lang="en-US" dirty="0" smtClean="0"/>
              <a:t>The system has two main divisions:</a:t>
            </a:r>
          </a:p>
          <a:p>
            <a:pPr>
              <a:buNone/>
            </a:pPr>
            <a:r>
              <a:rPr lang="en-US" dirty="0" smtClean="0"/>
              <a:t>1-</a:t>
            </a:r>
            <a:r>
              <a:rPr lang="en-US" b="1" u="sng" dirty="0" smtClean="0"/>
              <a:t>The </a:t>
            </a:r>
            <a:r>
              <a:rPr lang="en-US" b="1" u="sng" dirty="0"/>
              <a:t>c</a:t>
            </a:r>
            <a:r>
              <a:rPr lang="en-US" b="1" u="sng" dirty="0" smtClean="0"/>
              <a:t>entral </a:t>
            </a:r>
            <a:r>
              <a:rPr lang="en-US" b="1" u="sng" dirty="0"/>
              <a:t>n</a:t>
            </a:r>
            <a:r>
              <a:rPr lang="en-US" b="1" u="sng" dirty="0" smtClean="0"/>
              <a:t>ervous system(CNS)</a:t>
            </a:r>
            <a:r>
              <a:rPr lang="en-US" dirty="0" smtClean="0"/>
              <a:t>: Which consists of the brain and the spinal cord</a:t>
            </a:r>
          </a:p>
          <a:p>
            <a:pPr>
              <a:buNone/>
            </a:pPr>
            <a:endParaRPr lang="en-US" dirty="0"/>
          </a:p>
          <a:p>
            <a:pPr>
              <a:buNone/>
            </a:pPr>
            <a:endParaRPr lang="en-US" dirty="0" smtClean="0"/>
          </a:p>
          <a:p>
            <a:pPr>
              <a:buNone/>
            </a:pPr>
            <a:r>
              <a:rPr lang="en-US" dirty="0" smtClean="0"/>
              <a:t> 2-</a:t>
            </a:r>
            <a:r>
              <a:rPr lang="en-US" b="1" u="sng" dirty="0" smtClean="0"/>
              <a:t>The peripheral nervous system</a:t>
            </a:r>
            <a:r>
              <a:rPr lang="en-US" dirty="0" smtClean="0"/>
              <a:t>:</a:t>
            </a:r>
          </a:p>
          <a:p>
            <a:pPr>
              <a:buNone/>
            </a:pPr>
            <a:r>
              <a:rPr lang="en-US" dirty="0" smtClean="0"/>
              <a:t> Which includes all the nerves of </a:t>
            </a:r>
          </a:p>
          <a:p>
            <a:pPr>
              <a:buNone/>
            </a:pPr>
            <a:r>
              <a:rPr lang="en-US" dirty="0" smtClean="0"/>
              <a:t>the CNS to every organ and the </a:t>
            </a:r>
          </a:p>
          <a:p>
            <a:pPr>
              <a:buNone/>
            </a:pPr>
            <a:r>
              <a:rPr lang="en-US" dirty="0" smtClean="0"/>
              <a:t>rest of the body</a:t>
            </a:r>
            <a:endParaRPr lang="en-US" dirty="0"/>
          </a:p>
        </p:txBody>
      </p:sp>
      <p:pic>
        <p:nvPicPr>
          <p:cNvPr id="4" name="Picture 4" descr="D:\Clipart\HM00378_.WMF"/>
          <p:cNvPicPr>
            <a:picLocks noChangeAspect="1" noChangeArrowheads="1"/>
          </p:cNvPicPr>
          <p:nvPr/>
        </p:nvPicPr>
        <p:blipFill>
          <a:blip r:embed="rId3" cstate="print"/>
          <a:srcRect/>
          <a:stretch>
            <a:fillRect/>
          </a:stretch>
        </p:blipFill>
        <p:spPr bwMode="auto">
          <a:xfrm>
            <a:off x="7391400" y="228600"/>
            <a:ext cx="1905000" cy="1443038"/>
          </a:xfrm>
          <a:prstGeom prst="rect">
            <a:avLst/>
          </a:prstGeom>
          <a:noFill/>
          <a:ln w="9525">
            <a:noFill/>
            <a:miter lim="800000"/>
            <a:headEnd/>
            <a:tailEnd/>
          </a:ln>
        </p:spPr>
      </p:pic>
      <p:pic>
        <p:nvPicPr>
          <p:cNvPr id="5" name="Picture 5" descr="D:\Clipart\HM00354_.WMF"/>
          <p:cNvPicPr>
            <a:picLocks noChangeAspect="1" noChangeArrowheads="1"/>
          </p:cNvPicPr>
          <p:nvPr/>
        </p:nvPicPr>
        <p:blipFill>
          <a:blip r:embed="rId4" cstate="print"/>
          <a:srcRect/>
          <a:stretch>
            <a:fillRect/>
          </a:stretch>
        </p:blipFill>
        <p:spPr bwMode="auto">
          <a:xfrm>
            <a:off x="7848600" y="1524000"/>
            <a:ext cx="606425" cy="2133600"/>
          </a:xfrm>
          <a:prstGeom prst="rect">
            <a:avLst/>
          </a:prstGeom>
          <a:noFill/>
          <a:ln w="9525">
            <a:noFill/>
            <a:miter lim="800000"/>
            <a:headEnd/>
            <a:tailEnd/>
          </a:ln>
        </p:spPr>
      </p:pic>
      <p:pic>
        <p:nvPicPr>
          <p:cNvPr id="6" name="Picture 8" descr="D:\Clipart\HM00354_.WMF"/>
          <p:cNvPicPr>
            <a:picLocks noChangeAspect="1" noChangeArrowheads="1"/>
          </p:cNvPicPr>
          <p:nvPr/>
        </p:nvPicPr>
        <p:blipFill>
          <a:blip r:embed="rId5" cstate="print"/>
          <a:srcRect/>
          <a:stretch>
            <a:fillRect/>
          </a:stretch>
        </p:blipFill>
        <p:spPr bwMode="auto">
          <a:xfrm>
            <a:off x="6324600" y="3657600"/>
            <a:ext cx="267335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laser.wav"/>
                                        </p:tgtEl>
                                      </p:cMediaNode>
                                    </p:audio>
                                  </p:sub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2000"/>
                                        <p:tgtEl>
                                          <p:spTgt spid="3">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2000"/>
                                        <p:tgtEl>
                                          <p:spTgt spid="3">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Hypothalamus</a:t>
            </a:r>
            <a:endParaRPr lang="en-US" dirty="0"/>
          </a:p>
        </p:txBody>
      </p:sp>
      <p:sp>
        <p:nvSpPr>
          <p:cNvPr id="3" name="Content Placeholder 2"/>
          <p:cNvSpPr>
            <a:spLocks noGrp="1"/>
          </p:cNvSpPr>
          <p:nvPr>
            <p:ph sz="half" idx="1"/>
          </p:nvPr>
        </p:nvSpPr>
        <p:spPr>
          <a:xfrm>
            <a:off x="457200" y="1143000"/>
            <a:ext cx="4038600" cy="5715000"/>
          </a:xfrm>
        </p:spPr>
        <p:txBody>
          <a:bodyPr>
            <a:normAutofit fontScale="62500" lnSpcReduction="20000"/>
          </a:bodyPr>
          <a:lstStyle/>
          <a:p>
            <a:r>
              <a:rPr lang="en-US" dirty="0" smtClean="0"/>
              <a:t>The </a:t>
            </a:r>
            <a:r>
              <a:rPr lang="en-US" b="1" dirty="0" smtClean="0"/>
              <a:t>hypothalamus</a:t>
            </a:r>
            <a:r>
              <a:rPr lang="en-US" dirty="0" smtClean="0"/>
              <a:t> is located inferior(below) the thalamus </a:t>
            </a:r>
          </a:p>
          <a:p>
            <a:r>
              <a:rPr lang="en-US" dirty="0" smtClean="0"/>
              <a:t>This a small area of the brain with </a:t>
            </a:r>
            <a:r>
              <a:rPr lang="en-US" b="1" dirty="0" smtClean="0"/>
              <a:t>many diverse functions</a:t>
            </a:r>
          </a:p>
          <a:p>
            <a:r>
              <a:rPr lang="en-US" dirty="0" smtClean="0"/>
              <a:t>Produces ADH(</a:t>
            </a:r>
            <a:r>
              <a:rPr lang="en-US" dirty="0" err="1" smtClean="0"/>
              <a:t>antidiuretic</a:t>
            </a:r>
            <a:r>
              <a:rPr lang="en-US" dirty="0" smtClean="0"/>
              <a:t> hormone; helps with kidneys reabsorb water) and </a:t>
            </a:r>
            <a:r>
              <a:rPr lang="en-US" dirty="0" err="1" smtClean="0"/>
              <a:t>Oxytocin</a:t>
            </a:r>
            <a:r>
              <a:rPr lang="en-US" dirty="0" smtClean="0"/>
              <a:t>(bring about childbirth)</a:t>
            </a:r>
          </a:p>
          <a:p>
            <a:r>
              <a:rPr lang="en-US" dirty="0" smtClean="0"/>
              <a:t>Produces(many hormones) growth hormone-releasing hormones</a:t>
            </a:r>
          </a:p>
          <a:p>
            <a:r>
              <a:rPr lang="en-US" dirty="0" smtClean="0"/>
              <a:t>Regulates body temperature(Homeostasis)</a:t>
            </a:r>
          </a:p>
          <a:p>
            <a:r>
              <a:rPr lang="en-US" dirty="0" smtClean="0"/>
              <a:t>Regulation of food intake(says your full)</a:t>
            </a:r>
          </a:p>
          <a:p>
            <a:r>
              <a:rPr lang="en-US" dirty="0" smtClean="0"/>
              <a:t>Helps the functioning of the autonomic nervous system(vital signs)</a:t>
            </a:r>
          </a:p>
          <a:p>
            <a:r>
              <a:rPr lang="en-US" dirty="0" smtClean="0"/>
              <a:t>Stimulates emotions(blush when embarrassed, angry the heart races)</a:t>
            </a:r>
          </a:p>
          <a:p>
            <a:r>
              <a:rPr lang="en-US" dirty="0" smtClean="0"/>
              <a:t>Regulates sleep cycle, changes in mood, mental alertness(biological clock; circadian rhythms also means “about a day”)</a:t>
            </a:r>
          </a:p>
          <a:p>
            <a:endParaRPr lang="en-US" dirty="0"/>
          </a:p>
        </p:txBody>
      </p:sp>
      <p:pic>
        <p:nvPicPr>
          <p:cNvPr id="5" name="Content Placeholder 3" descr="thalamus-hypothalamus (1).jpg"/>
          <p:cNvPicPr>
            <a:picLocks noGrp="1" noChangeAspect="1"/>
          </p:cNvPicPr>
          <p:nvPr>
            <p:ph sz="half" idx="2"/>
          </p:nvPr>
        </p:nvPicPr>
        <p:blipFill>
          <a:blip r:embed="rId2" cstate="print"/>
          <a:srcRect/>
          <a:stretch>
            <a:fillRect/>
          </a:stretch>
        </p:blipFill>
        <p:spPr>
          <a:xfrm>
            <a:off x="5091112" y="1143000"/>
            <a:ext cx="3748088" cy="5334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Meninges</a:t>
            </a:r>
            <a:endParaRPr lang="en-US" dirty="0"/>
          </a:p>
        </p:txBody>
      </p:sp>
      <p:sp>
        <p:nvSpPr>
          <p:cNvPr id="3" name="Content Placeholder 2"/>
          <p:cNvSpPr>
            <a:spLocks noGrp="1"/>
          </p:cNvSpPr>
          <p:nvPr>
            <p:ph sz="half" idx="1"/>
          </p:nvPr>
        </p:nvSpPr>
        <p:spPr/>
        <p:txBody>
          <a:bodyPr/>
          <a:lstStyle/>
          <a:p>
            <a:r>
              <a:rPr lang="en-US" sz="3200" dirty="0" smtClean="0"/>
              <a:t>The connective tissue that covers the brain and spinal cord are called </a:t>
            </a:r>
            <a:r>
              <a:rPr lang="en-US" sz="3200" b="1" dirty="0" err="1" smtClean="0"/>
              <a:t>meninges</a:t>
            </a:r>
            <a:endParaRPr lang="en-US" sz="3200" b="1" dirty="0" smtClean="0"/>
          </a:p>
          <a:p>
            <a:endParaRPr lang="en-US" dirty="0"/>
          </a:p>
        </p:txBody>
      </p:sp>
      <p:sp>
        <p:nvSpPr>
          <p:cNvPr id="4" name="Content Placeholder 3"/>
          <p:cNvSpPr>
            <a:spLocks noGrp="1"/>
          </p:cNvSpPr>
          <p:nvPr>
            <p:ph sz="half" idx="2"/>
          </p:nvPr>
        </p:nvSpPr>
        <p:spPr/>
        <p:txBody>
          <a:bodyPr/>
          <a:lstStyle/>
          <a:p>
            <a:endParaRPr lang="en-US"/>
          </a:p>
        </p:txBody>
      </p:sp>
      <p:pic>
        <p:nvPicPr>
          <p:cNvPr id="41986" name="Picture 2" descr="http://t1.gstatic.com/images?q=tbn:ANd9GcRQeDIh3FReCElRdrPdVN5gub5cnLs54S3NYzlNNSV3ceL6_YnB-w"/>
          <p:cNvPicPr>
            <a:picLocks noChangeAspect="1" noChangeArrowheads="1"/>
          </p:cNvPicPr>
          <p:nvPr/>
        </p:nvPicPr>
        <p:blipFill>
          <a:blip r:embed="rId2" cstate="print"/>
          <a:srcRect/>
          <a:stretch>
            <a:fillRect/>
          </a:stretch>
        </p:blipFill>
        <p:spPr bwMode="auto">
          <a:xfrm>
            <a:off x="4800600" y="2057400"/>
            <a:ext cx="3276600" cy="3733800"/>
          </a:xfrm>
          <a:prstGeom prst="rect">
            <a:avLst/>
          </a:prstGeom>
          <a:noFill/>
        </p:spPr>
      </p:pic>
      <p:pic>
        <p:nvPicPr>
          <p:cNvPr id="6146" name="Picture 2" descr="http://www.sitiosargentina.com.ar/imagenes-2007/meningitis.jpg"/>
          <p:cNvPicPr>
            <a:picLocks noChangeAspect="1" noChangeArrowheads="1"/>
          </p:cNvPicPr>
          <p:nvPr/>
        </p:nvPicPr>
        <p:blipFill>
          <a:blip r:embed="rId3" cstate="print"/>
          <a:srcRect/>
          <a:stretch>
            <a:fillRect/>
          </a:stretch>
        </p:blipFill>
        <p:spPr bwMode="auto">
          <a:xfrm>
            <a:off x="457200" y="4267200"/>
            <a:ext cx="3695700" cy="21526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normAutofit fontScale="90000"/>
          </a:bodyPr>
          <a:lstStyle/>
          <a:p>
            <a:r>
              <a:rPr lang="en-US" dirty="0" smtClean="0"/>
              <a:t>Cerebrospinal Fluid</a:t>
            </a:r>
            <a:endParaRPr lang="en-US" dirty="0"/>
          </a:p>
        </p:txBody>
      </p:sp>
      <p:sp>
        <p:nvSpPr>
          <p:cNvPr id="3" name="Content Placeholder 2"/>
          <p:cNvSpPr>
            <a:spLocks noGrp="1"/>
          </p:cNvSpPr>
          <p:nvPr>
            <p:ph sz="half" idx="1"/>
          </p:nvPr>
        </p:nvSpPr>
        <p:spPr>
          <a:xfrm>
            <a:off x="457200" y="1143000"/>
            <a:ext cx="4038600" cy="5715000"/>
          </a:xfrm>
        </p:spPr>
        <p:txBody>
          <a:bodyPr>
            <a:normAutofit fontScale="85000" lnSpcReduction="20000"/>
          </a:bodyPr>
          <a:lstStyle/>
          <a:p>
            <a:r>
              <a:rPr lang="en-US" dirty="0" smtClean="0"/>
              <a:t>The </a:t>
            </a:r>
            <a:r>
              <a:rPr lang="en-US" b="1" dirty="0" smtClean="0"/>
              <a:t>cerebrospinal fluid </a:t>
            </a:r>
            <a:r>
              <a:rPr lang="en-US" dirty="0" smtClean="0"/>
              <a:t>is the tissue fluid of the central nervous system</a:t>
            </a:r>
          </a:p>
          <a:p>
            <a:r>
              <a:rPr lang="en-US" dirty="0" smtClean="0"/>
              <a:t>Helps cushion the brain and spinal cord</a:t>
            </a:r>
          </a:p>
          <a:p>
            <a:r>
              <a:rPr lang="en-US" dirty="0" smtClean="0"/>
              <a:t>CSF protects brain and spinal cord from trauma.</a:t>
            </a:r>
          </a:p>
          <a:p>
            <a:r>
              <a:rPr lang="en-US" dirty="0" smtClean="0"/>
              <a:t>CSF supplies nutrients to nervous system tissue.</a:t>
            </a:r>
          </a:p>
          <a:p>
            <a:pPr fontAlgn="base"/>
            <a:r>
              <a:rPr lang="en-US" dirty="0" smtClean="0"/>
              <a:t>CSF removes waste products</a:t>
            </a:r>
          </a:p>
          <a:p>
            <a:pPr fontAlgn="base"/>
            <a:r>
              <a:rPr lang="en-US" dirty="0" smtClean="0"/>
              <a:t>Hydrocephalus is a buildup of fluid inside the skull that leads to brain swelling.</a:t>
            </a:r>
          </a:p>
          <a:p>
            <a:pPr fontAlgn="base"/>
            <a:r>
              <a:rPr lang="en-US" dirty="0" smtClean="0"/>
              <a:t>Hydrocephalus means "water on the brain."</a:t>
            </a:r>
          </a:p>
          <a:p>
            <a:endParaRPr lang="en-US" dirty="0" smtClean="0"/>
          </a:p>
          <a:p>
            <a:endParaRPr lang="en-US" dirty="0"/>
          </a:p>
        </p:txBody>
      </p:sp>
      <p:pic>
        <p:nvPicPr>
          <p:cNvPr id="5" name="Content Placeholder 9" descr="images.jpg CSF.jpg"/>
          <p:cNvPicPr>
            <a:picLocks noGrp="1" noChangeAspect="1"/>
          </p:cNvPicPr>
          <p:nvPr>
            <p:ph sz="half" idx="2"/>
          </p:nvPr>
        </p:nvPicPr>
        <p:blipFill>
          <a:blip r:embed="rId2" cstate="print"/>
          <a:srcRect/>
          <a:stretch>
            <a:fillRect/>
          </a:stretch>
        </p:blipFill>
        <p:spPr>
          <a:xfrm>
            <a:off x="5029200" y="1"/>
            <a:ext cx="3352800" cy="3733800"/>
          </a:xfrm>
        </p:spPr>
      </p:pic>
      <p:pic>
        <p:nvPicPr>
          <p:cNvPr id="5122" name="Picture 2" descr="http://www.health-pic.com/EX/09-18-21/7-12-04_after_vp_shunt_surgery__8__0iig_p1jh.jpg"/>
          <p:cNvPicPr>
            <a:picLocks noChangeAspect="1" noChangeArrowheads="1"/>
          </p:cNvPicPr>
          <p:nvPr/>
        </p:nvPicPr>
        <p:blipFill>
          <a:blip r:embed="rId3" cstate="print"/>
          <a:srcRect/>
          <a:stretch>
            <a:fillRect/>
          </a:stretch>
        </p:blipFill>
        <p:spPr bwMode="auto">
          <a:xfrm>
            <a:off x="4953000" y="3886200"/>
            <a:ext cx="38100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Diagnostic Tests </a:t>
            </a:r>
            <a:endParaRPr lang="en-US" dirty="0"/>
          </a:p>
        </p:txBody>
      </p:sp>
      <p:sp>
        <p:nvSpPr>
          <p:cNvPr id="6" name="Content Placeholder 5"/>
          <p:cNvSpPr>
            <a:spLocks noGrp="1"/>
          </p:cNvSpPr>
          <p:nvPr>
            <p:ph idx="1"/>
          </p:nvPr>
        </p:nvSpPr>
        <p:spPr/>
        <p:txBody>
          <a:bodyPr/>
          <a:lstStyle/>
          <a:p>
            <a:r>
              <a:rPr lang="en-US" dirty="0" smtClean="0"/>
              <a:t>Electroencephalogram(EEG): A brain wave test that measures the brain’s electrical signals</a:t>
            </a:r>
          </a:p>
          <a:p>
            <a:r>
              <a:rPr lang="en-US" dirty="0" smtClean="0"/>
              <a:t>For stroke, seizures, infections, or injuries</a:t>
            </a:r>
            <a:endParaRPr lang="en-US" dirty="0"/>
          </a:p>
        </p:txBody>
      </p:sp>
      <p:pic>
        <p:nvPicPr>
          <p:cNvPr id="45058" name="Picture 2" descr="http://t3.gstatic.com/images?q=tbn:ANd9GcQ8xwHIN95gkKT53bj1YVVqPsKaJI7zRQag8nXBe72n4HfdDDdYSA"/>
          <p:cNvPicPr>
            <a:picLocks noChangeAspect="1" noChangeArrowheads="1"/>
          </p:cNvPicPr>
          <p:nvPr/>
        </p:nvPicPr>
        <p:blipFill>
          <a:blip r:embed="rId2" cstate="print"/>
          <a:srcRect/>
          <a:stretch>
            <a:fillRect/>
          </a:stretch>
        </p:blipFill>
        <p:spPr bwMode="auto">
          <a:xfrm>
            <a:off x="5105400" y="3505200"/>
            <a:ext cx="3124200" cy="2971800"/>
          </a:xfrm>
          <a:prstGeom prst="rect">
            <a:avLst/>
          </a:prstGeom>
          <a:noFill/>
        </p:spPr>
      </p:pic>
      <p:pic>
        <p:nvPicPr>
          <p:cNvPr id="45060" name="Picture 4" descr="http://www.minclinic.ru/pics/eeg5.jpg"/>
          <p:cNvPicPr>
            <a:picLocks noChangeAspect="1" noChangeArrowheads="1"/>
          </p:cNvPicPr>
          <p:nvPr/>
        </p:nvPicPr>
        <p:blipFill>
          <a:blip r:embed="rId3" cstate="print"/>
          <a:srcRect/>
          <a:stretch>
            <a:fillRect/>
          </a:stretch>
        </p:blipFill>
        <p:spPr bwMode="auto">
          <a:xfrm>
            <a:off x="990600" y="3581400"/>
            <a:ext cx="3724275" cy="273367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 </a:t>
            </a:r>
            <a:endParaRPr lang="en-US" dirty="0"/>
          </a:p>
        </p:txBody>
      </p:sp>
      <p:sp>
        <p:nvSpPr>
          <p:cNvPr id="3" name="Content Placeholder 2"/>
          <p:cNvSpPr>
            <a:spLocks noGrp="1"/>
          </p:cNvSpPr>
          <p:nvPr>
            <p:ph idx="1"/>
          </p:nvPr>
        </p:nvSpPr>
        <p:spPr/>
        <p:txBody>
          <a:bodyPr/>
          <a:lstStyle/>
          <a:p>
            <a:r>
              <a:rPr lang="en-US" dirty="0" smtClean="0"/>
              <a:t>Lumbar puncture- A spinal needle is inserted into the spine and cerebral spinal fluid is removed (meningitis)</a:t>
            </a:r>
          </a:p>
          <a:p>
            <a:r>
              <a:rPr lang="en-US" dirty="0" smtClean="0"/>
              <a:t>Skull x-ray- To identify fractures and dense areas that indicate a tumor or increased pressure within the skull</a:t>
            </a:r>
            <a:endParaRPr lang="en-US" dirty="0"/>
          </a:p>
        </p:txBody>
      </p:sp>
      <p:pic>
        <p:nvPicPr>
          <p:cNvPr id="48130" name="Picture 2" descr="http://www.umm.edu/graphics/images/en/19078.jpg"/>
          <p:cNvPicPr>
            <a:picLocks noChangeAspect="1" noChangeArrowheads="1"/>
          </p:cNvPicPr>
          <p:nvPr/>
        </p:nvPicPr>
        <p:blipFill>
          <a:blip r:embed="rId2" cstate="print"/>
          <a:srcRect/>
          <a:stretch>
            <a:fillRect/>
          </a:stretch>
        </p:blipFill>
        <p:spPr bwMode="auto">
          <a:xfrm>
            <a:off x="533400" y="4724400"/>
            <a:ext cx="3810000" cy="1905001"/>
          </a:xfrm>
          <a:prstGeom prst="rect">
            <a:avLst/>
          </a:prstGeom>
          <a:noFill/>
        </p:spPr>
      </p:pic>
      <p:pic>
        <p:nvPicPr>
          <p:cNvPr id="48132" name="Picture 4" descr="http://orthoinfo.aaos.org/figures/A00086F01.jpg"/>
          <p:cNvPicPr>
            <a:picLocks noChangeAspect="1" noChangeArrowheads="1"/>
          </p:cNvPicPr>
          <p:nvPr/>
        </p:nvPicPr>
        <p:blipFill>
          <a:blip r:embed="rId3" cstate="print"/>
          <a:srcRect/>
          <a:stretch>
            <a:fillRect/>
          </a:stretch>
        </p:blipFill>
        <p:spPr bwMode="auto">
          <a:xfrm>
            <a:off x="5562600" y="4191000"/>
            <a:ext cx="2705100" cy="2190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And Disorders</a:t>
            </a:r>
            <a:endParaRPr lang="en-US" dirty="0"/>
          </a:p>
        </p:txBody>
      </p:sp>
      <p:sp>
        <p:nvSpPr>
          <p:cNvPr id="5" name="Text Placeholder 4"/>
          <p:cNvSpPr>
            <a:spLocks noGrp="1"/>
          </p:cNvSpPr>
          <p:nvPr>
            <p:ph type="body" idx="1"/>
          </p:nvPr>
        </p:nvSpPr>
        <p:spPr>
          <a:xfrm flipV="1">
            <a:off x="457200" y="1295400"/>
            <a:ext cx="4040188" cy="239713"/>
          </a:xfrm>
        </p:spPr>
        <p:txBody>
          <a:bodyPr>
            <a:normAutofit fontScale="47500" lnSpcReduction="20000"/>
          </a:bodyPr>
          <a:lstStyle/>
          <a:p>
            <a:endParaRPr lang="en-US" dirty="0"/>
          </a:p>
        </p:txBody>
      </p:sp>
      <p:sp>
        <p:nvSpPr>
          <p:cNvPr id="3" name="Content Placeholder 2"/>
          <p:cNvSpPr>
            <a:spLocks noGrp="1"/>
          </p:cNvSpPr>
          <p:nvPr>
            <p:ph sz="half" idx="2"/>
          </p:nvPr>
        </p:nvSpPr>
        <p:spPr>
          <a:xfrm>
            <a:off x="457200" y="1143000"/>
            <a:ext cx="4040188" cy="4983163"/>
          </a:xfrm>
        </p:spPr>
        <p:txBody>
          <a:bodyPr>
            <a:normAutofit lnSpcReduction="10000"/>
          </a:bodyPr>
          <a:lstStyle/>
          <a:p>
            <a:r>
              <a:rPr lang="en-US" b="1" dirty="0" smtClean="0"/>
              <a:t>Alzheimer’s Disease</a:t>
            </a:r>
            <a:r>
              <a:rPr lang="en-US" dirty="0" smtClean="0"/>
              <a:t>: This is a progressive, degenerative disease that attacks the brain, gradual memory loss, personality change, inability to care for self.</a:t>
            </a:r>
          </a:p>
          <a:p>
            <a:r>
              <a:rPr lang="en-US" b="1" dirty="0" smtClean="0"/>
              <a:t>Cerebral Palsy</a:t>
            </a:r>
            <a:r>
              <a:rPr lang="en-US" dirty="0" smtClean="0"/>
              <a:t>: This disorder is a non-progressive brain injury that occurs during fetal development, or in early infancy(lack of oxygen), they have permanent muscle shorting</a:t>
            </a:r>
          </a:p>
          <a:p>
            <a:endParaRPr lang="en-US" dirty="0"/>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lstStyle/>
          <a:p>
            <a:endParaRPr lang="en-US"/>
          </a:p>
        </p:txBody>
      </p:sp>
      <p:pic>
        <p:nvPicPr>
          <p:cNvPr id="2050" name="Picture 2" descr="http://www.buzzle.com/img/articleImages/282686-263-56.jpg"/>
          <p:cNvPicPr>
            <a:picLocks noChangeAspect="1" noChangeArrowheads="1"/>
          </p:cNvPicPr>
          <p:nvPr/>
        </p:nvPicPr>
        <p:blipFill>
          <a:blip r:embed="rId2" cstate="print"/>
          <a:srcRect/>
          <a:stretch>
            <a:fillRect/>
          </a:stretch>
        </p:blipFill>
        <p:spPr bwMode="auto">
          <a:xfrm>
            <a:off x="5029200" y="1524000"/>
            <a:ext cx="297180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And Disorders</a:t>
            </a:r>
            <a:endParaRPr lang="en-US" dirty="0"/>
          </a:p>
        </p:txBody>
      </p:sp>
      <p:sp>
        <p:nvSpPr>
          <p:cNvPr id="3" name="Content Placeholder 2"/>
          <p:cNvSpPr>
            <a:spLocks noGrp="1"/>
          </p:cNvSpPr>
          <p:nvPr>
            <p:ph idx="1"/>
          </p:nvPr>
        </p:nvSpPr>
        <p:spPr/>
        <p:txBody>
          <a:bodyPr>
            <a:normAutofit lnSpcReduction="10000"/>
          </a:bodyPr>
          <a:lstStyle/>
          <a:p>
            <a:r>
              <a:rPr lang="en-US" b="1" dirty="0" smtClean="0"/>
              <a:t>Epilepsy</a:t>
            </a:r>
            <a:r>
              <a:rPr lang="en-US" dirty="0" smtClean="0"/>
              <a:t>: A seizure disorder, it is associated with abnormal electrical impulses from the neurons of </a:t>
            </a:r>
            <a:r>
              <a:rPr lang="en-US" smtClean="0"/>
              <a:t>the </a:t>
            </a:r>
            <a:r>
              <a:rPr lang="en-US" smtClean="0"/>
              <a:t>brain</a:t>
            </a:r>
            <a:r>
              <a:rPr lang="en-US" smtClean="0"/>
              <a:t>,</a:t>
            </a:r>
            <a:r>
              <a:rPr lang="en-US" smtClean="0"/>
              <a:t> causes </a:t>
            </a:r>
            <a:r>
              <a:rPr lang="en-US" smtClean="0"/>
              <a:t>brief changes in movement, behavior, sensation, or awareness</a:t>
            </a:r>
            <a:endParaRPr lang="en-US" dirty="0" smtClean="0"/>
          </a:p>
          <a:p>
            <a:r>
              <a:rPr lang="en-US" dirty="0" smtClean="0"/>
              <a:t>Its believed to be caused by either prematurity(lack of oxygen), injury, tumors, or meningitis </a:t>
            </a:r>
          </a:p>
          <a:p>
            <a:r>
              <a:rPr lang="en-US" b="1" dirty="0" smtClean="0"/>
              <a:t>Headache: </a:t>
            </a:r>
            <a:r>
              <a:rPr lang="en-US" dirty="0" smtClean="0"/>
              <a:t>Are classified as vascular, muscle contractions, most are from tension</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762000" y="152400"/>
            <a:ext cx="7772400" cy="1470025"/>
          </a:xfrm>
        </p:spPr>
        <p:txBody>
          <a:bodyPr/>
          <a:lstStyle/>
          <a:p>
            <a:pPr eaLnBrk="1" hangingPunct="1"/>
            <a:r>
              <a:rPr lang="en-US" dirty="0" smtClean="0"/>
              <a:t>Peripheral Nervous System</a:t>
            </a:r>
          </a:p>
        </p:txBody>
      </p:sp>
      <p:sp>
        <p:nvSpPr>
          <p:cNvPr id="3" name="Subtitle 2"/>
          <p:cNvSpPr>
            <a:spLocks noGrp="1"/>
          </p:cNvSpPr>
          <p:nvPr>
            <p:ph type="subTitle" idx="1"/>
          </p:nvPr>
        </p:nvSpPr>
        <p:spPr>
          <a:xfrm>
            <a:off x="457200" y="1371600"/>
            <a:ext cx="8382000" cy="4267200"/>
          </a:xfrm>
        </p:spPr>
        <p:txBody>
          <a:bodyPr>
            <a:noAutofit/>
          </a:bodyPr>
          <a:lstStyle/>
          <a:p>
            <a:pPr eaLnBrk="1" hangingPunct="1">
              <a:defRPr/>
            </a:pPr>
            <a:r>
              <a:rPr lang="en-US" dirty="0" smtClean="0"/>
              <a:t>The PNS relays information to and from the central nervous system, and the brain is the center of activity, and makes us the individuals we are</a:t>
            </a:r>
          </a:p>
          <a:p>
            <a:pPr>
              <a:defRPr/>
            </a:pPr>
            <a:r>
              <a:rPr lang="en-US" b="1" dirty="0"/>
              <a:t>The Autonomic nervous system </a:t>
            </a:r>
            <a:r>
              <a:rPr lang="en-US" dirty="0"/>
              <a:t>is a part of the </a:t>
            </a:r>
            <a:r>
              <a:rPr lang="en-US" b="1" dirty="0"/>
              <a:t>peripheral nervous </a:t>
            </a:r>
            <a:r>
              <a:rPr lang="en-US" b="1" dirty="0" smtClean="0"/>
              <a:t>system</a:t>
            </a:r>
            <a:r>
              <a:rPr lang="en-US" dirty="0" smtClean="0"/>
              <a:t>(talk</a:t>
            </a:r>
            <a:r>
              <a:rPr lang="en-US" b="1" dirty="0" smtClean="0"/>
              <a:t> </a:t>
            </a:r>
            <a:r>
              <a:rPr lang="en-US" dirty="0" smtClean="0"/>
              <a:t>about later)</a:t>
            </a:r>
            <a:endParaRPr lang="en-US" dirty="0"/>
          </a:p>
          <a:p>
            <a:pPr eaLnBrk="1" hangingPunct="1">
              <a:defRPr/>
            </a:pPr>
            <a:endParaRPr lang="en-US" dirty="0" smtClean="0"/>
          </a:p>
          <a:p>
            <a:pPr eaLnBrk="1" hangingPunct="1">
              <a:defRPr/>
            </a:pP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Comic Sans MS"/>
              </a:rPr>
              <a:t>The Nervous System</a:t>
            </a:r>
            <a:endParaRPr lang="en-US" dirty="0"/>
          </a:p>
        </p:txBody>
      </p:sp>
      <p:sp>
        <p:nvSpPr>
          <p:cNvPr id="3" name="Content Placeholder 2"/>
          <p:cNvSpPr>
            <a:spLocks noGrp="1"/>
          </p:cNvSpPr>
          <p:nvPr>
            <p:ph idx="1"/>
          </p:nvPr>
        </p:nvSpPr>
        <p:spPr/>
        <p:txBody>
          <a:bodyPr/>
          <a:lstStyle/>
          <a:p>
            <a:r>
              <a:rPr lang="en-US" dirty="0" smtClean="0"/>
              <a:t>What does the </a:t>
            </a:r>
            <a:r>
              <a:rPr lang="en-US" b="1" dirty="0" smtClean="0"/>
              <a:t>Center nervous system </a:t>
            </a:r>
            <a:r>
              <a:rPr lang="en-US" dirty="0" smtClean="0"/>
              <a:t>consist of?</a:t>
            </a:r>
          </a:p>
          <a:p>
            <a:r>
              <a:rPr lang="en-US" dirty="0" smtClean="0"/>
              <a:t>Brain and spinal cord</a:t>
            </a:r>
          </a:p>
          <a:p>
            <a:endParaRPr lang="en-US" dirty="0" smtClean="0"/>
          </a:p>
          <a:p>
            <a:r>
              <a:rPr lang="en-US" dirty="0" smtClean="0"/>
              <a:t>What does the </a:t>
            </a:r>
            <a:r>
              <a:rPr lang="en-US" b="1" dirty="0" smtClean="0"/>
              <a:t>Peripheral nervous system </a:t>
            </a:r>
            <a:r>
              <a:rPr lang="en-US" dirty="0" smtClean="0"/>
              <a:t>consist of?</a:t>
            </a:r>
          </a:p>
          <a:p>
            <a:r>
              <a:rPr lang="en-US" dirty="0" smtClean="0"/>
              <a:t>Nerves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Comic Sans MS"/>
              </a:rPr>
              <a:t>The Nervous System</a:t>
            </a:r>
            <a:endParaRPr lang="en-US" dirty="0"/>
          </a:p>
        </p:txBody>
      </p:sp>
      <p:sp>
        <p:nvSpPr>
          <p:cNvPr id="3" name="Content Placeholder 2"/>
          <p:cNvSpPr>
            <a:spLocks noGrp="1"/>
          </p:cNvSpPr>
          <p:nvPr>
            <p:ph idx="1"/>
          </p:nvPr>
        </p:nvSpPr>
        <p:spPr/>
        <p:txBody>
          <a:bodyPr/>
          <a:lstStyle/>
          <a:p>
            <a:r>
              <a:rPr lang="en-US" dirty="0" smtClean="0"/>
              <a:t>The nerve cell or neuron is the functioning unit in this system</a:t>
            </a:r>
          </a:p>
          <a:p>
            <a:endParaRPr lang="en-US" dirty="0"/>
          </a:p>
          <a:p>
            <a:endParaRPr lang="en-US" dirty="0" smtClean="0"/>
          </a:p>
          <a:p>
            <a:endParaRPr lang="en-US" dirty="0"/>
          </a:p>
          <a:p>
            <a:endParaRPr lang="en-US" dirty="0" smtClean="0"/>
          </a:p>
          <a:p>
            <a:endParaRPr lang="en-US" dirty="0"/>
          </a:p>
          <a:p>
            <a:endParaRPr lang="en-US" dirty="0"/>
          </a:p>
        </p:txBody>
      </p:sp>
      <p:pic>
        <p:nvPicPr>
          <p:cNvPr id="4" name="Content Placeholder 3" descr="neuron (1).jpg"/>
          <p:cNvPicPr>
            <a:picLocks noChangeAspect="1"/>
          </p:cNvPicPr>
          <p:nvPr/>
        </p:nvPicPr>
        <p:blipFill>
          <a:blip r:embed="rId2" cstate="print"/>
          <a:srcRect/>
          <a:stretch>
            <a:fillRect/>
          </a:stretch>
        </p:blipFill>
        <p:spPr>
          <a:xfrm>
            <a:off x="1143000" y="4114800"/>
            <a:ext cx="6477000" cy="2514600"/>
          </a:xfrm>
          <a:prstGeom prst="rect">
            <a:avLst/>
          </a:prstGeom>
        </p:spPr>
      </p:pic>
      <p:sp>
        <p:nvSpPr>
          <p:cNvPr id="5" name="Rectangle 4"/>
          <p:cNvSpPr/>
          <p:nvPr/>
        </p:nvSpPr>
        <p:spPr>
          <a:xfrm>
            <a:off x="2286000" y="3105835"/>
            <a:ext cx="4572000" cy="830997"/>
          </a:xfrm>
          <a:prstGeom prst="rect">
            <a:avLst/>
          </a:prstGeom>
        </p:spPr>
        <p:txBody>
          <a:bodyPr>
            <a:spAutoFit/>
          </a:bodyPr>
          <a:lstStyle/>
          <a:p>
            <a:r>
              <a:rPr lang="en-US" sz="2400" dirty="0" smtClean="0"/>
              <a:t>The human brain has approximately 100 billion neurons.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Comic Sans MS"/>
              </a:rPr>
              <a:t>The Nervous System</a:t>
            </a:r>
            <a:endParaRPr lang="en-US" dirty="0"/>
          </a:p>
        </p:txBody>
      </p:sp>
      <p:sp>
        <p:nvSpPr>
          <p:cNvPr id="3" name="Content Placeholder 2"/>
          <p:cNvSpPr>
            <a:spLocks noGrp="1"/>
          </p:cNvSpPr>
          <p:nvPr>
            <p:ph sz="half" idx="1"/>
          </p:nvPr>
        </p:nvSpPr>
        <p:spPr/>
        <p:txBody>
          <a:bodyPr>
            <a:normAutofit fontScale="85000" lnSpcReduction="20000"/>
          </a:bodyPr>
          <a:lstStyle/>
          <a:p>
            <a:r>
              <a:rPr lang="en-US" sz="2400" dirty="0" smtClean="0"/>
              <a:t>There are three types of neurons</a:t>
            </a:r>
          </a:p>
          <a:p>
            <a:pPr>
              <a:buNone/>
            </a:pPr>
            <a:r>
              <a:rPr lang="en-US" sz="2400" dirty="0" smtClean="0"/>
              <a:t>    1</a:t>
            </a:r>
            <a:r>
              <a:rPr lang="en-US" sz="2400" b="1" dirty="0" smtClean="0"/>
              <a:t>. </a:t>
            </a:r>
            <a:r>
              <a:rPr lang="en-US" sz="2400" b="1" dirty="0" smtClean="0"/>
              <a:t>Sensory</a:t>
            </a:r>
            <a:r>
              <a:rPr lang="en-US" sz="2400" dirty="0" smtClean="0"/>
              <a:t>: Send signals to the sensory   receptors(skin, eyes, nose, tongue, ear</a:t>
            </a:r>
            <a:r>
              <a:rPr lang="en-US" sz="2400" dirty="0" smtClean="0"/>
              <a:t>) example ice on your hand</a:t>
            </a:r>
            <a:endParaRPr lang="en-US" sz="2400" dirty="0" smtClean="0"/>
          </a:p>
          <a:p>
            <a:pPr>
              <a:buNone/>
            </a:pPr>
            <a:r>
              <a:rPr lang="en-US" sz="2400" dirty="0"/>
              <a:t> </a:t>
            </a:r>
            <a:r>
              <a:rPr lang="en-US" sz="2400" dirty="0" smtClean="0"/>
              <a:t>   2.</a:t>
            </a:r>
            <a:r>
              <a:rPr lang="en-US" sz="2400" b="1" dirty="0" smtClean="0"/>
              <a:t>Connecting:</a:t>
            </a:r>
            <a:r>
              <a:rPr lang="en-US" sz="2400" dirty="0" smtClean="0"/>
              <a:t>(Interneuron)Send information between sensory neurons and motor </a:t>
            </a:r>
            <a:r>
              <a:rPr lang="en-US" sz="2400" dirty="0" smtClean="0"/>
              <a:t>neurons. example they </a:t>
            </a:r>
            <a:r>
              <a:rPr lang="en-US" sz="2100" dirty="0" smtClean="0"/>
              <a:t>act </a:t>
            </a:r>
            <a:r>
              <a:rPr lang="en-US" sz="2100" dirty="0" smtClean="0"/>
              <a:t>as highways or bridges connecting neurons within the brain and spinal cord.</a:t>
            </a:r>
            <a:endParaRPr lang="en-US" sz="2100" dirty="0" smtClean="0"/>
          </a:p>
          <a:p>
            <a:pPr>
              <a:buNone/>
            </a:pPr>
            <a:r>
              <a:rPr lang="en-US" sz="2400" dirty="0" smtClean="0"/>
              <a:t>    3. </a:t>
            </a:r>
            <a:r>
              <a:rPr lang="en-US" sz="2400" b="1" dirty="0" smtClean="0"/>
              <a:t>Motor: </a:t>
            </a:r>
            <a:r>
              <a:rPr lang="en-US" sz="2400" dirty="0" smtClean="0"/>
              <a:t>send signals to muscles or </a:t>
            </a:r>
            <a:r>
              <a:rPr lang="en-US" sz="2400" dirty="0" smtClean="0"/>
              <a:t>glands. Example when your get into your car the brain tells you to put the key in an turn it</a:t>
            </a:r>
            <a:endParaRPr lang="en-US" sz="2400" dirty="0" smtClean="0"/>
          </a:p>
          <a:p>
            <a:pPr>
              <a:buNone/>
            </a:pPr>
            <a:r>
              <a:rPr lang="en-US" dirty="0"/>
              <a:t> </a:t>
            </a:r>
            <a:r>
              <a:rPr lang="en-US" dirty="0" smtClean="0"/>
              <a:t>   </a:t>
            </a:r>
            <a:endParaRPr lang="en-US" dirty="0"/>
          </a:p>
        </p:txBody>
      </p:sp>
      <p:sp>
        <p:nvSpPr>
          <p:cNvPr id="8" name="Content Placeholder 7"/>
          <p:cNvSpPr>
            <a:spLocks noGrp="1"/>
          </p:cNvSpPr>
          <p:nvPr>
            <p:ph sz="half" idx="2"/>
          </p:nvPr>
        </p:nvSpPr>
        <p:spPr/>
        <p:txBody>
          <a:bodyPr>
            <a:normAutofit fontScale="85000" lnSpcReduction="20000"/>
          </a:bodyPr>
          <a:lstStyle/>
          <a:p>
            <a:endParaRPr lang="en-US"/>
          </a:p>
        </p:txBody>
      </p:sp>
      <p:pic>
        <p:nvPicPr>
          <p:cNvPr id="28674" name="Picture 2" descr="http://t3.gstatic.com/images?q=tbn:ANd9GcTAb-zbHV7QKUWvssmWp1w5IZ7Hput3NAV_xpDpkS3pytzTmwAm"/>
          <p:cNvPicPr>
            <a:picLocks noChangeAspect="1" noChangeArrowheads="1"/>
          </p:cNvPicPr>
          <p:nvPr/>
        </p:nvPicPr>
        <p:blipFill>
          <a:blip r:embed="rId2" cstate="print"/>
          <a:srcRect/>
          <a:stretch>
            <a:fillRect/>
          </a:stretch>
        </p:blipFill>
        <p:spPr bwMode="auto">
          <a:xfrm>
            <a:off x="4648200" y="1066800"/>
            <a:ext cx="3962400"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Comic Sans MS"/>
              </a:rPr>
              <a:t>The Nervous System</a:t>
            </a:r>
            <a:endParaRPr lang="en-US" dirty="0"/>
          </a:p>
        </p:txBody>
      </p:sp>
      <p:sp>
        <p:nvSpPr>
          <p:cNvPr id="3" name="Content Placeholder 2"/>
          <p:cNvSpPr>
            <a:spLocks noGrp="1"/>
          </p:cNvSpPr>
          <p:nvPr>
            <p:ph idx="1"/>
          </p:nvPr>
        </p:nvSpPr>
        <p:spPr/>
        <p:txBody>
          <a:bodyPr/>
          <a:lstStyle/>
          <a:p>
            <a:r>
              <a:rPr lang="en-US" dirty="0" smtClean="0"/>
              <a:t>The nerve cell or neuron has a nucleus, cytoplasm, and a cell membrane</a:t>
            </a:r>
          </a:p>
          <a:p>
            <a:r>
              <a:rPr lang="en-US" dirty="0" smtClean="0"/>
              <a:t>The cell body has processes that are extensions of cytoplasm called dendrites and axons </a:t>
            </a:r>
            <a:endParaRPr lang="en-US" dirty="0"/>
          </a:p>
        </p:txBody>
      </p:sp>
      <p:pic>
        <p:nvPicPr>
          <p:cNvPr id="4" name="Content Placeholder 3" descr="neuron (1).jpg"/>
          <p:cNvPicPr>
            <a:picLocks noChangeAspect="1"/>
          </p:cNvPicPr>
          <p:nvPr/>
        </p:nvPicPr>
        <p:blipFill>
          <a:blip r:embed="rId2" cstate="print"/>
          <a:srcRect/>
          <a:stretch>
            <a:fillRect/>
          </a:stretch>
        </p:blipFill>
        <p:spPr>
          <a:xfrm>
            <a:off x="1143000" y="4114800"/>
            <a:ext cx="6477000" cy="2514600"/>
          </a:xfrm>
          <a:prstGeom prst="rect">
            <a:avLst/>
          </a:prstGeom>
        </p:spPr>
      </p:pic>
      <p:cxnSp>
        <p:nvCxnSpPr>
          <p:cNvPr id="6" name="Straight Arrow Connector 5"/>
          <p:cNvCxnSpPr/>
          <p:nvPr/>
        </p:nvCxnSpPr>
        <p:spPr>
          <a:xfrm rot="5400000">
            <a:off x="4229100" y="4152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2971800" y="3810000"/>
            <a:ext cx="3733800" cy="763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3962400"/>
            <a:ext cx="4191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Comic Sans MS"/>
              </a:rPr>
              <a:t>The Nervous </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Comic Sans MS"/>
              </a:rPr>
              <a:t>System </a:t>
            </a:r>
            <a:endParaRPr lang="en-US" dirty="0"/>
          </a:p>
        </p:txBody>
      </p:sp>
      <p:graphicFrame>
        <p:nvGraphicFramePr>
          <p:cNvPr id="4" name="Content Placeholder 3"/>
          <p:cNvGraphicFramePr>
            <a:graphicFrameLocks noGrp="1"/>
          </p:cNvGraphicFramePr>
          <p:nvPr>
            <p:ph idx="1"/>
          </p:nvPr>
        </p:nvGraphicFramePr>
        <p:xfrm>
          <a:off x="3048000" y="2286000"/>
          <a:ext cx="4876800" cy="3108960"/>
        </p:xfrm>
        <a:graphic>
          <a:graphicData uri="http://schemas.openxmlformats.org/drawingml/2006/table">
            <a:tbl>
              <a:tblPr/>
              <a:tblGrid>
                <a:gridCol w="2438400"/>
                <a:gridCol w="2438400"/>
              </a:tblGrid>
              <a:tr h="0">
                <a:tc>
                  <a:txBody>
                    <a:bodyPr/>
                    <a:lstStyle/>
                    <a:p>
                      <a:pPr algn="ctr"/>
                      <a:r>
                        <a:rPr lang="en-US" dirty="0"/>
                        <a:t>Axons</a:t>
                      </a:r>
                    </a:p>
                  </a:txBody>
                  <a:tcPr anchor="ctr">
                    <a:lnL>
                      <a:noFill/>
                    </a:lnL>
                    <a:lnR>
                      <a:noFill/>
                    </a:lnR>
                    <a:lnT>
                      <a:noFill/>
                    </a:lnT>
                    <a:lnB>
                      <a:noFill/>
                    </a:lnB>
                  </a:tcPr>
                </a:tc>
                <a:tc>
                  <a:txBody>
                    <a:bodyPr/>
                    <a:lstStyle/>
                    <a:p>
                      <a:pPr algn="ctr"/>
                      <a:r>
                        <a:rPr lang="en-US"/>
                        <a:t>Dendrites</a:t>
                      </a:r>
                    </a:p>
                  </a:txBody>
                  <a:tcPr anchor="ctr">
                    <a:lnL>
                      <a:noFill/>
                    </a:lnL>
                    <a:lnR>
                      <a:noFill/>
                    </a:lnR>
                    <a:lnT>
                      <a:noFill/>
                    </a:lnT>
                    <a:lnB>
                      <a:noFill/>
                    </a:lnB>
                  </a:tcPr>
                </a:tc>
              </a:tr>
              <a:tr h="0">
                <a:tc>
                  <a:txBody>
                    <a:bodyPr/>
                    <a:lstStyle/>
                    <a:p>
                      <a:r>
                        <a:rPr lang="en-US"/>
                        <a:t>Take information away from the cell body</a:t>
                      </a:r>
                    </a:p>
                  </a:txBody>
                  <a:tcPr anchor="ctr">
                    <a:lnL>
                      <a:noFill/>
                    </a:lnL>
                    <a:lnR>
                      <a:noFill/>
                    </a:lnR>
                    <a:lnT>
                      <a:noFill/>
                    </a:lnT>
                    <a:lnB>
                      <a:noFill/>
                    </a:lnB>
                  </a:tcPr>
                </a:tc>
                <a:tc>
                  <a:txBody>
                    <a:bodyPr/>
                    <a:lstStyle/>
                    <a:p>
                      <a:r>
                        <a:rPr lang="en-US" dirty="0"/>
                        <a:t>Bring information to the cell body</a:t>
                      </a:r>
                    </a:p>
                  </a:txBody>
                  <a:tcPr anchor="ctr">
                    <a:lnL>
                      <a:noFill/>
                    </a:lnL>
                    <a:lnR>
                      <a:noFill/>
                    </a:lnR>
                    <a:lnT>
                      <a:noFill/>
                    </a:lnT>
                    <a:lnB>
                      <a:noFill/>
                    </a:lnB>
                  </a:tcPr>
                </a:tc>
              </a:tr>
              <a:tr h="0">
                <a:tc>
                  <a:txBody>
                    <a:bodyPr/>
                    <a:lstStyle/>
                    <a:p>
                      <a:r>
                        <a:rPr lang="en-US" dirty="0"/>
                        <a:t>Have a smooth surface</a:t>
                      </a:r>
                    </a:p>
                  </a:txBody>
                  <a:tcPr anchor="ctr">
                    <a:lnL>
                      <a:noFill/>
                    </a:lnL>
                    <a:lnR>
                      <a:noFill/>
                    </a:lnR>
                    <a:lnT>
                      <a:noFill/>
                    </a:lnT>
                    <a:lnB>
                      <a:noFill/>
                    </a:lnB>
                  </a:tcPr>
                </a:tc>
                <a:tc>
                  <a:txBody>
                    <a:bodyPr/>
                    <a:lstStyle/>
                    <a:p>
                      <a:r>
                        <a:rPr lang="en-US" dirty="0"/>
                        <a:t>Have a rough surface</a:t>
                      </a:r>
                    </a:p>
                  </a:txBody>
                  <a:tcPr anchor="ctr">
                    <a:lnL>
                      <a:noFill/>
                    </a:lnL>
                    <a:lnR>
                      <a:noFill/>
                    </a:lnR>
                    <a:lnT>
                      <a:noFill/>
                    </a:lnT>
                    <a:lnB>
                      <a:noFill/>
                    </a:lnB>
                  </a:tcPr>
                </a:tc>
              </a:tr>
              <a:tr h="0">
                <a:tc>
                  <a:txBody>
                    <a:bodyPr/>
                    <a:lstStyle/>
                    <a:p>
                      <a:r>
                        <a:rPr lang="en-US"/>
                        <a:t>Only one axon per cell</a:t>
                      </a:r>
                    </a:p>
                  </a:txBody>
                  <a:tcPr anchor="ctr">
                    <a:lnL>
                      <a:noFill/>
                    </a:lnL>
                    <a:lnR>
                      <a:noFill/>
                    </a:lnR>
                    <a:lnT>
                      <a:noFill/>
                    </a:lnT>
                    <a:lnB>
                      <a:noFill/>
                    </a:lnB>
                  </a:tcPr>
                </a:tc>
                <a:tc>
                  <a:txBody>
                    <a:bodyPr/>
                    <a:lstStyle/>
                    <a:p>
                      <a:r>
                        <a:rPr lang="en-US"/>
                        <a:t>Many dendrites per cell</a:t>
                      </a:r>
                    </a:p>
                  </a:txBody>
                  <a:tcPr anchor="ctr">
                    <a:lnL>
                      <a:noFill/>
                    </a:lnL>
                    <a:lnR>
                      <a:noFill/>
                    </a:lnR>
                    <a:lnT>
                      <a:noFill/>
                    </a:lnT>
                    <a:lnB>
                      <a:noFill/>
                    </a:lnB>
                  </a:tcPr>
                </a:tc>
              </a:tr>
              <a:tr h="0">
                <a:tc>
                  <a:txBody>
                    <a:bodyPr/>
                    <a:lstStyle/>
                    <a:p>
                      <a:r>
                        <a:rPr lang="en-US"/>
                        <a:t>No ribosome</a:t>
                      </a:r>
                    </a:p>
                  </a:txBody>
                  <a:tcPr anchor="ctr">
                    <a:lnL>
                      <a:noFill/>
                    </a:lnL>
                    <a:lnR>
                      <a:noFill/>
                    </a:lnR>
                    <a:lnT>
                      <a:noFill/>
                    </a:lnT>
                    <a:lnB>
                      <a:noFill/>
                    </a:lnB>
                  </a:tcPr>
                </a:tc>
                <a:tc>
                  <a:txBody>
                    <a:bodyPr/>
                    <a:lstStyle/>
                    <a:p>
                      <a:r>
                        <a:rPr lang="en-US"/>
                        <a:t>Have ribosome</a:t>
                      </a:r>
                    </a:p>
                  </a:txBody>
                  <a:tcPr anchor="ctr">
                    <a:lnL>
                      <a:noFill/>
                    </a:lnL>
                    <a:lnR>
                      <a:noFill/>
                    </a:lnR>
                    <a:lnT>
                      <a:noFill/>
                    </a:lnT>
                    <a:lnB>
                      <a:noFill/>
                    </a:lnB>
                  </a:tcPr>
                </a:tc>
              </a:tr>
              <a:tr h="0">
                <a:tc>
                  <a:txBody>
                    <a:bodyPr/>
                    <a:lstStyle/>
                    <a:p>
                      <a:r>
                        <a:rPr lang="en-US" dirty="0"/>
                        <a:t>Have myelin</a:t>
                      </a:r>
                    </a:p>
                  </a:txBody>
                  <a:tcPr anchor="ctr">
                    <a:lnL>
                      <a:noFill/>
                    </a:lnL>
                    <a:lnR>
                      <a:noFill/>
                    </a:lnR>
                    <a:lnT>
                      <a:noFill/>
                    </a:lnT>
                    <a:lnB>
                      <a:noFill/>
                    </a:lnB>
                  </a:tcPr>
                </a:tc>
                <a:tc>
                  <a:txBody>
                    <a:bodyPr/>
                    <a:lstStyle/>
                    <a:p>
                      <a:r>
                        <a:rPr lang="en-US"/>
                        <a:t>No myelin</a:t>
                      </a:r>
                    </a:p>
                  </a:txBody>
                  <a:tcPr anchor="ctr">
                    <a:lnL>
                      <a:noFill/>
                    </a:lnL>
                    <a:lnR>
                      <a:noFill/>
                    </a:lnR>
                    <a:lnT>
                      <a:noFill/>
                    </a:lnT>
                    <a:lnB>
                      <a:noFill/>
                    </a:lnB>
                  </a:tcPr>
                </a:tc>
              </a:tr>
              <a:tr h="0">
                <a:tc>
                  <a:txBody>
                    <a:bodyPr/>
                    <a:lstStyle/>
                    <a:p>
                      <a:r>
                        <a:rPr lang="en-US"/>
                        <a:t>Branch far from the cell body</a:t>
                      </a:r>
                    </a:p>
                  </a:txBody>
                  <a:tcPr anchor="ctr">
                    <a:lnL>
                      <a:noFill/>
                    </a:lnL>
                    <a:lnR>
                      <a:noFill/>
                    </a:lnR>
                    <a:lnT>
                      <a:noFill/>
                    </a:lnT>
                    <a:lnB>
                      <a:noFill/>
                    </a:lnB>
                  </a:tcPr>
                </a:tc>
                <a:tc>
                  <a:txBody>
                    <a:bodyPr/>
                    <a:lstStyle/>
                    <a:p>
                      <a:r>
                        <a:rPr lang="en-US" dirty="0"/>
                        <a:t>Branch near the cell body</a:t>
                      </a:r>
                    </a:p>
                  </a:txBody>
                  <a:tcPr anchor="ctr">
                    <a:lnL>
                      <a:noFill/>
                    </a:lnL>
                    <a:lnR>
                      <a:noFill/>
                    </a:lnR>
                    <a:lnT>
                      <a:noFill/>
                    </a:lnT>
                    <a:lnB>
                      <a:noFill/>
                    </a:lnB>
                  </a:tcPr>
                </a:tc>
              </a:tr>
            </a:tbl>
          </a:graphicData>
        </a:graphic>
      </p:graphicFrame>
      <p:pic>
        <p:nvPicPr>
          <p:cNvPr id="1026" name="Picture 2" descr="http://www.gwinnett.k12.ga.us/LilburnES/PromoteGA/biochemistry/images/AXON.gif"/>
          <p:cNvPicPr>
            <a:picLocks noChangeAspect="1" noChangeArrowheads="1"/>
          </p:cNvPicPr>
          <p:nvPr/>
        </p:nvPicPr>
        <p:blipFill>
          <a:blip r:embed="rId2" cstate="print"/>
          <a:srcRect/>
          <a:stretch>
            <a:fillRect/>
          </a:stretch>
        </p:blipFill>
        <p:spPr bwMode="auto">
          <a:xfrm>
            <a:off x="-381000" y="1600200"/>
            <a:ext cx="3638550" cy="238125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1547</TotalTime>
  <Words>1370</Words>
  <Application>Microsoft Office PowerPoint</Application>
  <PresentationFormat>On-screen Show (4:3)</PresentationFormat>
  <Paragraphs>157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The Nervous System Chapter 11 Unit 2</vt:lpstr>
      <vt:lpstr>The Nervous System</vt:lpstr>
      <vt:lpstr>Peripheral Nervous System</vt:lpstr>
      <vt:lpstr>The Nervous System</vt:lpstr>
      <vt:lpstr>The Nervous System</vt:lpstr>
      <vt:lpstr>The Nervous System</vt:lpstr>
      <vt:lpstr>The Nervous System</vt:lpstr>
      <vt:lpstr>The Nervous System </vt:lpstr>
      <vt:lpstr>Membrane Excitability</vt:lpstr>
      <vt:lpstr>Membrane Excitability</vt:lpstr>
      <vt:lpstr>Parts of a Neuron</vt:lpstr>
      <vt:lpstr>Slide 13</vt:lpstr>
      <vt:lpstr>Membrane Excitability</vt:lpstr>
      <vt:lpstr>Facts</vt:lpstr>
      <vt:lpstr>Peripheral Nervous System And Spinal Cord</vt:lpstr>
      <vt:lpstr>Slide 17</vt:lpstr>
      <vt:lpstr>Autonomic Nervous  System</vt:lpstr>
      <vt:lpstr>Central Nervous System</vt:lpstr>
      <vt:lpstr>The Structure and Function Of The Brain</vt:lpstr>
      <vt:lpstr>Cerebrum</vt:lpstr>
      <vt:lpstr>Frontal Lobe</vt:lpstr>
      <vt:lpstr>Occipital Lobe</vt:lpstr>
      <vt:lpstr>Parietal Lobes</vt:lpstr>
      <vt:lpstr>Temporal Lobes</vt:lpstr>
      <vt:lpstr>Cerebellum</vt:lpstr>
      <vt:lpstr>Medulla Oblongata</vt:lpstr>
      <vt:lpstr>Pons</vt:lpstr>
      <vt:lpstr>Thalamus</vt:lpstr>
      <vt:lpstr>Hypothalamus</vt:lpstr>
      <vt:lpstr>Meninges</vt:lpstr>
      <vt:lpstr>Cerebrospinal Fluid</vt:lpstr>
      <vt:lpstr>Diagnostic Tests </vt:lpstr>
      <vt:lpstr>Diagnostic Tests </vt:lpstr>
      <vt:lpstr>Disease And Disorders</vt:lpstr>
      <vt:lpstr>Disease And Disorders</vt:lpstr>
    </vt:vector>
  </TitlesOfParts>
  <Company>Salt Lake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ahastin2</dc:creator>
  <cp:lastModifiedBy>ahastin2</cp:lastModifiedBy>
  <cp:revision>76</cp:revision>
  <dcterms:created xsi:type="dcterms:W3CDTF">2011-09-07T16:05:42Z</dcterms:created>
  <dcterms:modified xsi:type="dcterms:W3CDTF">2013-09-10T18:44:16Z</dcterms:modified>
</cp:coreProperties>
</file>