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6" r:id="rId11"/>
    <p:sldId id="267" r:id="rId12"/>
    <p:sldId id="268" r:id="rId13"/>
    <p:sldId id="270" r:id="rId14"/>
    <p:sldId id="271" r:id="rId15"/>
    <p:sldId id="269"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05BA5-4105-4FD8-9F73-9FCC48D0508B}" type="datetimeFigureOut">
              <a:rPr lang="en-US" smtClean="0"/>
              <a:pPr/>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582-66DA-4400-B5D0-3735BF219A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5BA5-4105-4FD8-9F73-9FCC48D0508B}" type="datetimeFigureOut">
              <a:rPr lang="en-US" smtClean="0"/>
              <a:pPr/>
              <a:t>10/13/2013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3582-66DA-4400-B5D0-3735BF219A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11 Unit 4</a:t>
            </a:r>
            <a:endParaRPr lang="en-US" dirty="0"/>
          </a:p>
        </p:txBody>
      </p:sp>
      <p:sp>
        <p:nvSpPr>
          <p:cNvPr id="3" name="Subtitle 2"/>
          <p:cNvSpPr>
            <a:spLocks noGrp="1"/>
          </p:cNvSpPr>
          <p:nvPr>
            <p:ph type="subTitle" idx="1"/>
          </p:nvPr>
        </p:nvSpPr>
        <p:spPr/>
        <p:txBody>
          <a:bodyPr>
            <a:noAutofit/>
          </a:bodyPr>
          <a:lstStyle/>
          <a:p>
            <a:r>
              <a:rPr lang="en-US" sz="6000" dirty="0" smtClean="0"/>
              <a:t>The </a:t>
            </a:r>
            <a:r>
              <a:rPr lang="en-US" sz="6000" dirty="0" err="1" smtClean="0"/>
              <a:t>Integumentary</a:t>
            </a:r>
            <a:r>
              <a:rPr lang="en-US" sz="6000" dirty="0" smtClean="0"/>
              <a:t> System</a:t>
            </a:r>
            <a:endParaRPr lang="en-US"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Dermis</a:t>
            </a:r>
            <a:endParaRPr lang="en-US" dirty="0"/>
          </a:p>
        </p:txBody>
      </p:sp>
      <p:sp>
        <p:nvSpPr>
          <p:cNvPr id="3" name="Content Placeholder 2"/>
          <p:cNvSpPr>
            <a:spLocks noGrp="1"/>
          </p:cNvSpPr>
          <p:nvPr>
            <p:ph idx="1"/>
          </p:nvPr>
        </p:nvSpPr>
        <p:spPr/>
        <p:txBody>
          <a:bodyPr>
            <a:normAutofit/>
          </a:bodyPr>
          <a:lstStyle/>
          <a:p>
            <a:r>
              <a:rPr lang="en-US" dirty="0" smtClean="0"/>
              <a:t>The skin is strong, soft, flexible, and elastic in young people because of the presence of keratin and collagen fibers </a:t>
            </a:r>
          </a:p>
          <a:p>
            <a:r>
              <a:rPr lang="en-US" dirty="0" smtClean="0"/>
              <a:t>With age, elastic fibers increase in size and collagen decreases, as a result wrinkles occur</a:t>
            </a:r>
          </a:p>
          <a:p>
            <a:r>
              <a:rPr lang="en-US" dirty="0" smtClean="0"/>
              <a:t>This is more noticeable in areas where there is more facial movements, such as around the eyes and mouth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Glands</a:t>
            </a:r>
            <a:endParaRPr lang="en-US" dirty="0"/>
          </a:p>
        </p:txBody>
      </p:sp>
      <p:sp>
        <p:nvSpPr>
          <p:cNvPr id="3" name="Content Placeholder 2"/>
          <p:cNvSpPr>
            <a:spLocks noGrp="1"/>
          </p:cNvSpPr>
          <p:nvPr>
            <p:ph idx="1"/>
          </p:nvPr>
        </p:nvSpPr>
        <p:spPr/>
        <p:txBody>
          <a:bodyPr/>
          <a:lstStyle/>
          <a:p>
            <a:r>
              <a:rPr lang="en-US" b="1" dirty="0" smtClean="0"/>
              <a:t>Sebaceous glands: </a:t>
            </a:r>
            <a:r>
              <a:rPr lang="en-US" dirty="0" smtClean="0"/>
              <a:t>secrete sebum(oil) to lubricate the hair, prevent dying of the skin and hair, decreased </a:t>
            </a:r>
            <a:r>
              <a:rPr lang="en-US" dirty="0" smtClean="0"/>
              <a:t>sebum(oil) </a:t>
            </a:r>
            <a:r>
              <a:rPr lang="en-US" dirty="0" smtClean="0"/>
              <a:t>is a consequence of getting older(more dry skin), adolescents may have an overactive sebaceous glands that become plugged by cell overgrowth(causes acne)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r>
              <a:rPr lang="en-US" dirty="0" smtClean="0"/>
              <a:t>Hair</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Hair follicle </a:t>
            </a:r>
            <a:r>
              <a:rPr lang="en-US" dirty="0" smtClean="0"/>
              <a:t>is the cavity which contains the hair</a:t>
            </a:r>
          </a:p>
          <a:p>
            <a:r>
              <a:rPr lang="en-US" b="1" dirty="0" smtClean="0"/>
              <a:t>Hair root </a:t>
            </a:r>
            <a:r>
              <a:rPr lang="en-US" dirty="0" smtClean="0"/>
              <a:t>is part of the hair that is embedded in the dermis which contains the cells called matrix, where mitosis takes place</a:t>
            </a:r>
          </a:p>
          <a:p>
            <a:r>
              <a:rPr lang="en-US" b="1" dirty="0" smtClean="0"/>
              <a:t>Hair shaft </a:t>
            </a:r>
            <a:r>
              <a:rPr lang="en-US" dirty="0" smtClean="0"/>
              <a:t>is visible part of the hair</a:t>
            </a:r>
          </a:p>
          <a:p>
            <a:endParaRPr lang="en-US" dirty="0"/>
          </a:p>
        </p:txBody>
      </p:sp>
      <p:sp>
        <p:nvSpPr>
          <p:cNvPr id="8" name="Content Placeholder 7"/>
          <p:cNvSpPr>
            <a:spLocks noGrp="1"/>
          </p:cNvSpPr>
          <p:nvPr>
            <p:ph sz="half" idx="2"/>
          </p:nvPr>
        </p:nvSpPr>
        <p:spPr/>
        <p:txBody>
          <a:bodyPr>
            <a:normAutofit lnSpcReduction="10000"/>
          </a:bodyPr>
          <a:lstStyle/>
          <a:p>
            <a:endParaRPr lang="en-US"/>
          </a:p>
        </p:txBody>
      </p:sp>
      <p:pic>
        <p:nvPicPr>
          <p:cNvPr id="7" name="Content Placeholder 4" descr="037 Hair follicle.jpg"/>
          <p:cNvPicPr>
            <a:picLocks noChangeAspect="1"/>
          </p:cNvPicPr>
          <p:nvPr/>
        </p:nvPicPr>
        <p:blipFill>
          <a:blip r:embed="rId2" cstate="print"/>
          <a:srcRect/>
          <a:stretch>
            <a:fillRect/>
          </a:stretch>
        </p:blipFill>
        <p:spPr>
          <a:xfrm>
            <a:off x="4800600" y="2514600"/>
            <a:ext cx="4343400" cy="4114800"/>
          </a:xfrm>
          <a:prstGeom prst="rect">
            <a:avLst/>
          </a:prstGeom>
        </p:spPr>
      </p:pic>
      <p:pic>
        <p:nvPicPr>
          <p:cNvPr id="23554" name="Picture 2" descr="http://www.umm.edu/graphics/images/en/9703.jpg"/>
          <p:cNvPicPr>
            <a:picLocks noChangeAspect="1" noChangeArrowheads="1"/>
          </p:cNvPicPr>
          <p:nvPr/>
        </p:nvPicPr>
        <p:blipFill>
          <a:blip r:embed="rId3" cstate="print"/>
          <a:srcRect/>
          <a:stretch>
            <a:fillRect/>
          </a:stretch>
        </p:blipFill>
        <p:spPr bwMode="auto">
          <a:xfrm>
            <a:off x="4495800" y="0"/>
            <a:ext cx="4419600" cy="304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Hair facts</a:t>
            </a:r>
          </a:p>
        </p:txBody>
      </p:sp>
      <p:sp>
        <p:nvSpPr>
          <p:cNvPr id="75779" name="Content Placeholder 2"/>
          <p:cNvSpPr>
            <a:spLocks noGrp="1"/>
          </p:cNvSpPr>
          <p:nvPr>
            <p:ph idx="1"/>
          </p:nvPr>
        </p:nvSpPr>
        <p:spPr>
          <a:xfrm>
            <a:off x="457200" y="1219200"/>
            <a:ext cx="8229600" cy="5486400"/>
          </a:xfrm>
        </p:spPr>
        <p:txBody>
          <a:bodyPr>
            <a:normAutofit fontScale="85000" lnSpcReduction="20000"/>
          </a:bodyPr>
          <a:lstStyle/>
          <a:p>
            <a:r>
              <a:rPr lang="en-US" b="1" dirty="0" smtClean="0"/>
              <a:t>Pigment</a:t>
            </a:r>
            <a:r>
              <a:rPr lang="en-US" dirty="0" smtClean="0"/>
              <a:t>(cell in the shaft of the hair) give hair its color(light or dark)</a:t>
            </a:r>
          </a:p>
          <a:p>
            <a:r>
              <a:rPr lang="en-US" dirty="0" smtClean="0"/>
              <a:t>Hair goes gray because pigment cells in the hair base at the roots of the hair stop producing </a:t>
            </a:r>
            <a:r>
              <a:rPr lang="en-US" b="1" dirty="0" smtClean="0"/>
              <a:t>melanin</a:t>
            </a:r>
            <a:r>
              <a:rPr lang="en-US" dirty="0" smtClean="0"/>
              <a:t>(melanin is made up of specialized pigment cells called </a:t>
            </a:r>
            <a:r>
              <a:rPr lang="en-US" dirty="0" err="1" smtClean="0"/>
              <a:t>melanocytes</a:t>
            </a:r>
            <a:r>
              <a:rPr lang="en-US" dirty="0" smtClean="0"/>
              <a:t>)</a:t>
            </a:r>
          </a:p>
          <a:p>
            <a:r>
              <a:rPr lang="en-US" dirty="0" smtClean="0"/>
              <a:t>Red Hair have high levels of the reddish pigment and relatively low levels of the dark pigment. Red hair appears in people with two copies of a recessive gene on chromosome 16</a:t>
            </a:r>
          </a:p>
          <a:p>
            <a:r>
              <a:rPr lang="en-US" dirty="0" smtClean="0"/>
              <a:t>You have more than 100,000 hairs on your head, but you lose some every day. About 50 to 100 hairs fall out each day while you're washing your hair, brushing or combing it, or just sitting still. But don't worry, new hairs are constantly replacing those that have fallen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down)">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wipe(down)">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wipe(down)">
                                      <p:cBhvr>
                                        <p:cTn id="17" dur="500"/>
                                        <p:tgtEl>
                                          <p:spTgt spid="75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wipe(down)">
                                      <p:cBhvr>
                                        <p:cTn id="22"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Nail Follicles</a:t>
            </a:r>
          </a:p>
        </p:txBody>
      </p:sp>
      <p:sp>
        <p:nvSpPr>
          <p:cNvPr id="76803" name="Rectangle 3"/>
          <p:cNvSpPr>
            <a:spLocks noGrp="1" noChangeArrowheads="1"/>
          </p:cNvSpPr>
          <p:nvPr>
            <p:ph sz="half" idx="1"/>
          </p:nvPr>
        </p:nvSpPr>
        <p:spPr>
          <a:xfrm>
            <a:off x="457200" y="1600200"/>
            <a:ext cx="4038600" cy="4800600"/>
          </a:xfrm>
        </p:spPr>
        <p:txBody>
          <a:bodyPr>
            <a:normAutofit/>
          </a:bodyPr>
          <a:lstStyle/>
          <a:p>
            <a:pPr eaLnBrk="1" hangingPunct="1">
              <a:lnSpc>
                <a:spcPct val="90000"/>
              </a:lnSpc>
              <a:buFontTx/>
              <a:buNone/>
            </a:pPr>
            <a:r>
              <a:rPr lang="en-US" dirty="0" smtClean="0"/>
              <a:t>	Found on the ends of fingers and toes, nail follicles produce nails just as hair follicles produce hair</a:t>
            </a:r>
          </a:p>
          <a:p>
            <a:pPr eaLnBrk="1" hangingPunct="1">
              <a:lnSpc>
                <a:spcPct val="90000"/>
              </a:lnSpc>
              <a:buFontTx/>
              <a:buNone/>
            </a:pPr>
            <a:r>
              <a:rPr lang="en-US" dirty="0" smtClean="0"/>
              <a:t>	</a:t>
            </a:r>
            <a:r>
              <a:rPr lang="en-US" b="1" dirty="0" smtClean="0"/>
              <a:t>Nail root </a:t>
            </a:r>
            <a:r>
              <a:rPr lang="en-US" dirty="0" smtClean="0"/>
              <a:t>– Is deep in the dermis, new cells produce keratin (a strong protein) </a:t>
            </a:r>
          </a:p>
          <a:p>
            <a:pPr eaLnBrk="1" hangingPunct="1">
              <a:lnSpc>
                <a:spcPct val="90000"/>
              </a:lnSpc>
              <a:buFontTx/>
              <a:buNone/>
            </a:pPr>
            <a:r>
              <a:rPr lang="en-US" dirty="0" smtClean="0"/>
              <a:t> </a:t>
            </a:r>
          </a:p>
          <a:p>
            <a:pPr eaLnBrk="1" hangingPunct="1">
              <a:lnSpc>
                <a:spcPct val="90000"/>
              </a:lnSpc>
            </a:pPr>
            <a:endParaRPr lang="en-US" dirty="0" smtClean="0"/>
          </a:p>
        </p:txBody>
      </p:sp>
      <p:pic>
        <p:nvPicPr>
          <p:cNvPr id="76804" name="Content Placeholder 4" descr="images.jpg nail.jpg"/>
          <p:cNvPicPr>
            <a:picLocks noGrp="1" noChangeAspect="1"/>
          </p:cNvPicPr>
          <p:nvPr>
            <p:ph sz="half" idx="2"/>
          </p:nvPr>
        </p:nvPicPr>
        <p:blipFill>
          <a:blip r:embed="rId2" cstate="print"/>
          <a:srcRect/>
          <a:stretch>
            <a:fillRect/>
          </a:stretch>
        </p:blipFill>
        <p:spPr>
          <a:xfrm>
            <a:off x="4953000" y="2286000"/>
            <a:ext cx="3352800" cy="3001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down)">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wipe(down)">
                                      <p:cBhvr>
                                        <p:cTn id="12" dur="500"/>
                                        <p:tgtEl>
                                          <p:spTgt spid="76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wipe(down)">
                                      <p:cBhvr>
                                        <p:cTn id="17"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Color</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Human skin color is primarily due to the presence of </a:t>
            </a:r>
            <a:r>
              <a:rPr lang="en-US" b="1" dirty="0" smtClean="0"/>
              <a:t>melanin </a:t>
            </a:r>
            <a:r>
              <a:rPr lang="en-US" dirty="0" smtClean="0"/>
              <a:t>in the skin produced by cells called </a:t>
            </a:r>
            <a:r>
              <a:rPr lang="en-US" b="1" dirty="0" err="1" smtClean="0"/>
              <a:t>melanocytes</a:t>
            </a:r>
            <a:endParaRPr lang="en-US" b="1" dirty="0" smtClean="0"/>
          </a:p>
          <a:p>
            <a:r>
              <a:rPr lang="en-US" dirty="0" smtClean="0"/>
              <a:t>Skin color ranges from almost black to white with a pinkish tinge due to blood vessels underneath</a:t>
            </a:r>
          </a:p>
          <a:p>
            <a:r>
              <a:rPr lang="en-US" dirty="0" smtClean="0"/>
              <a:t>When the skin is exposed to the sun, it becomes red because of dilation of the superficial blood vessels called </a:t>
            </a:r>
            <a:r>
              <a:rPr lang="en-US" b="1" dirty="0" err="1" smtClean="0"/>
              <a:t>erythema</a:t>
            </a:r>
            <a:endParaRPr lang="en-US" dirty="0" smtClean="0"/>
          </a:p>
          <a:p>
            <a:endParaRPr lang="en-US" dirty="0"/>
          </a:p>
        </p:txBody>
      </p:sp>
      <p:sp>
        <p:nvSpPr>
          <p:cNvPr id="11" name="Content Placeholder 10"/>
          <p:cNvSpPr>
            <a:spLocks noGrp="1"/>
          </p:cNvSpPr>
          <p:nvPr>
            <p:ph sz="half" idx="2"/>
          </p:nvPr>
        </p:nvSpPr>
        <p:spPr/>
        <p:txBody>
          <a:bodyPr>
            <a:normAutofit fontScale="85000" lnSpcReduction="20000"/>
          </a:bodyPr>
          <a:lstStyle/>
          <a:p>
            <a:endParaRPr lang="en-US"/>
          </a:p>
        </p:txBody>
      </p:sp>
      <p:pic>
        <p:nvPicPr>
          <p:cNvPr id="26626" name="Picture 2" descr="http://science.nationalgeographic.com/staticfiles/NGS/Shared/StaticFiles/Science/Images/Content/skin-colors-711079-sw.jpg"/>
          <p:cNvPicPr>
            <a:picLocks noChangeAspect="1" noChangeArrowheads="1"/>
          </p:cNvPicPr>
          <p:nvPr/>
        </p:nvPicPr>
        <p:blipFill>
          <a:blip r:embed="rId2" cstate="print"/>
          <a:srcRect/>
          <a:stretch>
            <a:fillRect/>
          </a:stretch>
        </p:blipFill>
        <p:spPr bwMode="auto">
          <a:xfrm>
            <a:off x="4419600" y="1371600"/>
            <a:ext cx="457200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Appearance(page 379)</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Conditions in the skin cause changes in the appearance </a:t>
            </a:r>
          </a:p>
          <a:p>
            <a:r>
              <a:rPr lang="en-US" dirty="0" smtClean="0"/>
              <a:t>These changes are known as lesions </a:t>
            </a:r>
          </a:p>
          <a:p>
            <a:r>
              <a:rPr lang="en-US" dirty="0" smtClean="0"/>
              <a:t>Blister: fluid-filled area</a:t>
            </a:r>
          </a:p>
          <a:p>
            <a:r>
              <a:rPr lang="en-US" dirty="0" smtClean="0"/>
              <a:t>Fissure: crack from the epidermis to dermis</a:t>
            </a:r>
          </a:p>
          <a:p>
            <a:pPr>
              <a:buNone/>
            </a:pPr>
            <a:r>
              <a:rPr lang="en-US" dirty="0" smtClean="0"/>
              <a:t>    (athletes foot)</a:t>
            </a:r>
          </a:p>
          <a:p>
            <a:r>
              <a:rPr lang="en-US" dirty="0" smtClean="0"/>
              <a:t>Ulcer: a deep loss of the skin surface</a:t>
            </a:r>
          </a:p>
          <a:p>
            <a:endParaRPr lang="en-US" dirty="0" smtClean="0"/>
          </a:p>
          <a:p>
            <a:endParaRPr lang="en-US" dirty="0" smtClean="0"/>
          </a:p>
          <a:p>
            <a:endParaRPr lang="en-US" dirty="0" smtClean="0"/>
          </a:p>
          <a:p>
            <a:r>
              <a:rPr lang="en-US" dirty="0" smtClean="0"/>
              <a:t>Tumor: solid mass(benign or malignant)</a:t>
            </a:r>
          </a:p>
          <a:p>
            <a:r>
              <a:rPr lang="en-US" dirty="0" smtClean="0"/>
              <a:t>Wheal: itchy, irregular shaped skin edema</a:t>
            </a:r>
          </a:p>
          <a:p>
            <a:endParaRPr lang="en-US" dirty="0"/>
          </a:p>
        </p:txBody>
      </p:sp>
      <p:pic>
        <p:nvPicPr>
          <p:cNvPr id="23554" name="Picture 2" descr="http://www.drpribut.com/sports/images_sport/blister001.jpg"/>
          <p:cNvPicPr>
            <a:picLocks noChangeAspect="1" noChangeArrowheads="1"/>
          </p:cNvPicPr>
          <p:nvPr/>
        </p:nvPicPr>
        <p:blipFill>
          <a:blip r:embed="rId2" cstate="print"/>
          <a:srcRect/>
          <a:stretch>
            <a:fillRect/>
          </a:stretch>
        </p:blipFill>
        <p:spPr bwMode="auto">
          <a:xfrm>
            <a:off x="7239000" y="1524000"/>
            <a:ext cx="1905000" cy="1295400"/>
          </a:xfrm>
          <a:prstGeom prst="rect">
            <a:avLst/>
          </a:prstGeom>
          <a:noFill/>
        </p:spPr>
      </p:pic>
      <p:pic>
        <p:nvPicPr>
          <p:cNvPr id="23556" name="Picture 4" descr="http://www.myfootshop.com/images/medical/derm/toe_fissue.jpg"/>
          <p:cNvPicPr>
            <a:picLocks noChangeAspect="1" noChangeArrowheads="1"/>
          </p:cNvPicPr>
          <p:nvPr/>
        </p:nvPicPr>
        <p:blipFill>
          <a:blip r:embed="rId3" cstate="print"/>
          <a:srcRect/>
          <a:stretch>
            <a:fillRect/>
          </a:stretch>
        </p:blipFill>
        <p:spPr bwMode="auto">
          <a:xfrm>
            <a:off x="7086600" y="2895600"/>
            <a:ext cx="2057400" cy="1457325"/>
          </a:xfrm>
          <a:prstGeom prst="rect">
            <a:avLst/>
          </a:prstGeom>
          <a:noFill/>
        </p:spPr>
      </p:pic>
      <p:pic>
        <p:nvPicPr>
          <p:cNvPr id="23558" name="Picture 6" descr="http://1.bp.blogspot.com/_i4f5qTnXK2I/TPKBc9BDa4I/AAAAAAAAAaY/Uj2CNYoMNC8/s1600/ulcer.jpg"/>
          <p:cNvPicPr>
            <a:picLocks noChangeAspect="1" noChangeArrowheads="1"/>
          </p:cNvPicPr>
          <p:nvPr/>
        </p:nvPicPr>
        <p:blipFill>
          <a:blip r:embed="rId4" cstate="print"/>
          <a:srcRect/>
          <a:stretch>
            <a:fillRect/>
          </a:stretch>
        </p:blipFill>
        <p:spPr bwMode="auto">
          <a:xfrm>
            <a:off x="2209800" y="3505200"/>
            <a:ext cx="1771650" cy="1371600"/>
          </a:xfrm>
          <a:prstGeom prst="rect">
            <a:avLst/>
          </a:prstGeom>
          <a:noFill/>
        </p:spPr>
      </p:pic>
      <p:pic>
        <p:nvPicPr>
          <p:cNvPr id="23560" name="Picture 8" descr="http://missinglink.ucsf.edu/lm/DermatologyGlossary/img/Dermatology%20Glossary/Glossary%20Clinical%20Images/tumor1.jpg"/>
          <p:cNvPicPr>
            <a:picLocks noChangeAspect="1" noChangeArrowheads="1"/>
          </p:cNvPicPr>
          <p:nvPr/>
        </p:nvPicPr>
        <p:blipFill>
          <a:blip r:embed="rId5" cstate="print"/>
          <a:srcRect/>
          <a:stretch>
            <a:fillRect/>
          </a:stretch>
        </p:blipFill>
        <p:spPr bwMode="auto">
          <a:xfrm>
            <a:off x="6743700" y="4800600"/>
            <a:ext cx="2400300" cy="1219200"/>
          </a:xfrm>
          <a:prstGeom prst="rect">
            <a:avLst/>
          </a:prstGeom>
          <a:noFill/>
        </p:spPr>
      </p:pic>
      <p:pic>
        <p:nvPicPr>
          <p:cNvPr id="23562" name="Picture 10" descr="http://t1.gstatic.com/images?q=tbn:ANd9GcQ40tcY16nMRHuvZ9PcVO1v0T7QGFCtwUX2LlDSImc6sOZTy3iSYg"/>
          <p:cNvPicPr>
            <a:picLocks noChangeAspect="1" noChangeArrowheads="1"/>
          </p:cNvPicPr>
          <p:nvPr/>
        </p:nvPicPr>
        <p:blipFill>
          <a:blip r:embed="rId6" cstate="print"/>
          <a:srcRect/>
          <a:stretch>
            <a:fillRect/>
          </a:stretch>
        </p:blipFill>
        <p:spPr bwMode="auto">
          <a:xfrm>
            <a:off x="2743200" y="5715000"/>
            <a:ext cx="21336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Diseases And Disorders</a:t>
            </a:r>
            <a:endParaRPr lang="en-US" dirty="0"/>
          </a:p>
        </p:txBody>
      </p:sp>
      <p:sp>
        <p:nvSpPr>
          <p:cNvPr id="3" name="Content Placeholder 2"/>
          <p:cNvSpPr>
            <a:spLocks noGrp="1"/>
          </p:cNvSpPr>
          <p:nvPr>
            <p:ph idx="1"/>
          </p:nvPr>
        </p:nvSpPr>
        <p:spPr/>
        <p:txBody>
          <a:bodyPr/>
          <a:lstStyle/>
          <a:p>
            <a:r>
              <a:rPr lang="en-US" sz="2800" b="1" dirty="0" smtClean="0"/>
              <a:t>Acne </a:t>
            </a:r>
            <a:r>
              <a:rPr lang="en-US" sz="2800" b="1" dirty="0" err="1" smtClean="0"/>
              <a:t>Vulgaris</a:t>
            </a:r>
            <a:r>
              <a:rPr lang="en-US" sz="2800" dirty="0" smtClean="0"/>
              <a:t>: inflammation of the sebaceous glands and oversupply of sebum oil</a:t>
            </a:r>
          </a:p>
          <a:p>
            <a:endParaRPr lang="en-US" sz="2800" dirty="0" smtClean="0"/>
          </a:p>
          <a:p>
            <a:endParaRPr lang="en-US" sz="2800" dirty="0" smtClean="0"/>
          </a:p>
          <a:p>
            <a:r>
              <a:rPr lang="en-US" sz="2800" b="1" dirty="0" smtClean="0"/>
              <a:t>Alopecia</a:t>
            </a:r>
            <a:r>
              <a:rPr lang="en-US" sz="2800" dirty="0" smtClean="0"/>
              <a:t>: the loss of hair, thinning and eventual absence of hair, caused by trauma of hair follicles and some diseases</a:t>
            </a:r>
          </a:p>
          <a:p>
            <a:endParaRPr lang="en-US" dirty="0"/>
          </a:p>
        </p:txBody>
      </p:sp>
      <p:pic>
        <p:nvPicPr>
          <p:cNvPr id="30722" name="Picture 2" descr="http://www.sciencephoto.com/image/250270/large/M1080604-Acne_vulgaris-SPL.jpg"/>
          <p:cNvPicPr>
            <a:picLocks noChangeAspect="1" noChangeArrowheads="1"/>
          </p:cNvPicPr>
          <p:nvPr/>
        </p:nvPicPr>
        <p:blipFill>
          <a:blip r:embed="rId2" cstate="print"/>
          <a:srcRect/>
          <a:stretch>
            <a:fillRect/>
          </a:stretch>
        </p:blipFill>
        <p:spPr bwMode="auto">
          <a:xfrm>
            <a:off x="6781800" y="2133600"/>
            <a:ext cx="2000250" cy="1381125"/>
          </a:xfrm>
          <a:prstGeom prst="rect">
            <a:avLst/>
          </a:prstGeom>
          <a:noFill/>
        </p:spPr>
      </p:pic>
      <p:pic>
        <p:nvPicPr>
          <p:cNvPr id="30724" name="Picture 4" descr="http://fromyourdoctor.com/ext/hair_alopecia_areata_child.jpg"/>
          <p:cNvPicPr>
            <a:picLocks noChangeAspect="1" noChangeArrowheads="1"/>
          </p:cNvPicPr>
          <p:nvPr/>
        </p:nvPicPr>
        <p:blipFill>
          <a:blip r:embed="rId3" cstate="print"/>
          <a:srcRect/>
          <a:stretch>
            <a:fillRect/>
          </a:stretch>
        </p:blipFill>
        <p:spPr bwMode="auto">
          <a:xfrm>
            <a:off x="5105400" y="4419600"/>
            <a:ext cx="3581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Cancer</a:t>
            </a:r>
            <a:endParaRPr lang="en-US" dirty="0"/>
          </a:p>
        </p:txBody>
      </p:sp>
      <p:sp>
        <p:nvSpPr>
          <p:cNvPr id="3" name="Content Placeholder 2"/>
          <p:cNvSpPr>
            <a:spLocks noGrp="1"/>
          </p:cNvSpPr>
          <p:nvPr>
            <p:ph idx="1"/>
          </p:nvPr>
        </p:nvSpPr>
        <p:spPr/>
        <p:txBody>
          <a:bodyPr/>
          <a:lstStyle/>
          <a:p>
            <a:r>
              <a:rPr lang="en-US" sz="2800" dirty="0" smtClean="0"/>
              <a:t>The skin may be the site of different forms of cancerous lesions</a:t>
            </a:r>
          </a:p>
          <a:p>
            <a:r>
              <a:rPr lang="en-US" sz="2800" dirty="0" smtClean="0"/>
              <a:t>There are </a:t>
            </a:r>
            <a:r>
              <a:rPr lang="en-US" sz="2800" b="1" dirty="0" smtClean="0"/>
              <a:t>three</a:t>
            </a:r>
            <a:r>
              <a:rPr lang="en-US" sz="2800" dirty="0" smtClean="0"/>
              <a:t> types of skin cancer</a:t>
            </a:r>
          </a:p>
          <a:p>
            <a:r>
              <a:rPr lang="en-US" sz="2800" dirty="0" smtClean="0"/>
              <a:t>1. </a:t>
            </a:r>
            <a:r>
              <a:rPr lang="en-US" sz="2800" b="1" dirty="0" smtClean="0"/>
              <a:t>Basal cell carcinoma</a:t>
            </a:r>
            <a:r>
              <a:rPr lang="en-US" sz="2800" dirty="0" smtClean="0"/>
              <a:t>: This is a slow growing  locally destructive skin tumor, most common in Caucasians, with fair skin, caused by prolonged exposure to the sun</a:t>
            </a:r>
          </a:p>
          <a:p>
            <a:endParaRPr lang="en-US" dirty="0" smtClean="0"/>
          </a:p>
        </p:txBody>
      </p:sp>
      <p:pic>
        <p:nvPicPr>
          <p:cNvPr id="31746" name="Picture 2" descr="http://www.skinsite.com/images/basal%20cell%20carcinoma%201.gif"/>
          <p:cNvPicPr>
            <a:picLocks noChangeAspect="1" noChangeArrowheads="1"/>
          </p:cNvPicPr>
          <p:nvPr/>
        </p:nvPicPr>
        <p:blipFill>
          <a:blip r:embed="rId2" cstate="print"/>
          <a:srcRect/>
          <a:stretch>
            <a:fillRect/>
          </a:stretch>
        </p:blipFill>
        <p:spPr bwMode="auto">
          <a:xfrm>
            <a:off x="2819400" y="4419600"/>
            <a:ext cx="50292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Cancer</a:t>
            </a:r>
            <a:endParaRPr lang="en-US" dirty="0"/>
          </a:p>
        </p:txBody>
      </p:sp>
      <p:sp>
        <p:nvSpPr>
          <p:cNvPr id="3" name="Content Placeholder 2"/>
          <p:cNvSpPr>
            <a:spLocks noGrp="1"/>
          </p:cNvSpPr>
          <p:nvPr>
            <p:ph idx="1"/>
          </p:nvPr>
        </p:nvSpPr>
        <p:spPr/>
        <p:txBody>
          <a:bodyPr/>
          <a:lstStyle/>
          <a:p>
            <a:r>
              <a:rPr lang="en-US" dirty="0" smtClean="0"/>
              <a:t>2. </a:t>
            </a:r>
            <a:r>
              <a:rPr lang="en-US" b="1" dirty="0" err="1" smtClean="0"/>
              <a:t>Squamous</a:t>
            </a:r>
            <a:r>
              <a:rPr lang="en-US" b="1" dirty="0" smtClean="0"/>
              <a:t> cell carcinoma</a:t>
            </a:r>
            <a:r>
              <a:rPr lang="en-US" dirty="0" smtClean="0"/>
              <a:t>: This is an invasive tumor with metastatic potential, evident in fair-skinned males over the age of 60, caused by sun exposure and chronic skin irritations</a:t>
            </a:r>
            <a:endParaRPr lang="en-US" dirty="0"/>
          </a:p>
        </p:txBody>
      </p:sp>
      <p:pic>
        <p:nvPicPr>
          <p:cNvPr id="32772" name="Picture 4" descr="http://content.revolutionhealth.com/contentimages/h9991575_001.jpg"/>
          <p:cNvPicPr>
            <a:picLocks noChangeAspect="1" noChangeArrowheads="1"/>
          </p:cNvPicPr>
          <p:nvPr/>
        </p:nvPicPr>
        <p:blipFill>
          <a:blip r:embed="rId2" cstate="print"/>
          <a:srcRect/>
          <a:stretch>
            <a:fillRect/>
          </a:stretch>
        </p:blipFill>
        <p:spPr bwMode="auto">
          <a:xfrm>
            <a:off x="1066800" y="4000500"/>
            <a:ext cx="67818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err="1" smtClean="0"/>
              <a:t>Integumentary</a:t>
            </a:r>
            <a:r>
              <a:rPr lang="en-US" dirty="0" smtClean="0"/>
              <a:t> System</a:t>
            </a:r>
            <a:br>
              <a:rPr lang="en-US" dirty="0" smtClean="0"/>
            </a:b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word </a:t>
            </a:r>
            <a:r>
              <a:rPr lang="en-US" dirty="0" err="1" smtClean="0"/>
              <a:t>integumentary</a:t>
            </a:r>
            <a:r>
              <a:rPr lang="en-US" dirty="0" smtClean="0"/>
              <a:t> refers to an external covering or </a:t>
            </a:r>
            <a:r>
              <a:rPr lang="en-US" b="1" dirty="0" smtClean="0"/>
              <a:t>skin</a:t>
            </a:r>
          </a:p>
          <a:p>
            <a:r>
              <a:rPr lang="en-US" dirty="0" smtClean="0"/>
              <a:t>This system includes structures we can see: hair, skin, and fingernails and parts we cannot see: sweat glands, and subcutaneous tissue below the skin </a:t>
            </a:r>
          </a:p>
          <a:p>
            <a:r>
              <a:rPr lang="en-US" dirty="0" smtClean="0"/>
              <a:t>The skin is the largest organ in the body: 12%-15% of </a:t>
            </a:r>
            <a:r>
              <a:rPr lang="en-US" dirty="0" smtClean="0"/>
              <a:t>body</a:t>
            </a:r>
            <a:endParaRPr lang="en-US" dirty="0" smtClean="0"/>
          </a:p>
          <a:p>
            <a:endParaRPr lang="en-US" b="1" dirty="0" smtClean="0"/>
          </a:p>
          <a:p>
            <a:endParaRPr lang="en-US" b="1" dirty="0" smtClean="0"/>
          </a:p>
          <a:p>
            <a:endParaRPr lang="en-US" dirty="0"/>
          </a:p>
        </p:txBody>
      </p:sp>
      <p:sp>
        <p:nvSpPr>
          <p:cNvPr id="10" name="Content Placeholder 9"/>
          <p:cNvSpPr>
            <a:spLocks noGrp="1"/>
          </p:cNvSpPr>
          <p:nvPr>
            <p:ph sz="half" idx="2"/>
          </p:nvPr>
        </p:nvSpPr>
        <p:spPr/>
        <p:txBody>
          <a:bodyPr>
            <a:normAutofit fontScale="92500" lnSpcReduction="20000"/>
          </a:bodyPr>
          <a:lstStyle/>
          <a:p>
            <a:endParaRPr lang="en-US"/>
          </a:p>
        </p:txBody>
      </p:sp>
      <p:pic>
        <p:nvPicPr>
          <p:cNvPr id="3074" name="Picture 2" descr="http://www.clccharter.org/donna/medschool/systems/system%20research/integumentary/030%20Finger%20nail.jpg"/>
          <p:cNvPicPr>
            <a:picLocks noChangeAspect="1" noChangeArrowheads="1"/>
          </p:cNvPicPr>
          <p:nvPr/>
        </p:nvPicPr>
        <p:blipFill>
          <a:blip r:embed="rId2" cstate="print"/>
          <a:srcRect/>
          <a:stretch>
            <a:fillRect/>
          </a:stretch>
        </p:blipFill>
        <p:spPr bwMode="auto">
          <a:xfrm>
            <a:off x="6858000" y="990600"/>
            <a:ext cx="2057400" cy="2438400"/>
          </a:xfrm>
          <a:prstGeom prst="rect">
            <a:avLst/>
          </a:prstGeom>
          <a:noFill/>
        </p:spPr>
      </p:pic>
      <p:pic>
        <p:nvPicPr>
          <p:cNvPr id="3076" name="Picture 4" descr="http://marshallteachers.sandi.net/teacher_sites/gillum/images/lecture4stu2.jpg"/>
          <p:cNvPicPr>
            <a:picLocks noChangeAspect="1" noChangeArrowheads="1"/>
          </p:cNvPicPr>
          <p:nvPr/>
        </p:nvPicPr>
        <p:blipFill>
          <a:blip r:embed="rId3" cstate="print"/>
          <a:srcRect/>
          <a:stretch>
            <a:fillRect/>
          </a:stretch>
        </p:blipFill>
        <p:spPr bwMode="auto">
          <a:xfrm>
            <a:off x="4419600" y="990600"/>
            <a:ext cx="2362200" cy="2438401"/>
          </a:xfrm>
          <a:prstGeom prst="rect">
            <a:avLst/>
          </a:prstGeom>
          <a:noFill/>
        </p:spPr>
      </p:pic>
      <p:pic>
        <p:nvPicPr>
          <p:cNvPr id="3078" name="Picture 6" descr="http://onlinecai.byethost31.com/images/systems/1/integumentary.jpg"/>
          <p:cNvPicPr>
            <a:picLocks noChangeAspect="1" noChangeArrowheads="1"/>
          </p:cNvPicPr>
          <p:nvPr/>
        </p:nvPicPr>
        <p:blipFill>
          <a:blip r:embed="rId4" cstate="print"/>
          <a:srcRect/>
          <a:stretch>
            <a:fillRect/>
          </a:stretch>
        </p:blipFill>
        <p:spPr bwMode="auto">
          <a:xfrm>
            <a:off x="4800600" y="3657600"/>
            <a:ext cx="3495675" cy="2867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Cancer</a:t>
            </a:r>
            <a:endParaRPr lang="en-US" dirty="0"/>
          </a:p>
        </p:txBody>
      </p:sp>
      <p:sp>
        <p:nvSpPr>
          <p:cNvPr id="3" name="Content Placeholder 2"/>
          <p:cNvSpPr>
            <a:spLocks noGrp="1"/>
          </p:cNvSpPr>
          <p:nvPr>
            <p:ph idx="1"/>
          </p:nvPr>
        </p:nvSpPr>
        <p:spPr/>
        <p:txBody>
          <a:bodyPr/>
          <a:lstStyle/>
          <a:p>
            <a:r>
              <a:rPr lang="en-US" dirty="0" smtClean="0"/>
              <a:t>3. </a:t>
            </a:r>
            <a:r>
              <a:rPr lang="en-US" b="1" dirty="0" smtClean="0"/>
              <a:t>Malignant Melanoma</a:t>
            </a:r>
            <a:r>
              <a:rPr lang="en-US" dirty="0" smtClean="0"/>
              <a:t>: A neoplasm that develops from the pigment producing </a:t>
            </a:r>
            <a:r>
              <a:rPr lang="en-US" dirty="0" err="1" smtClean="0"/>
              <a:t>melanocytes</a:t>
            </a:r>
            <a:r>
              <a:rPr lang="en-US" dirty="0" smtClean="0"/>
              <a:t>, more common in woman than men between 50 and 70 years of age</a:t>
            </a:r>
          </a:p>
          <a:p>
            <a:r>
              <a:rPr lang="en-US" dirty="0" smtClean="0"/>
              <a:t>Superficial lesions may be curable, while deeper lesions may metastasize through the lymphatic and circulatory  system</a:t>
            </a:r>
          </a:p>
          <a:p>
            <a:r>
              <a:rPr lang="en-US" dirty="0" smtClean="0"/>
              <a:t>The cause is exposure to sun </a:t>
            </a:r>
          </a:p>
          <a:p>
            <a:endParaRPr lang="en-US" dirty="0" smtClean="0"/>
          </a:p>
          <a:p>
            <a:endParaRPr lang="en-US" dirty="0" smtClean="0"/>
          </a:p>
          <a:p>
            <a:endParaRPr lang="en-US" dirty="0"/>
          </a:p>
        </p:txBody>
      </p:sp>
      <p:pic>
        <p:nvPicPr>
          <p:cNvPr id="33794" name="Picture 2" descr="http://t3.gstatic.com/images?q=tbn:ANd9GcQjjT9o5OvDXWp2ny4uGnnwlMugrr5W-_0d6DfW8z06jJvqUPFmzm-PAXvc"/>
          <p:cNvPicPr>
            <a:picLocks noChangeAspect="1" noChangeArrowheads="1"/>
          </p:cNvPicPr>
          <p:nvPr/>
        </p:nvPicPr>
        <p:blipFill>
          <a:blip r:embed="rId2" cstate="print"/>
          <a:srcRect/>
          <a:stretch>
            <a:fillRect/>
          </a:stretch>
        </p:blipFill>
        <p:spPr bwMode="auto">
          <a:xfrm>
            <a:off x="6477000" y="4724400"/>
            <a:ext cx="2438400" cy="1876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ABCDE Rules  </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b="1" dirty="0" smtClean="0"/>
          </a:p>
          <a:p>
            <a:endParaRPr lang="en-US" dirty="0"/>
          </a:p>
        </p:txBody>
      </p:sp>
      <p:pic>
        <p:nvPicPr>
          <p:cNvPr id="34822" name="Picture 6" descr="http://www.wilmingtondermatologycenter.com/Portals/0/SlideShowApril2011.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Cellulitis</a:t>
            </a:r>
            <a:endParaRPr lang="en-US" dirty="0"/>
          </a:p>
        </p:txBody>
      </p:sp>
      <p:sp>
        <p:nvSpPr>
          <p:cNvPr id="3" name="Content Placeholder 2"/>
          <p:cNvSpPr>
            <a:spLocks noGrp="1"/>
          </p:cNvSpPr>
          <p:nvPr>
            <p:ph idx="1"/>
          </p:nvPr>
        </p:nvSpPr>
        <p:spPr/>
        <p:txBody>
          <a:bodyPr/>
          <a:lstStyle/>
          <a:p>
            <a:r>
              <a:rPr lang="en-US" dirty="0" smtClean="0"/>
              <a:t>This is an acute diffuse or spreading inflammation of the skin and subcutaneous tissue, characterized by swelling, pain, heat, and redness</a:t>
            </a:r>
          </a:p>
          <a:p>
            <a:r>
              <a:rPr lang="en-US" dirty="0" smtClean="0"/>
              <a:t>Usually caused by staphylococcus </a:t>
            </a:r>
            <a:r>
              <a:rPr lang="en-US" dirty="0" err="1" smtClean="0"/>
              <a:t>aureus</a:t>
            </a:r>
            <a:endParaRPr lang="en-US" dirty="0" smtClean="0"/>
          </a:p>
          <a:p>
            <a:r>
              <a:rPr lang="en-US" dirty="0" smtClean="0"/>
              <a:t>Treatment is oral or IV </a:t>
            </a:r>
          </a:p>
          <a:p>
            <a:pPr>
              <a:buNone/>
            </a:pPr>
            <a:r>
              <a:rPr lang="en-US" dirty="0" smtClean="0"/>
              <a:t>     antibiotics </a:t>
            </a:r>
            <a:endParaRPr lang="en-US" dirty="0"/>
          </a:p>
        </p:txBody>
      </p:sp>
      <p:pic>
        <p:nvPicPr>
          <p:cNvPr id="35842" name="Picture 2" descr="http://microbioloblog.files.wordpress.com/2010/11/1230552-1237208-1081.jpg"/>
          <p:cNvPicPr>
            <a:picLocks noChangeAspect="1" noChangeArrowheads="1"/>
          </p:cNvPicPr>
          <p:nvPr/>
        </p:nvPicPr>
        <p:blipFill>
          <a:blip r:embed="rId2" cstate="print"/>
          <a:srcRect/>
          <a:stretch>
            <a:fillRect/>
          </a:stretch>
        </p:blipFill>
        <p:spPr bwMode="auto">
          <a:xfrm>
            <a:off x="4876800" y="4419600"/>
            <a:ext cx="3581400" cy="2190750"/>
          </a:xfrm>
          <a:prstGeom prst="rect">
            <a:avLst/>
          </a:prstGeom>
          <a:noFill/>
        </p:spPr>
      </p:pic>
      <p:pic>
        <p:nvPicPr>
          <p:cNvPr id="35844" name="Picture 4" descr="http://www.skinsight.com/images/dx/webAdult/cellulitis_794_lg.jpg"/>
          <p:cNvPicPr>
            <a:picLocks noChangeAspect="1" noChangeArrowheads="1"/>
          </p:cNvPicPr>
          <p:nvPr/>
        </p:nvPicPr>
        <p:blipFill>
          <a:blip r:embed="rId3" cstate="print"/>
          <a:srcRect/>
          <a:stretch>
            <a:fillRect/>
          </a:stretch>
        </p:blipFill>
        <p:spPr bwMode="auto">
          <a:xfrm>
            <a:off x="5867400" y="0"/>
            <a:ext cx="3048000" cy="1600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Eczema</a:t>
            </a:r>
            <a:endParaRPr lang="en-US" dirty="0"/>
          </a:p>
        </p:txBody>
      </p:sp>
      <p:sp>
        <p:nvSpPr>
          <p:cNvPr id="3" name="Content Placeholder 2"/>
          <p:cNvSpPr>
            <a:spLocks noGrp="1"/>
          </p:cNvSpPr>
          <p:nvPr>
            <p:ph idx="1"/>
          </p:nvPr>
        </p:nvSpPr>
        <p:spPr>
          <a:xfrm>
            <a:off x="457200" y="1219200"/>
            <a:ext cx="8534400" cy="5410200"/>
          </a:xfrm>
        </p:spPr>
        <p:txBody>
          <a:bodyPr/>
          <a:lstStyle/>
          <a:p>
            <a:r>
              <a:rPr lang="en-US" dirty="0" smtClean="0"/>
              <a:t>The noncontiguous skin disease can be acute or chronic</a:t>
            </a:r>
          </a:p>
          <a:p>
            <a:r>
              <a:rPr lang="en-US" dirty="0" smtClean="0"/>
              <a:t>Caused by environmental </a:t>
            </a:r>
            <a:r>
              <a:rPr lang="en-US" dirty="0" smtClean="0"/>
              <a:t>substances(clothing, </a:t>
            </a:r>
            <a:r>
              <a:rPr lang="en-US" dirty="0" err="1" smtClean="0"/>
              <a:t>medications,soaps</a:t>
            </a:r>
            <a:r>
              <a:rPr lang="en-US" dirty="0" smtClean="0"/>
              <a:t>) </a:t>
            </a:r>
            <a:r>
              <a:rPr lang="en-US" dirty="0" smtClean="0"/>
              <a:t>and stress</a:t>
            </a:r>
          </a:p>
          <a:p>
            <a:r>
              <a:rPr lang="en-US" dirty="0" smtClean="0"/>
              <a:t>Treatment is topical steroids and </a:t>
            </a:r>
          </a:p>
          <a:p>
            <a:pPr>
              <a:buNone/>
            </a:pPr>
            <a:r>
              <a:rPr lang="en-US" dirty="0" smtClean="0"/>
              <a:t>     antibiotics if needed</a:t>
            </a:r>
          </a:p>
          <a:p>
            <a:pPr>
              <a:buNone/>
            </a:pPr>
            <a:endParaRPr lang="en-US" dirty="0" smtClean="0"/>
          </a:p>
          <a:p>
            <a:endParaRPr lang="en-US" dirty="0"/>
          </a:p>
        </p:txBody>
      </p:sp>
      <p:pic>
        <p:nvPicPr>
          <p:cNvPr id="36866" name="Picture 2" descr="http://www.clivir.com/public_html/images/uploads/images/primer_ch2_nummular%20eczema.jpg"/>
          <p:cNvPicPr>
            <a:picLocks noChangeAspect="1" noChangeArrowheads="1"/>
          </p:cNvPicPr>
          <p:nvPr/>
        </p:nvPicPr>
        <p:blipFill>
          <a:blip r:embed="rId2" cstate="print"/>
          <a:srcRect/>
          <a:stretch>
            <a:fillRect/>
          </a:stretch>
        </p:blipFill>
        <p:spPr bwMode="auto">
          <a:xfrm>
            <a:off x="6324600" y="3352800"/>
            <a:ext cx="2590800" cy="3143250"/>
          </a:xfrm>
          <a:prstGeom prst="rect">
            <a:avLst/>
          </a:prstGeom>
          <a:noFill/>
        </p:spPr>
      </p:pic>
      <p:pic>
        <p:nvPicPr>
          <p:cNvPr id="36868" name="Picture 4" descr="http://eradicateeczema.com/wp-content/uploads/2011/03/eczema-knee.jpg"/>
          <p:cNvPicPr>
            <a:picLocks noChangeAspect="1" noChangeArrowheads="1"/>
          </p:cNvPicPr>
          <p:nvPr/>
        </p:nvPicPr>
        <p:blipFill>
          <a:blip r:embed="rId3" cstate="print"/>
          <a:srcRect/>
          <a:stretch>
            <a:fillRect/>
          </a:stretch>
        </p:blipFill>
        <p:spPr bwMode="auto">
          <a:xfrm>
            <a:off x="1295400" y="4648200"/>
            <a:ext cx="4267200" cy="179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Herpes Simplex</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smtClean="0"/>
              <a:t>This is a viral infection </a:t>
            </a:r>
          </a:p>
          <a:p>
            <a:r>
              <a:rPr lang="en-US" sz="2400" dirty="0" smtClean="0"/>
              <a:t>Herpes simplex 1 is associated with lesions in the oral and nasal area</a:t>
            </a:r>
          </a:p>
          <a:p>
            <a:r>
              <a:rPr lang="en-US" sz="2400" dirty="0" smtClean="0"/>
              <a:t>Herpes simplex 2 is associated with genital lesions</a:t>
            </a:r>
          </a:p>
          <a:p>
            <a:r>
              <a:rPr lang="en-US" sz="2400" dirty="0" smtClean="0"/>
              <a:t>A cure for herpes has not yet been developed. Once infected, the virus remains in the body for life</a:t>
            </a:r>
          </a:p>
          <a:p>
            <a:r>
              <a:rPr lang="en-US" sz="2400" dirty="0" smtClean="0"/>
              <a:t>Recurrent infections (outbreaks) may occur from time to time, especially in times of immune impairment</a:t>
            </a:r>
            <a:endParaRPr lang="en-US" sz="2400" dirty="0"/>
          </a:p>
        </p:txBody>
      </p:sp>
      <p:pic>
        <p:nvPicPr>
          <p:cNvPr id="37890" name="Picture 2" descr="http://www.dent.ucla.edu/pic/visitors/herpes/images/HLabial1.jpg"/>
          <p:cNvPicPr>
            <a:picLocks noChangeAspect="1" noChangeArrowheads="1"/>
          </p:cNvPicPr>
          <p:nvPr/>
        </p:nvPicPr>
        <p:blipFill>
          <a:blip r:embed="rId2" cstate="print"/>
          <a:srcRect/>
          <a:stretch>
            <a:fillRect/>
          </a:stretch>
        </p:blipFill>
        <p:spPr bwMode="auto">
          <a:xfrm>
            <a:off x="6705600" y="152400"/>
            <a:ext cx="1790700" cy="1895476"/>
          </a:xfrm>
          <a:prstGeom prst="rect">
            <a:avLst/>
          </a:prstGeom>
          <a:noFill/>
        </p:spPr>
      </p:pic>
      <p:pic>
        <p:nvPicPr>
          <p:cNvPr id="37892" name="Picture 4" descr="http://www.sciencephoto.com/image/257563/large/M1700342-Cold_sore-SPL.jpg"/>
          <p:cNvPicPr>
            <a:picLocks noChangeAspect="1" noChangeArrowheads="1"/>
          </p:cNvPicPr>
          <p:nvPr/>
        </p:nvPicPr>
        <p:blipFill>
          <a:blip r:embed="rId3" cstate="print"/>
          <a:srcRect/>
          <a:stretch>
            <a:fillRect/>
          </a:stretch>
        </p:blipFill>
        <p:spPr bwMode="auto">
          <a:xfrm>
            <a:off x="609600" y="0"/>
            <a:ext cx="2000250" cy="1676401"/>
          </a:xfrm>
          <a:prstGeom prst="rect">
            <a:avLst/>
          </a:prstGeom>
          <a:noFill/>
        </p:spPr>
      </p:pic>
      <p:sp>
        <p:nvSpPr>
          <p:cNvPr id="37894" name="AutoShape 6" descr="data:image/jpeg;base64,/9j/4AAQSkZJRgABAQAAAQABAAD/2wBDAAkGBwgHBgkIBwgKCgkLDRYPDQwMDRsUFRAWIB0iIiAdHx8kKDQsJCYxJx8fLT0tMTU3Ojo6Iys/RD84QzQ5Ojf/2wBDAQoKCg0MDRoPDxo3JR8lNzc3Nzc3Nzc3Nzc3Nzc3Nzc3Nzc3Nzc3Nzc3Nzc3Nzc3Nzc3Nzc3Nzc3Nzc3Nzc3Nzf/wAARCACzARoDASIAAhEBAxEB/8QAHAAAAgMBAQEBAAAAAAAAAAAAAwQBAgUABgcI/8QAOhAAAgEDAwIEAwYEBgMBAQAAAQIRAAMhBBIxQVETImFxBTKBFEKRobHwI1LB4QYVJDNi0UNT8YKi/8QAGgEBAQEBAQEBAAAAAAAAAAAAAAECAwQFBv/EACARAQEBAQACAwEBAQEAAAAAAAABEQISIQMxQVEiMhP/2gAMAwEAAhEDEQA/AE7mnUrKWs8GeCPUUJLD276W7qA/yk/oa07jMibtoG7HegrbdxD+Yn5e4NfN1+hxR9BZvsbqDbc9OKldNp0BDPJ9BWhYthXaJZcCCeKjU2JQlR5yOFprLD1QHiDY20r97oappbF+Q4A8Ock1paX4clw7mMkDzA9Kl9PbtF1lrgb/AG4/eautF9VpntlLqMvlHHUiq3z9tRUJZw2ANokRR9PZfc5fezPEuT8oof2ZluM/jC2hPG35quphAnVfCAyo38BjDSOKL8Os/an3Xbu0E4kU5e0mo1ACM6Ddg5kFfao0nwy5aYNbdLpPKWzE/wB6aYIdDtBe5bVlbhgKLY0xQF7R3kfcbmmbV7xA1oIQgifEPyQZ5pnbaggAGfmdW6+hrOrqLaG4ik31tLPbjHJFL+FqZHhXUa1yVJ6Ue3Y0xBRrl3B+ZgZq1u3pLSbbl4sSJO2cf3pqFRZcxKLGCM4q1pNzq7aZSTmFkT7Ua7bs7SBauFcQoau0rpqHX7P4lspIIZsiP0pppb4kr821e1cHKv1FV01v4dfssw3m4PmHEHrT13T7nV7niHJJnM1mLp9Mmoc2ydsyVHIPtTSVS5pNIxIs3oK87p/LvS2xQ5W/cS6y9Bwa3TYs3FItOrGM8Y+tDQ+PdKslmFWV3AAH09aspryHgG5fueH8ocgQZoeq0VwFRbUszHIUztFep0ei09+/qLv2ZQu7yqDG4gdPenPsul0oKFWkkv4QUt9PetXrGbYw9H8EsXNMr3HDMfmHG0etUNndeGmss/hrz0Br0Wjv3rloPbtWbYJztwR6H94pMqtj4gqjctu6p3AL+EHNZ8lhR1ti2FVvCZThd25mP/VX/wAylEsmwlkqMvyW4/AYijvatQQyqSMiAeRSemY+Otp0UKV8rnrHSmtYcUm9cR7qgJJYMWMn86639vZvFLv4LDykCSAPfpS9+BCm3ZJB3EMoH59aqzgyy6m1bZVn+CduDnmkTD167eawg2TuQedk6zzNJavx2JK30JaA621Bgd8DHFGF/QBd1+67tG4WwfEL++YFCF25fIDWrdm0ryE43e5qmFLmq1iBN9oOkGSbZH1p/wCH/wCINQCRa01u4QACSsNHHXrQbm5m8S4iAKQAoDcfQUJrF/Us3hotqRHlO4H69DRLzr0drXoyEagEAxG4HnrFWN7TKwFpgysN0KMgx+Neds/bLF82LviPaA3ja8qPrT1nWtZZrrWXS8BCuAGDDrI6GpjPi2tZqfCt2WO10VYI3g80IXNKwB8mc8VPi/D9ZZ3W/vL5jt+X39ayz8O0pONSfxrKcyLanS3RqF2tKxMdjXae3F0x788VceZZ3Ek9T2quqe1btKqGHfygTzUdVdAAbRcNG5j780w5uAkWkBJ5B5qtq14NkW4hxxRrKPacSZnk0ZpGxbe1uYMdhM8VzpcclHhAcqq9TTmoUG5tSChzA5mgCx4l8lyMHmcCjU/odqyymXKqyfeYYjtUXRplbcRLMMqv6zRr9kW8qGYNyWPFcdODsIQRGI5E9qAJ01trguC2AcABcD69zRnS1bVLilTcURBGD6VKOxt7CTs4HEimbTW0travpMjBnNEvok99AGVL20MBO4AsD2nqKOrK2LbXAw4KgbTSTWrTX7jG8ckBNq+vBp7TeJauqLi7QOZGDzn8qq3FlZnYFEUQuF4k96FaZr+oPiOFCgAkjp9OabuqHUMslJ460tcBtXhBULBZUXIz1nvUZl0VbRyqIWBHlYcVVrbWrn8Z9m4ZwI96uNX8qDgY2rXMLMk3woQAktEzQ9psubqFASo7tmfWaHr9LpbE3Q+24yRJ6nt6jmltMBetnzSpbysMY9qb1QcWU2BTcDAKDJ+ooX1S+y4XW5YUhzBZRV9GBqPFR7bIwUg7myD7U9ZIvW2LqVukyR7DmB0pFrfh6nfcuBrNwwffp7Cqm6D8Pe74gssWFpf/ACKDiJ6VoC7dFx0dkfaJEKFZlI7ildbGnUPaMMpl1Ewc0IXTadTsVQB5yOX+g4oZouoV7TpqLSuPN5hzM9atrm8awVsuqtHECRVobV2zuYmc4WCKpbZV8RAJ2xDRNFJkRbWXDzgqMYpL4kBesiEBCNMK2TT4tG1vUrtttxBmP+qFctNZtOA6rON0SaOhQq7ggGGjNtsH3q12yhtkMpAIAGZn1NN2Uc2/9Qy7l5cjLzXCyzNFzcxHEANPYCmqSt6a2WH8ZEXO1yYJA9OlGcFLYLjceu5ds+xFF8Kzv3biuM+Wfx7VzXksg2xYa6275nPlimoVaGRiqlMztRse0E/nUBLJFuN1lwPMWEBvwp43NRBJSwSTIBAMD2pe+95LoLraG75Rs8vrmrpi+nfT/K67l7q0D6UZnI3BAlxVHyTP1BpO1Yvi86m0hDcZIBo7WntN4gt2wY8yZmrqYZUWdRpWbTFrd4CGXqayDc1KErtXGOK1wzae8LwR0YgbrbDDL6U8Lvw5/MdQV3ZgpxU1ncIXrgtNstqXJwFigixd3778NcnPaOwp2zaS221JLEdTn3qWsgAvtMjiKxqy4ujklW4BySeRR718CxM5HGIqi2YYM5nAx2qbtoBSSfaelRm5qllHYF5jyzg1ZQtt4K7j09/ep09wgiDE4JrjJVSVO6TiqfpZ0Jv77i+UGFCdqulzw1ZF/wBxjKk9KvsFwHcWBHXsaCPM8gAMmCRk1WlGRrJ3kAsSN0nB96LbNu4St24qqcyp+X61a0quIZS0kH1qt1LVvcDBEjIEmJoKaVGVtgClOs5O7ue9NvZDKFuEt/xiD70lZuAXAVBmfumY960VXxCpdlUEYk96az16LreKvsZU2AQoXy/XmlNRc2axfOnmGZ5PvTusC7xca2WYnaATBAj9KSvW7LXRughYO/IY0Xn2PtXbuUbcw3rVtSiG2y2V2yMwcfjUoiqocpuQcDkn3qUH8MeUrAggHAFAHTWf4RuWwVIw0GM+oqz3LqqHtYuLlREia5EKXfOHG4YB6mrXctAmSJntQAt6l77m4NyvABFGuk3EZbwgnBB70mEWxeKrui4RlTHvmmmAZNwJHaT/AFoWFLrsNPesXSZtqdrHqvQ0fQXVOhDEqzXOMST7du1B1qed70KWKbSrScAg0XSWx4Qe0+1TDdM+1Wn4aUkx9ngKMETg9YilStyxeF1WHmgNb70dJVwGgJBIMdKpqgzXkZGhzjnJFQiuqBQbkSSRlT1oYuMyzHI+Qfdp421KSVgRkTmKz7ltZ8WdpOPLRYrcQXSA8gcrDTPfFE0+iuuxIlVOcmJFFSyhYPcUAkeUA9KjWXb63F2gbYgdhUXd9Rc6V1wAkxMlZNVbRXr4KOFED5CoAoKai6rQ+bnrj61LjzqxLNOWUn94oexH+GtabBsEejfpSdywbYYKVYkwwJkf2ozadbf8YoHAiV4MeldtsXgfAUkEGVPzCqsD0ltvEbkADzIP3ia65eAYW3uSDgseQTQvsigi8GYqxIYk8Go1GmQW5t7gxySTMVRq2LfjaXyEPsEBi0EenrSps2JO61nrRfgkXldQ432l3QacI05MsrA9cVKxuXFVRCPMD1q1x/KWAIQRnrNES2GECZKzkTQmteJeRQYWSI5BjrWWYlB4pJRgTHXrXOrMyk47yalE2uQrDbwccVV1bxFXzGDBE0BVtLuXw4HQiZAqjlWYMZCDAFXZWMQRmDx+FQzbkChRugT1ogDMLbsh5IlQKrbAQE/fUYA61N5YTeYBDRB7mu3K20bRA7darf4si+XaJCniBOKHqLaLaQMGAmdw6VKbrYKlRjie3arXLQePNuUdKERaRRcLhSuevWmdsXdw4Awe1RZQBFKzA7n86vBksRhjIjrRm3Q3t+J5ZMgdTg0pd3JdUbVbaYkHInpWktzxXY5Dj8BSywgdWXLGdsggH1ovNRbO5pzuWevNcyi44aQpmAOlVDSzL4YAx14HoaMRAUKIgkbuv0oAOqG9/NgllPKnvUvZDJ5pI6yKi+oW4HyFI6H56o24QxVzBGQJAB70VXw1yLpGwiBJGCe9LfD7lwqVViNvy7j+grRuYtEMkkA/dndWfp7dxCZVvDztyIj0NFl2Dm1vtXFIgkzH7/Sl9EGt3Lmm5VDuWO3enkvbw5BzPYyPc+tKai21vXWbyg7GBVqJvs2qBxkQ08nANV1dsG0EMEAeUk9aN/4QFALN82OlTsVrZV0Ow4NEB0i/6cgtv7en1qioUbwgkryWPT0qdFaezcKt57b4EUzqbD2xtfAcQp7+h9apblJX0fT3heQFrY56TRVZL9uLMlYk7lzNdrEu2rNtlTcASSzZjEZpkWlXSh/D3HZIMxmi7MhC2m9YvW4Cz1JJo+ntXzAupbSRuBKkkjtVrFm/4pNzw2tOIVifkj2zNRc1mq0zfxX099VE8iTPtzSFtvqD6TRW9Uh2ne4YgqCFgVnarQ3NJr1t74uGTgyAO1FTWreabtp7Z3HzKCCO9GteFd3XJXxFmSzSaJPLm+wTaIkgg71IgD5j0FLPN1Gi2Vgn609cBFoywVrZB8p5FJ3LrrbdDu2gSJMgHn86rfNLfC7r2viWANjrtIkZreOnuyfM1Yult/6tLlphOd+OPavTjULGYJ9qMfLbL6JI+3TwTmD5ZqtlCbSNIUKZIJ/cUW9ZS2BP3jw3SpW2VDyBJBGawxrtgDuo4/T1paI1BPJU9+acUeVSI8w9zSyAtqiDg7YIFCUVBG0TKn8TS9vDksSAc4GSaYUBG2fMRwT94UK7uAQcbM5/SiwO/a3LuwcYB/KhoZjceYgDk96aDbnBWAoEQRIA7+1JMNu3aQpnn+oo1z/BVJKlRtBBjP3vaiplw26VmO1LKwHGV6HpE/p60Wwp2wMg/LPBHWqUVWAfwwZQicYopb+U/SelD08vKsuckt3qGIVGBXzoRGINGb9iLBws+IxnbGPep8NQzTHEEjifWqqpZVbI7HtUEm2VZQQpIn/l6iqKX02sACoBIhlXBqQwwGMGICkfXBrkkLtIUvxzj3qgVmRix3ZwSIMCoql5VYghVBIO4DoJEUV4KsIICiZHBPaovEpbYxIYQMzjtUacC5a2nAA4boaH4lbhWGAmBlQeO/60AWfEXcTtIMFR19xTQQSd4IAiDPB/rQiANS53bgcSKpFRZKXFe1gLkHv/AGqt/abN0QWuJ5wO3eKbCeYpci2AJUgfvFBvW5towECZBBob/QtOS1sXB5jAJj8qcsJuKMPN5ZYd6z/hhZrRUrBVjg9prZ0dtYmSZyJ4jtRO7hHUaS4rre0hOxowDHNaFlUfTqmqM3T8wYfmDXeEbd12sglJnbztPWnGNu5YW4w3KRMdqscuu7cjG+K2L9nTi8jmBhzH5+9RYbx9OGdVUcmGjzd61ri2buguKo8Sywghcke1ZVjTC03gs6vbmEciVHv60rXPW85QHRgDdtwzqw32yTJPUVC2rF2wG8M2wrRsYTnqSe9MFFRjdO1bpwu0QrCk77tZvsS+xGBJRud3YVHSe/Q32m1avm3BuMeCBj60J0S9L6Z7QviTBBlh2P76UG1fKsGa3cTYsc5aeZNUS/pm8W4CVZjCtOR7fpRvLFt11SVD2xiGjB9fr0qLgLIl11YDgqWyQKol0OS1xGlD5Qq/Mak3heuKoGQkAnvRpHwgB9e4I8pU7VY4mt1WO0TtmO9Yuh05GpN5SQydO9bQtbwG3c5+YUcvk91N0bpYjMDb3qzQw3AMQCIPQGq3BKEwDBBEHgVYZXy4MGFn8qOMQo2jyiSD5TSlzF7evt7zTaKxtRJBGQe1BI3m4FU+bIHWaVqUQ5gAxGDOYFRfEoGbIXIoSAkA8bjx0EVdjuVg8kocweR3qLnsBztJRVB3DBoNxd1oLu8yTtMc0YwCSBx5lmKCjsPOBBHzGMgdxRuA3SRbBAgAhWHqf6UydP4egF9L+AQNm6lrttWgnCtgn171Ni1tYq5Z1Xgd6N36MWHLkmQWnyTkGpdmuDeIAHIJ6zVE8l59y5xKx++KK3y7/mOBM4I6CjF+3b9ud0npI596q77wwMbV6noatO1II3Ejyjr7UJ3Fpd8gFjtI61SQRAyztBJGWzgf/a5CtzFsEAZUdj/1QRr7DNctw20kbdo4NMIWI32sP1E/MKq2X9XAe44RcMTvBA9O1UKFQ8ALdB4PWg2rjNcIRS0nyzRiSt1bd2224DIPWojiGMu+XjMnp2pcNN6EACnykExnvFEuqxkLm2ccnntS2j+w/ZriagsmoE+bP0os+js7lIRTcdcmRiaudrk3D5rY+UzJGM1TT6gta3khcYVf0qtsqoCO3knBXjvmjOFLRC6x7UjdMqO4rWN/7Ii3CAwYbiB0nkVneD4qXHtwGViVAwfYUzoNR41sF5AU+dNvWh1NbdgJ4IuW7iw4GeQcV5b4pqtVYvXtPopdgvmxAA7xW1YbZebS3W3ae4pZT2NKN8CujVm7avCSCjSZ3A8fWq5/HnN/0U+CanUMFa390kNOA0ckVp66y7o5tBV3qDdWZ9ZFW0Vi18M09xLCm5cUmQyjmkNfqFuXtpY2mAiE7n17Urf/AF1scFZLiKGWCBnqvaKHf33CW1MDaZRlOZomod7Lrui5GJH9aWvHa6gMxEE9wDUdJNZ+pW/c1Rt3LrMj9eJPamzb0GmS2bytdYcoMBfc96i2uxLodwZiG2zFSvhWtObIuAtdyzkCT6AmjdoC6lrjtdAKS0R0iOKZ0eot3A9nERAhZkzSLAXFbHhrbET/ADGmvgKLds3iDtubto9RQ69Q/wDCzF95WJJ+opw6W4Sdt07entV9Ggs203IARIAjkdTRtlr+cUebrr36Ktv8IgkCB39aKpgjA3TBoaQWiZUKAw70a2AEJ2wcGjKUyJx2MUKwpDsOTMyf0pgkyCeogjtQQoDENO5TIihKA6hbsEeUnpQ9Q2yFOGmCBwRTVwzc3HgqQfQ96kJuWWMFSADFRqUncjxBtMgrj2oYBZQYJYSWHtR9VaAUOgMI2YORQrTk3CTHcAHijc+tLXmm1dW3Bk7onH0/Oq27u62AGMEYMfvNFvqLV1iFxtnHCzzSfw8rc1v2diVknapYD8SarpJsMlil1WLEECV6dfzpgOFuKZJtsPMOAT6elI7Z1LWzcV0TCMDP4fSaeUBrDLuUk/dPSP0olSV+8vAhcnv0pPVE3EC2pkZ29/b1o9kvcgOTkZ9PWhsP4pFsRiYP6j+1CekaNjb06KbAdVJO7r/+utX0rnx2JIKM2WiSK5VVhydxyZPzDvNXRCtxSFHnBEdp61VuLENbvE2m8049c0wRdvajxdS43KMyYpdlZbhIwFiMZ5/WmGdliQSvBeM/hUxi1FxAdPDDkRunrSNiwlyfFAngmKeUGAG2lDB4An8qmFbxCSVdoI6g+9CXIWt2wtxLdsB4z1ggUxfdXXcghlEgEYiaokC+NwCz5Zj8DV7w37ZUFgQBGJz1oX7C0i3tQ5SzAdhkMImgzctXTsw4kMs/NRL7Xkvhrchp80dKtaTYzPdYy8BsHHtUXTB1Vu7YDosMCJIGI6imrGrAJJYbSfLmsxbRtXlB3EEZ7UW44ZdpUHMggR9KrF5lE1j27zqbF+QANzHkRWdrFDXE8qqSwEg/N70Qna2VVc/jUWW8S6N6MyA5CwDTW+Z4rLm0Jcgc7icGhX0BNosyweXIiq27gXVm2Z2nMAfkKnV2wV8xAjIUGjU+y3gMnlTUKLUy08gdqtcuWVZRoYvXYJ3uxAT3BxVSk2p2FgRLDfEUipN3d4VmIMAbcR70awd3UoFLTAJ95pv/AA2twXHuONttj5DHPrSx0xtqzX2QnZH8M8HsfWtP/D4W5pEBJ8giD681We7/AJaVwEOo3lpnynoP+6Nt7OketQxlldhIHPpVDeMnA/Go83slZdtxb6GmUfddA9IwOaWGdwHeeKKxKEFRyPwNGqcLQpI6CqDFwOIEnv0qlx28Lcw6cCoQyoJ60ZkFvKMMAYmaqMFhuJUnE9atBwCJ9AfzqiGZB+dfzHegsVDJJHSGnvWbYBW+yEQRwTWkvMbgc8Hmk9QkX9wJHpRvi/il8KIPzAg4H3R/1WbqNBuueKvlL8TWsADgjLLAJNVRdqCQc89x60b56vP0zdPpjaumYP3Z7Gm1AHzYIHXG6rm35zvYET+Peim35SQQSOkfnReunLbVwm2BjHQEdqG6+cgiPKInOB2oiFTuB2kYrr9tehk9I6e1GYEbct5wO/7FE067ZKj5ieTxUqSxAIgiYgVdEMYjcJG0jmi7+O2htzSd24QpH9aFeufxVVDG3MgZ9YowAZArOSM0O7a8T5JUqMv1FVI69e0ylktE3oIYyAeO5wQfSqod1wwIUruKjINDa3cWMqVOTGCfeptzuJAAnEg4NFyYYYI0Eht44x+4rrq73VVbzngniu2mA87j3PFVCgIRIDk9eB7VlA0UtcLn/cAgxRy6Mpkt2AAn3oBCpvdsdJiZrrcMdwLiPvChZokszqoBeDOD09aq6rySwEQRHWofaZZZBJgebFcXVSeQeOeaGBsq7g0ljEhSaq5C252ny5gd/ergNJUGQeSMCrOsIAQCDnkfpUaLnb4bXdm2Y54iq20ZwTwoPBMCKsLjQ42KJ4Xp/wDao2xF2sGkjMZIPv1rSlfiI8IFwchh5FzXM48O2qbAUERgD/7zVdYl3YpFsxPlY4X86W8O7bUl1XwzJndxmDEUbMCyMbSCHz5hEVs/CnAtyBCrgECspHsmw4ghl+VZPNNfCXB0yjKqeo70Y79xtIULSwj0PWoNm1NBs3GC+HcYY+Voo3ip2asuF9M61AuZ7dOtMWyNwIJAnk1lLccsYkR3606l7db4gitN3mn3IKYHtS1q7AE4YH8a5XO2Rml98GYgdYozOfTQW4CeIjEnr6VLEowYT/ak7NwPG44HrRzcAfbJjuaJZhgETu27R2oGphgGX2yfyqzuMbSdp/WqM4CFQpnnihPsMbQApO3ODzNEiQDyflicGoIV0UFYb0PI9qqwGCqkY4NG0PBYEggdD1FWEAkMM+hiqldxlmiKqI5zI5g8UVbwwWLBo3DMd664oVgTExgR/WuBYkA/e7CjMPNtZwf60TcVt718oMOQRPP0qrQxDECOoJ5ojKANse0nmrlNv38R1gwKJoSjyzI2TgetQ1tVcwJAwpboKsoLE/LHtRBbLKNxXGfWhoZRSsEAkTEmYoLqSQp4AwZ4pghUyWGPM2ahWJOSB3ECTQlCG5SBBWR1OfxqrqG3M0bj3EVe4AIiJIk9aG13H8QSWPBFGooFIOVMA9Mg1NzcLgKiAeARn8qqXucIYg88CpOCN095GM1FcQtuQFAbhmmu272KgcDJ+lcRJOCxjniKso2rJ+90FByWvDBUTzAHFSw3Kce+JqNxCbSDt5iJNVFwH7x9AOTQBG5pKBQiEEyKG7gEqACCfMD1o+puotshmgxGDzWcboKf7gMdAc/U0b52iXvEcAFLYXoCcCkVJ8O4i2/OSJpgXrVy23QqflLdKW19zw7SXrUCMYPIrTcibUo+xgQSsmc0/wDBn3WrqA7drkFT2rA/zFApYOFf+Q9DRPhfxW1au77pAZj5gp/SmJZ6extHw9m0h/UCYpj7R/y/IVj6f4hZvZt3RDYximhqWj5xUcbxWF4h3fPhh3puw7RG6cYrzC6olVcNE9jTFj4iVzuMDp3rXjW/t6q1eKqc4IoPiAsRMxWfp9cLqDbnuK63fXxSGye1TExpJcVvLx2o639jAEgnuKyX1AAEY9Kva1EgE5HX0phZrXN1XPAHvU+JIyYHrWZ9rHJH49qIurJ87EEHtTE8T4aRDFiZxAqZLDzN7ZpCzq0LlSBHqKYN+2zAAx2EcVMTDCqdsFselUVwhJ3LnpHNcm1BEzjGeKHdZ0IdUkR+FCDKxncCd35UbczqDA9ZNZ6aiTn8Dmm7NwELEKROD1olhnhZYEY55qQgZSSce4oD3AVMMV7f9VRLtwQsg+hozlNW1tgsZBaelTcUFQ0+aZpa3eUsQ6Hv2o8wo2nEUMCuFp8y+sxU7ztMzGeDzVQTtggSeJFQEOYUE984o0hrZeCGgdgfxoTJBwZHtRylxVI5Hc1wkjA80ZI7UJUW7EAEseciucJsaQecDqauLe1gWYg9qsbU/U8k0NKGAI3DjPoalFZ0ke096vcsMD8pjoR1qSzqsRO373aoqj23gKV46ih3gCRtyQPrRW8RuTBHc0pqrxtqQpCnqaLzKWvP5ju3g+pxWVq9XtcJaUFuIUc01b+1a64LdiVtz5njmtvRfBLem6KzHluZrUjpepxPbzFrQa7VMGZBbB6T/StCx/hoPBvO7D+UsYH0r1dvSqgwMj0o62PT8q05dfP/AB5u3/h/SL/4Vplfg2j/APSn1Fby2Qw/tUHTsows++Ka5/8Ata85c/w9pZ3Iu3ttMZqB8JuAR9ou/jXoXtXYwo9pquy7/wCr/wDqstT5q+GWtZ4bShhTytP29cr5kCvOqT60W3vLBVOa9F5c58lemta8KwKkjvFM/wCYbWDAz3ryxN1OW4rl1VwVPBufI9mmuW8s7oaOJoiagg/N9K8YutuKZFM2/ilys+Dc+SPYJrlI483apt6xiSqrA9K8xa17TM0ddc44mp4teTfuXzghjimbN5jkvn1Nea+23OgNEt/EHAi4pPrTxXyett6tkMFwR1FNDUKwxB6V5K18TVUhgw7GmbXxZTyRFZvJkr0YFuPmxxFFG2RBieKxLXxWzEtBPcGmDr9PcAMmemamJjSN1wSGWD0PINXF1WXzgEjkisoay24PmIYdQaldRuHmuA1MPFq+MAAQPpNWF4Ft58o9axluBbhJaVJyQaYTWQm1YM0w8Wk95C24PwavavQYIknOcVkDVFbh8pyOtHGqHmJyRwaJ4tNbr3Sdyjb3qx8Pf5PMZE1ljWqrAM2OSamz8QtsCFucseaYnhWsmxt0iBPT+tQSoaII+lZv+aIhgEH1ql340u07QOZmpjPhWqH3CC0jtxFczoq9CZiYrEX45aAgbi3UxSes+JllZwSoHQ1ZNanFamu1iWrZ3EY5rO0mmv8AxS6rXQV033V/mpf4Xob/AMWurcvyLQ+VT1r22l0QsoqLHlgfWrmL11OJkD+HaFLRQKABWitpUSXwAeKvatqg3mIU0CzfW5fe7cBEmFHOKa8vXV6ujWrNx3kBUT/lk0yqBeu73qqMGzGOlFCk9ajlbVSQBI6UFmnmiXfLNLBZyDFRYs2WHHtXSvpVD5y5LRHWhfWo1j84nFXDFTgxXV1e2rFyS3JJqOEn0/oa6uqNRPf99KvaEkz3rq6i8/Z7TjH1p20BIrq6sV6I0LSKWjaKbtW0kSo47eldXVl2z0Y8C0VkotVGmslj/DWurqT7Z/FbulsG3PhiaR8NAMAjPc11dSoEbjrdADsAR3q6X7u4ec/uK6upWvwRdReIzcNXs3rgfDHmurqiGHv3Tc+c4FQ+ovblHiGCTXV1Rmh+NcIy5yc1RLjqghiPaurqN/gd29cgHcf2Kol1zcyx5NdXVYx0s2oujAcjFA0dx9R8UtWbzF7e75Sa6uqwfUvhltLVpfDULAxHtWpZ+aurq5x5vk+xtUI0ygdZpC0IAjtXV1Yrlz/ydsfMRTY4FdXVK59fYL5YzSuoJXYFMCf6V1dWmuQVzbYnmhDgZNdXUj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6" name="Picture 8" descr="Herpes Simplex 2 Genital"/>
          <p:cNvPicPr>
            <a:picLocks noChangeAspect="1" noChangeArrowheads="1"/>
          </p:cNvPicPr>
          <p:nvPr/>
        </p:nvPicPr>
        <p:blipFill>
          <a:blip r:embed="rId4" cstate="print"/>
          <a:srcRect/>
          <a:stretch>
            <a:fillRect/>
          </a:stretch>
        </p:blipFill>
        <p:spPr bwMode="auto">
          <a:xfrm>
            <a:off x="5486400" y="4876800"/>
            <a:ext cx="3152775"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Herpes Zoster</a:t>
            </a:r>
            <a:endParaRPr lang="en-US" dirty="0"/>
          </a:p>
        </p:txBody>
      </p:sp>
      <p:sp>
        <p:nvSpPr>
          <p:cNvPr id="3" name="Content Placeholder 2"/>
          <p:cNvSpPr>
            <a:spLocks noGrp="1"/>
          </p:cNvSpPr>
          <p:nvPr>
            <p:ph idx="1"/>
          </p:nvPr>
        </p:nvSpPr>
        <p:spPr/>
        <p:txBody>
          <a:bodyPr/>
          <a:lstStyle/>
          <a:p>
            <a:r>
              <a:rPr lang="en-US" sz="2400" dirty="0" smtClean="0"/>
              <a:t>Is an acute infection process  also known as shingles</a:t>
            </a:r>
          </a:p>
          <a:p>
            <a:r>
              <a:rPr lang="en-US" sz="2400" dirty="0" smtClean="0"/>
              <a:t>It </a:t>
            </a:r>
            <a:r>
              <a:rPr lang="en-US" sz="2400" dirty="0" smtClean="0"/>
              <a:t>causes severe pain in the area of the involved nerves</a:t>
            </a:r>
          </a:p>
          <a:p>
            <a:r>
              <a:rPr lang="en-US" sz="2400" dirty="0" smtClean="0"/>
              <a:t>It is seen unilaterally</a:t>
            </a:r>
          </a:p>
          <a:p>
            <a:r>
              <a:rPr lang="en-US" sz="2400" dirty="0" smtClean="0"/>
              <a:t> It is caused by the </a:t>
            </a:r>
            <a:r>
              <a:rPr lang="en-US" sz="2400" dirty="0" err="1" smtClean="0"/>
              <a:t>varicella</a:t>
            </a:r>
            <a:r>
              <a:rPr lang="en-US" sz="2400" dirty="0" smtClean="0"/>
              <a:t> zoster virus(chickenpox)</a:t>
            </a:r>
          </a:p>
          <a:p>
            <a:r>
              <a:rPr lang="en-US" sz="2400" dirty="0" smtClean="0"/>
              <a:t>Shingles mostly affects older adults who have had chickenpox earlier in their lives; most commonly during childhood</a:t>
            </a:r>
          </a:p>
          <a:p>
            <a:endParaRPr lang="en-US" dirty="0"/>
          </a:p>
        </p:txBody>
      </p:sp>
      <p:pic>
        <p:nvPicPr>
          <p:cNvPr id="38914" name="Picture 2" descr="http://www.beltina.org/pics/herpes_zoster.jpg"/>
          <p:cNvPicPr>
            <a:picLocks noChangeAspect="1" noChangeArrowheads="1"/>
          </p:cNvPicPr>
          <p:nvPr/>
        </p:nvPicPr>
        <p:blipFill>
          <a:blip r:embed="rId2" cstate="print"/>
          <a:srcRect/>
          <a:stretch>
            <a:fillRect/>
          </a:stretch>
        </p:blipFill>
        <p:spPr bwMode="auto">
          <a:xfrm>
            <a:off x="5257800" y="4114800"/>
            <a:ext cx="3200400" cy="2438401"/>
          </a:xfrm>
          <a:prstGeom prst="rect">
            <a:avLst/>
          </a:prstGeom>
          <a:noFill/>
        </p:spPr>
      </p:pic>
      <p:pic>
        <p:nvPicPr>
          <p:cNvPr id="38916" name="Picture 4" descr="http://www.pyroenergen.com/articles08/images/herpes-zoster-shingles2.jpg"/>
          <p:cNvPicPr>
            <a:picLocks noChangeAspect="1" noChangeArrowheads="1"/>
          </p:cNvPicPr>
          <p:nvPr/>
        </p:nvPicPr>
        <p:blipFill>
          <a:blip r:embed="rId3" cstate="print"/>
          <a:srcRect/>
          <a:stretch>
            <a:fillRect/>
          </a:stretch>
        </p:blipFill>
        <p:spPr bwMode="auto">
          <a:xfrm>
            <a:off x="914400" y="4191000"/>
            <a:ext cx="4133850" cy="2438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Impetigo</a:t>
            </a:r>
            <a:endParaRPr lang="en-US" dirty="0"/>
          </a:p>
        </p:txBody>
      </p:sp>
      <p:sp>
        <p:nvSpPr>
          <p:cNvPr id="3" name="Content Placeholder 2"/>
          <p:cNvSpPr>
            <a:spLocks noGrp="1"/>
          </p:cNvSpPr>
          <p:nvPr>
            <p:ph idx="1"/>
          </p:nvPr>
        </p:nvSpPr>
        <p:spPr/>
        <p:txBody>
          <a:bodyPr/>
          <a:lstStyle/>
          <a:p>
            <a:r>
              <a:rPr lang="en-US" dirty="0" smtClean="0"/>
              <a:t>This is a contagious, superficial skin infection that is usually seen in children</a:t>
            </a:r>
          </a:p>
          <a:p>
            <a:r>
              <a:rPr lang="en-US" dirty="0" smtClean="0"/>
              <a:t>It is caused by staph infection, person to person</a:t>
            </a:r>
          </a:p>
          <a:p>
            <a:r>
              <a:rPr lang="en-US" dirty="0" smtClean="0"/>
              <a:t>Good hygiene is essential</a:t>
            </a:r>
          </a:p>
          <a:p>
            <a:pPr>
              <a:buNone/>
            </a:pPr>
            <a:r>
              <a:rPr lang="en-US" dirty="0" smtClean="0"/>
              <a:t>     and topical antibiotics </a:t>
            </a:r>
            <a:endParaRPr lang="en-US" dirty="0"/>
          </a:p>
        </p:txBody>
      </p:sp>
      <p:pic>
        <p:nvPicPr>
          <p:cNvPr id="39938" name="Picture 2" descr="http://howtocureimpetigo.com/blog/wp-content/uploads/2011/07/Impetigo-Cure.png"/>
          <p:cNvPicPr>
            <a:picLocks noChangeAspect="1" noChangeArrowheads="1"/>
          </p:cNvPicPr>
          <p:nvPr/>
        </p:nvPicPr>
        <p:blipFill>
          <a:blip r:embed="rId2" cstate="print"/>
          <a:srcRect/>
          <a:stretch>
            <a:fillRect/>
          </a:stretch>
        </p:blipFill>
        <p:spPr bwMode="auto">
          <a:xfrm>
            <a:off x="5562600" y="3810000"/>
            <a:ext cx="2952750" cy="2295526"/>
          </a:xfrm>
          <a:prstGeom prst="rect">
            <a:avLst/>
          </a:prstGeom>
          <a:noFill/>
        </p:spPr>
      </p:pic>
      <p:pic>
        <p:nvPicPr>
          <p:cNvPr id="39940" name="Picture 4" descr="http://www.staph-infection-pictures.com/images/impetigo4.jpg"/>
          <p:cNvPicPr>
            <a:picLocks noChangeAspect="1" noChangeArrowheads="1"/>
          </p:cNvPicPr>
          <p:nvPr/>
        </p:nvPicPr>
        <p:blipFill>
          <a:blip r:embed="rId3" cstate="print"/>
          <a:srcRect/>
          <a:stretch>
            <a:fillRect/>
          </a:stretch>
        </p:blipFill>
        <p:spPr bwMode="auto">
          <a:xfrm>
            <a:off x="1828800" y="4953000"/>
            <a:ext cx="2514600" cy="1476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Keloid</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A scar that developed excess dense tissue as it progressed through the healing process </a:t>
            </a:r>
          </a:p>
          <a:p>
            <a:r>
              <a:rPr lang="en-US" dirty="0" smtClean="0"/>
              <a:t> It usually has a smooth top and a pink or purple color. </a:t>
            </a:r>
          </a:p>
          <a:p>
            <a:r>
              <a:rPr lang="en-US" dirty="0" err="1" smtClean="0"/>
              <a:t>Keloids</a:t>
            </a:r>
            <a:r>
              <a:rPr lang="en-US" dirty="0" smtClean="0"/>
              <a:t> are irregularly shaped and tend to enlarge progressively. </a:t>
            </a:r>
          </a:p>
          <a:p>
            <a:r>
              <a:rPr lang="en-US" dirty="0" smtClean="0"/>
              <a:t>Unlike scars, </a:t>
            </a:r>
            <a:r>
              <a:rPr lang="en-US" dirty="0" err="1" smtClean="0"/>
              <a:t>keloids</a:t>
            </a:r>
            <a:r>
              <a:rPr lang="en-US" dirty="0" smtClean="0"/>
              <a:t> do not subside over time.</a:t>
            </a:r>
            <a:endParaRPr lang="en-US" dirty="0"/>
          </a:p>
        </p:txBody>
      </p:sp>
      <p:pic>
        <p:nvPicPr>
          <p:cNvPr id="40962" name="Picture 2" descr="http://www.skinsight.com/images/dx/webAdult/keloid_56911_lg.jpg"/>
          <p:cNvPicPr>
            <a:picLocks noChangeAspect="1" noChangeArrowheads="1"/>
          </p:cNvPicPr>
          <p:nvPr/>
        </p:nvPicPr>
        <p:blipFill>
          <a:blip r:embed="rId2" cstate="print"/>
          <a:srcRect/>
          <a:stretch>
            <a:fillRect/>
          </a:stretch>
        </p:blipFill>
        <p:spPr bwMode="auto">
          <a:xfrm>
            <a:off x="5715000" y="4876800"/>
            <a:ext cx="3038475" cy="1981200"/>
          </a:xfrm>
          <a:prstGeom prst="rect">
            <a:avLst/>
          </a:prstGeom>
          <a:noFill/>
        </p:spPr>
      </p:pic>
      <p:pic>
        <p:nvPicPr>
          <p:cNvPr id="40964" name="Picture 4" descr="http://www.keloid-treatments.com/wp-content/uploads/2011/03/Keloid.jpg"/>
          <p:cNvPicPr>
            <a:picLocks noChangeAspect="1" noChangeArrowheads="1"/>
          </p:cNvPicPr>
          <p:nvPr/>
        </p:nvPicPr>
        <p:blipFill>
          <a:blip r:embed="rId3" cstate="print"/>
          <a:srcRect/>
          <a:stretch>
            <a:fillRect/>
          </a:stretch>
        </p:blipFill>
        <p:spPr bwMode="auto">
          <a:xfrm>
            <a:off x="533400" y="4800600"/>
            <a:ext cx="4048125"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Psoriasis</a:t>
            </a:r>
            <a:endParaRPr lang="en-US" dirty="0"/>
          </a:p>
        </p:txBody>
      </p:sp>
      <p:sp>
        <p:nvSpPr>
          <p:cNvPr id="3" name="Content Placeholder 2"/>
          <p:cNvSpPr>
            <a:spLocks noGrp="1"/>
          </p:cNvSpPr>
          <p:nvPr>
            <p:ph idx="1"/>
          </p:nvPr>
        </p:nvSpPr>
        <p:spPr/>
        <p:txBody>
          <a:bodyPr/>
          <a:lstStyle/>
          <a:p>
            <a:r>
              <a:rPr lang="en-US" b="1" dirty="0" smtClean="0"/>
              <a:t>Psoriasis</a:t>
            </a:r>
            <a:r>
              <a:rPr lang="en-US" dirty="0" smtClean="0"/>
              <a:t> is a common skin condition that causes skin redness and irritation, caused by the environment</a:t>
            </a:r>
          </a:p>
          <a:p>
            <a:r>
              <a:rPr lang="en-US" dirty="0" smtClean="0"/>
              <a:t>Treatment are usually oral or topical steroids depending on the severity</a:t>
            </a:r>
          </a:p>
          <a:p>
            <a:endParaRPr lang="en-US" dirty="0" smtClean="0"/>
          </a:p>
          <a:p>
            <a:endParaRPr lang="en-US" dirty="0" smtClean="0"/>
          </a:p>
          <a:p>
            <a:endParaRPr lang="en-US" dirty="0"/>
          </a:p>
        </p:txBody>
      </p:sp>
      <p:pic>
        <p:nvPicPr>
          <p:cNvPr id="41986" name="Picture 2" descr="http://img.webmd.com/dtmcms/live/webmd/consumer_assets/site_images/articles/health_tools/moderate_to_severe_psoriais_slideshow/princ_rights_photo_of_psoriasis_on_heel.jpg"/>
          <p:cNvPicPr>
            <a:picLocks noChangeAspect="1" noChangeArrowheads="1"/>
          </p:cNvPicPr>
          <p:nvPr/>
        </p:nvPicPr>
        <p:blipFill>
          <a:blip r:embed="rId2" cstate="print"/>
          <a:srcRect/>
          <a:stretch>
            <a:fillRect/>
          </a:stretch>
        </p:blipFill>
        <p:spPr bwMode="auto">
          <a:xfrm>
            <a:off x="6172200" y="4343400"/>
            <a:ext cx="2409825" cy="2124076"/>
          </a:xfrm>
          <a:prstGeom prst="rect">
            <a:avLst/>
          </a:prstGeom>
          <a:noFill/>
        </p:spPr>
      </p:pic>
      <p:pic>
        <p:nvPicPr>
          <p:cNvPr id="41988" name="Picture 4" descr="http://easyscalppsoriasistreatment.com/wp-content/gallery/scalppsoriasis/psoriasis_6.jpg"/>
          <p:cNvPicPr>
            <a:picLocks noChangeAspect="1" noChangeArrowheads="1"/>
          </p:cNvPicPr>
          <p:nvPr/>
        </p:nvPicPr>
        <p:blipFill>
          <a:blip r:embed="rId3" cstate="print"/>
          <a:srcRect/>
          <a:stretch>
            <a:fillRect/>
          </a:stretch>
        </p:blipFill>
        <p:spPr bwMode="auto">
          <a:xfrm>
            <a:off x="1447800" y="4267200"/>
            <a:ext cx="3343275" cy="2114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Ringworm</a:t>
            </a:r>
            <a:endParaRPr lang="en-US" dirty="0"/>
          </a:p>
        </p:txBody>
      </p:sp>
      <p:sp>
        <p:nvSpPr>
          <p:cNvPr id="3" name="Content Placeholder 2"/>
          <p:cNvSpPr>
            <a:spLocks noGrp="1"/>
          </p:cNvSpPr>
          <p:nvPr>
            <p:ph idx="1"/>
          </p:nvPr>
        </p:nvSpPr>
        <p:spPr/>
        <p:txBody>
          <a:bodyPr/>
          <a:lstStyle/>
          <a:p>
            <a:r>
              <a:rPr lang="en-US" dirty="0" smtClean="0"/>
              <a:t>This is a fungus that may affect the scalp, the body, or the feet(athlete’s foot)</a:t>
            </a:r>
          </a:p>
          <a:p>
            <a:r>
              <a:rPr lang="en-US" dirty="0" smtClean="0"/>
              <a:t>Ringworm can spread easily from one person to another, you can also catch ringworm from pets that carry the fungus</a:t>
            </a:r>
          </a:p>
          <a:p>
            <a:r>
              <a:rPr lang="en-US" dirty="0" smtClean="0"/>
              <a:t>Treatment is an antifungal cream</a:t>
            </a:r>
            <a:endParaRPr lang="en-US" dirty="0"/>
          </a:p>
        </p:txBody>
      </p:sp>
      <p:pic>
        <p:nvPicPr>
          <p:cNvPr id="43010" name="Picture 2" descr="http://img.webmd.com/dtmcms/live/webmd/consumer_assets/site_images/articles/health_tools/ringworm_slideshow/phototake_photo_of_ringworm_on_forehead.jpg"/>
          <p:cNvPicPr>
            <a:picLocks noChangeAspect="1" noChangeArrowheads="1"/>
          </p:cNvPicPr>
          <p:nvPr/>
        </p:nvPicPr>
        <p:blipFill>
          <a:blip r:embed="rId2" cstate="print"/>
          <a:srcRect/>
          <a:stretch>
            <a:fillRect/>
          </a:stretch>
        </p:blipFill>
        <p:spPr bwMode="auto">
          <a:xfrm>
            <a:off x="457200" y="4953000"/>
            <a:ext cx="3324225" cy="1666876"/>
          </a:xfrm>
          <a:prstGeom prst="rect">
            <a:avLst/>
          </a:prstGeom>
          <a:noFill/>
        </p:spPr>
      </p:pic>
      <p:pic>
        <p:nvPicPr>
          <p:cNvPr id="43012" name="Picture 4" descr="http://t1.gstatic.com/images?q=tbn:ANd9GcSP3HMr2g7EoWojpmcRmmtEef3p7_LaZxgGTXZ_7DdIWOWo6dRnMA"/>
          <p:cNvPicPr>
            <a:picLocks noChangeAspect="1" noChangeArrowheads="1"/>
          </p:cNvPicPr>
          <p:nvPr/>
        </p:nvPicPr>
        <p:blipFill>
          <a:blip r:embed="rId3" cstate="print"/>
          <a:srcRect/>
          <a:stretch>
            <a:fillRect/>
          </a:stretch>
        </p:blipFill>
        <p:spPr bwMode="auto">
          <a:xfrm>
            <a:off x="5105400" y="4800600"/>
            <a:ext cx="36195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err="1" smtClean="0"/>
              <a:t>Integumentary</a:t>
            </a:r>
            <a:r>
              <a:rPr lang="en-US" dirty="0" smtClean="0"/>
              <a:t> System</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skin is so important to survival that the loss of even a small percentage of its vital function is a cause for concern </a:t>
            </a:r>
          </a:p>
          <a:p>
            <a:r>
              <a:rPr lang="en-US" dirty="0" smtClean="0"/>
              <a:t>If about one third of the skin of a healthy young adult is lost, death may result</a:t>
            </a:r>
          </a:p>
          <a:p>
            <a:r>
              <a:rPr lang="en-US" dirty="0" smtClean="0"/>
              <a:t>Skin covers all the body’s surface, preventing the tissue fluids from escaping and foreign material from entering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Rosacea</a:t>
            </a:r>
            <a:endParaRPr lang="en-US" dirty="0"/>
          </a:p>
        </p:txBody>
      </p:sp>
      <p:sp>
        <p:nvSpPr>
          <p:cNvPr id="3" name="Content Placeholder 2"/>
          <p:cNvSpPr>
            <a:spLocks noGrp="1"/>
          </p:cNvSpPr>
          <p:nvPr>
            <p:ph idx="1"/>
          </p:nvPr>
        </p:nvSpPr>
        <p:spPr/>
        <p:txBody>
          <a:bodyPr/>
          <a:lstStyle/>
          <a:p>
            <a:r>
              <a:rPr lang="en-US" dirty="0" smtClean="0"/>
              <a:t>This is a chronic skin eruption that makes the face, especially the nose and cheeks, look flushed</a:t>
            </a:r>
          </a:p>
          <a:p>
            <a:r>
              <a:rPr lang="en-US" dirty="0" smtClean="0"/>
              <a:t>It is caused from, dilation of small blood vessels in the </a:t>
            </a:r>
            <a:r>
              <a:rPr lang="en-US" dirty="0" smtClean="0"/>
              <a:t>face</a:t>
            </a:r>
          </a:p>
          <a:p>
            <a:r>
              <a:rPr lang="en-US" dirty="0" smtClean="0"/>
              <a:t>Treatment : topical cortisone to reduce </a:t>
            </a:r>
            <a:r>
              <a:rPr lang="en-US" dirty="0" err="1" smtClean="0"/>
              <a:t>erythema</a:t>
            </a:r>
            <a:r>
              <a:rPr lang="en-US" dirty="0" smtClean="0"/>
              <a:t> </a:t>
            </a:r>
            <a:endParaRPr lang="en-US" dirty="0"/>
          </a:p>
        </p:txBody>
      </p:sp>
      <p:pic>
        <p:nvPicPr>
          <p:cNvPr id="44034" name="Picture 2" descr="http://www.lasersurgery.com/images/rosacea.png"/>
          <p:cNvPicPr>
            <a:picLocks noChangeAspect="1" noChangeArrowheads="1"/>
          </p:cNvPicPr>
          <p:nvPr/>
        </p:nvPicPr>
        <p:blipFill>
          <a:blip r:embed="rId2" cstate="print"/>
          <a:srcRect/>
          <a:stretch>
            <a:fillRect/>
          </a:stretch>
        </p:blipFill>
        <p:spPr bwMode="auto">
          <a:xfrm>
            <a:off x="5562600" y="5029200"/>
            <a:ext cx="2952750" cy="1676400"/>
          </a:xfrm>
          <a:prstGeom prst="rect">
            <a:avLst/>
          </a:prstGeom>
          <a:noFill/>
        </p:spPr>
      </p:pic>
      <p:pic>
        <p:nvPicPr>
          <p:cNvPr id="44036" name="Picture 4" descr="http://rosacea.org/patients/medicaltherapy/Facial-redness-cropped.jpg"/>
          <p:cNvPicPr>
            <a:picLocks noChangeAspect="1" noChangeArrowheads="1"/>
          </p:cNvPicPr>
          <p:nvPr/>
        </p:nvPicPr>
        <p:blipFill>
          <a:blip r:embed="rId3" cstate="print"/>
          <a:srcRect/>
          <a:stretch>
            <a:fillRect/>
          </a:stretch>
        </p:blipFill>
        <p:spPr bwMode="auto">
          <a:xfrm>
            <a:off x="2667000" y="4800600"/>
            <a:ext cx="2590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Scabies</a:t>
            </a:r>
            <a:endParaRPr lang="en-US" dirty="0"/>
          </a:p>
        </p:txBody>
      </p:sp>
      <p:sp>
        <p:nvSpPr>
          <p:cNvPr id="3" name="Content Placeholder 2"/>
          <p:cNvSpPr>
            <a:spLocks noGrp="1"/>
          </p:cNvSpPr>
          <p:nvPr>
            <p:ph idx="1"/>
          </p:nvPr>
        </p:nvSpPr>
        <p:spPr/>
        <p:txBody>
          <a:bodyPr/>
          <a:lstStyle/>
          <a:p>
            <a:r>
              <a:rPr lang="en-US" dirty="0" smtClean="0"/>
              <a:t>This is a skin infestation caused by the itch mite</a:t>
            </a:r>
          </a:p>
          <a:p>
            <a:r>
              <a:rPr lang="en-US" dirty="0" smtClean="0"/>
              <a:t> It is spread by direct contact with infected people, and less often by sharing clothing or bedding</a:t>
            </a:r>
            <a:endParaRPr lang="en-US" dirty="0"/>
          </a:p>
        </p:txBody>
      </p:sp>
      <p:pic>
        <p:nvPicPr>
          <p:cNvPr id="45058" name="Picture 2" descr="http://images.emedicinehealth.com/images/SlideShow/stds-s3-photo-of-scabies.jpg"/>
          <p:cNvPicPr>
            <a:picLocks noChangeAspect="1" noChangeArrowheads="1"/>
          </p:cNvPicPr>
          <p:nvPr/>
        </p:nvPicPr>
        <p:blipFill>
          <a:blip r:embed="rId2" cstate="print"/>
          <a:srcRect/>
          <a:stretch>
            <a:fillRect/>
          </a:stretch>
        </p:blipFill>
        <p:spPr bwMode="auto">
          <a:xfrm>
            <a:off x="5257800" y="4648200"/>
            <a:ext cx="3048000" cy="1905000"/>
          </a:xfrm>
          <a:prstGeom prst="rect">
            <a:avLst/>
          </a:prstGeom>
          <a:noFill/>
        </p:spPr>
      </p:pic>
      <p:pic>
        <p:nvPicPr>
          <p:cNvPr id="45060" name="Picture 4" descr="Scabies mite, photomicrograph"/>
          <p:cNvPicPr>
            <a:picLocks noChangeAspect="1" noChangeArrowheads="1"/>
          </p:cNvPicPr>
          <p:nvPr/>
        </p:nvPicPr>
        <p:blipFill>
          <a:blip r:embed="rId3" cstate="print"/>
          <a:srcRect/>
          <a:stretch>
            <a:fillRect/>
          </a:stretch>
        </p:blipFill>
        <p:spPr bwMode="auto">
          <a:xfrm>
            <a:off x="990600" y="4495800"/>
            <a:ext cx="2914650" cy="2152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Urticaria</a:t>
            </a:r>
            <a:r>
              <a:rPr lang="en-US" dirty="0" smtClean="0"/>
              <a:t>(hives)</a:t>
            </a:r>
            <a:endParaRPr lang="en-US" dirty="0"/>
          </a:p>
        </p:txBody>
      </p:sp>
      <p:sp>
        <p:nvSpPr>
          <p:cNvPr id="3" name="Content Placeholder 2"/>
          <p:cNvSpPr>
            <a:spLocks noGrp="1"/>
          </p:cNvSpPr>
          <p:nvPr>
            <p:ph idx="1"/>
          </p:nvPr>
        </p:nvSpPr>
        <p:spPr>
          <a:xfrm>
            <a:off x="381000" y="1600200"/>
            <a:ext cx="8229600" cy="4525963"/>
          </a:xfrm>
        </p:spPr>
        <p:txBody>
          <a:bodyPr/>
          <a:lstStyle/>
          <a:p>
            <a:r>
              <a:rPr lang="en-US" dirty="0" smtClean="0"/>
              <a:t>This is caused from a self-limiting reaction to allergens, from </a:t>
            </a:r>
            <a:r>
              <a:rPr lang="en-US" dirty="0" smtClean="0"/>
              <a:t>stress, allergic reaction, </a:t>
            </a:r>
            <a:r>
              <a:rPr lang="en-US" dirty="0" smtClean="0"/>
              <a:t>or viral infection</a:t>
            </a:r>
          </a:p>
          <a:p>
            <a:r>
              <a:rPr lang="en-US" dirty="0" smtClean="0"/>
              <a:t> It appears as raised areas of </a:t>
            </a:r>
            <a:r>
              <a:rPr lang="en-US" dirty="0" err="1" smtClean="0"/>
              <a:t>erythema</a:t>
            </a:r>
            <a:r>
              <a:rPr lang="en-US" dirty="0" smtClean="0"/>
              <a:t> and edema involving the dermis and epidermis</a:t>
            </a:r>
          </a:p>
          <a:p>
            <a:endParaRPr lang="en-US" dirty="0"/>
          </a:p>
        </p:txBody>
      </p:sp>
      <p:sp>
        <p:nvSpPr>
          <p:cNvPr id="46082" name="AutoShape 2" descr="data:image/jpeg;base64,/9j/4AAQSkZJRgABAQAAAQABAAD/2wBDAAkGBwgHBgkIBwgKCgkLDRYPDQwMDRsUFRAWIB0iIiAdHx8kKDQsJCYxJx8fLT0tMTU3Ojo6Iys/RD84QzQ5Ojf/2wBDAQoKCg0MDRoPDxo3JR8lNzc3Nzc3Nzc3Nzc3Nzc3Nzc3Nzc3Nzc3Nzc3Nzc3Nzc3Nzc3Nzc3Nzc3Nzc3Nzc3Nzf/wAARCAC3ARMDASIAAhEBAxEB/8QAGwAAAgMBAQEAAAAAAAAAAAAAAwQAAQIFBgf/xAAyEAACAgEDAwMDAwQCAgMAAAABAgARAxIhMQRBUQUiYRNxgTJSkQYjQqGx0RQzFSTB/8QAGAEAAwEBAAAAAAAAAAAAAAAAAAECAwT/xAAjEQEBAAMAAgICAgMAAAAAAAAAAQIRIRIxA0EiURNxMmGh/9oADAMBAAIRAxEAPwD5aJN5JJytEkkkgEkB3EkkDdHt+JpQdDbzI3A+02g9rRJBdQy0Yo2JlJ2P4jxFyVGcIixsbvtPR+j5s2XGoI9i8sBxOX0vTDqetx42/SeZ7j0roOnwKFwluPcp3uZfJfprg7XoX0gn0yffwb7z0WAUa7fPE5HQ9IpYexVbzdztY1VRpDgMN9zzMo1FGLSb3K+LmsaqMnPyL7TaMSNwPkCQqjMPPzGD+BthW/2merQowyr9mmcA00U/i40hsUR+JZY3xuwceUc9vAlZGLAFQSCa2HEp8LBiUFg71GMN/ToijBdsnYBT4iq4x7eTCZSWU1zCMNvmCdiRtyIIt2GmooBVHvKY0DQ2rzBZuox4mUNtZ5mmcEUN+8Ni432wMo16SKqFQgg732iYxFgSW0Ewyf2wRd3CVWUmuDe3TfzA5jSUCaM0G1Vrv/qZf9x/EZTgAJVqJv4MrIW2EKNxZHfg94LqB3J7dol+6BkOo13EV6nIFtibrtDaCSSTwN6ifVKtVftvccwOa2FlelZvi5yupbUPuJ1coU46rnec7qV5HmKotjmMo1Hc/gyS3HuOx/EkGT5dJJJN2KSfaSSBoftKklwDpJuifYQmMD3faDwn+yn2hcfJ+0lIZG8qpsyqjM56LjLeooauvM+gen9OoYPVnjYVc8X/AE1iD9Vkc1sAJ9A6MUBpUEk1ZmGd66MJuOlhC6h7Dx3EaK24ZRsRW68TGEA0CB+BtHgyoACLJ7SGmNsvBFxqV38bgbS0xpWlSaHk3CIgIpTVjxB48Do9lwQNvvKEnLuj4/byTLfKQ2x3HYSu9HvFyrYns7qTufEezwxlrpYyHAeqmnB2Kn7xPpnLZKB9tbxu6FCVKjPHVZY83E8uR1IHa9o1kNgkCz4ir2ByB5EVPCRTIpSyASPMFqVF23N71N5cRKgodz89ou1Y2rc7fxEqSJnb6iDaiJeDIb0niou7MoLNVd67zWD6mnU3usbQl6qz8dGy3BHEh91kiLNnIN1QHaEDqw1Ax7RcbEbIFWhyf9QWTKKsjeuZjMRq4+xiodiW1Hvtt2htWppM2ZtwKAMTyam5PO0L1BobbntAhqADbmAvJxgll/UR8fER6lrJ+OY69dx24iHU8mNja52TLk1mqqSYfKoYix/Mkno2+aSShLnQ51S5JIGqQyS4B0OmP9hYfF+v8RfpT/YH3h8ZpxJSoypcsAmBx6P+lOnpGytwzf6ntugpWAb/AInn/QMH0ejxq17jfaemxDdCfxU5sruuz4/TodMGKsb34jQApMm9g0Yv0yncKPbHsZSvp8ng7QjS8HTKqgnv2qXjyanphvztAOiYgQOT/qXhD/VBIoD55j2XjNbNVffiUVs78Sat9hIDZ32lM28ahOAAPiaYjnfiDORRsTv8mV9QFdjYj2Wr7R2oWYBupQLqM1kcXQiHUFUYGuTvJtafHjLdU19dCoY7GLZyMj0NW/8AEF/bYKSp2N7GFx6SWKMD/wDkNqsmN4pcZ2Db357TdpiFXpHbeZyZdAFe4geYrmza133HmG0zG5XrTv8AUJr+Zn/yGUUOF8xXUF2BO54kZdQosb+DFtduM4cZwyAxfKa/T3mRl0rzxzcE+YEEqRtKY7VkBom/dBC1P/cpuosHjaK5Mp1XZ/ENj2J1GVcYsnecP1HrCBScxzqCW3nB9RyrjVhe52uK0pi5uXqXORqDHeSD1L3q5IG8zLlS50uRJJJIGkkkkAd6T/018xhf1C4t0X6D94yv6hJpL7zo+i9C3V9QD/hjIZriWLE+bKExrqZjQE916F6aOn6cLW53Y/MjPLUXhjuuh0GIUqVsOZ1lxFGT9og8XTUdSjahcf6dCW34HAmDsmpDPTClJreFv32F2MECyEq1aTwRCjdr52/MapPtvIVIUsbK8wi5lI7/AImAquhIvUBuIOtKd6MBqWaNhxe244uZLEvsCAOfmCwkabvcciEvuDce2d5Qc6FyMqXY/wAYPGchYHcL3EZYWtd5ljpskXXiCpndaZagPvFsrAAlhCZHGkk3Q/1Es2QMtGwIinAM3UFDpReZXSZmx4gHYEkncCgPiAfMGtRen9x7wTZdwp7ed4lXJ0PrKrAmqO0xlCtdc/BiB6pdX02Ft3kPVDi7EabkYQHFXJvzzAZcpLElqPau0xk6jVtdQD5KJN3caLd0Rup5BJ/MA2U1SkD8QOXIp3JI+0C2WiAQPm40Wmy9KTZqqi3U9V9MWx24G0yMqtw9+BfMDkZX/VR7QVMtF+r63SmkbMeJw865eoy2x2WdXN0+Mtdk78eIIpqatvx3iPz/AESXo2oVt+JI+WN7KakgW3gBJIJc6nKkkkuBqlyCaAgDHR/paO4Mb5cioilmJ2AgvSui6nrMujp1Nf5MeBPe+i+i4+lAJALnljM8spF44XIL0L0UdMv1cgByNz8T1XR9OFIviX0+AIBpjuHEQRvMbdtpJORs4Qqkk8xrp8RCFq38GRVGmiIfpyQtHmEh7utLXCrqL5HIgAWR68Go2faCwseZSMmQGhfmOxWOVk/0vHjAUlTdiZzBFxjVtUG5bE/sNg9geIwayY6dQbG4qAvOkUchwd67xjVYtYtmxnDk9ppSdj4+JeB/f81vJn6aZSWbg5YAbkTLbg0YLNX1xY2I2hAbA2AEafHmy2ezYLbRPL7Rt45jXVt9NSwA58TnFiy6jYHgyRq62SzuhyHS1G9x5ivUvkJ0oQG+b4jLoAWIG55J7xPO/wAChtEmhtmIoA+6uJn69Jdg/MA7amYt+AZz+qzPjujtyd402Op/5XsNmvNzGXqrxnk/8zy2f1s42Km5lPXcexNg95fjUV6c51YKb0/FwT5RyTc4C+s4r2I8/mX/APLoSab8CGqWq7qZBYrt2HaWXA4be/8AITzjerJuQ5vxIPW0HBMeqVjvv3DN/ES6nqFxg7gGv4nIzeuAKdNk1OT1fXZeoJskCVMLSt07R9WQGrU131VJPNXJL/jhfyKEuVLls1yDiQCP+n+mdR1zD6SUndzwIrdGTRCxCqCSeAJ6L0j+m8mesnV2i9kHJ+87vo/9P4emUELqyd2PM9L0/R6UCivzMss7fTXDCfZPoPTU6bCBhxBVUeJ0cCEkbCxGsWI7C+x2m8WIi1riY11/HoTAjFQASKj2NfHMF06DT3sRvGAOOY5EZ+16ghAYcwmJ9TmhVSmAbkAkQg2G3MpPNM5hkLDTsPvImLQ2pe/aVkUuukHibxgpjpjvD7V5fiyyMcpP+J+YRVOmidx3lBgfmpsG49IyyvpRAOzAESiiqKCiql2L5FyMe8NJlL9ThD4zpPuG4iuPIMez777mNs9EmLq6OTQAPiTfbfC/jqryaXBIYGc/qBQMfJUWVFExDqaNnvEmuV1Rr4nPy5AARcY65tyA3+pxOoyBbtxEm0TPlFmvzON6n1ePFjY37q7GJ+p+qkWmI35nCzZsmUkuxMvDC1GWcjObK2RyzEmDkkozonHP7SVcsg9xKMYSVclSQCrkklQJN5JJIBBC4cWTM4TGpZj2EN0HQZerelFJ3aev9L9Lx9PjAVKPc9zIyz0qY7c70v8Ap5fa/Ve4/t7D/uet6HolRQqqAANvib6Xp9htOpgx6QJjbb7aSM4OnCjaN9NhyatTNQm0S6obf7jCDfcUKia43jDj3hVJ2G5EPgVTq1E3U0ETIbv8iaCIo922qGmuNkmowT+0VUbwuTua4/3BviKDUp1CYx2MgA2v/iL1VWTKcOgg1IcyLybuCfC4JbVz4mhjVwDZHaV1lrH9jIVY7Xt2mrqxdAysaBBtNkX3j0i3odILYjfvLRtQtYHK2RXNLazWLIhX2+0wlVcbrYu13W8szJNrtMgGtzGzZbY2IBkUsSR7q5hX2iufL9NSSZN40x39BsFViWYkDzFepyK1gRTquryOfa9L4MGMxI95/Mz8mtxv253qzUGIO4njPVesZbUUSZ671X/1sT4niekwHrfU63IU3vLn7Y3236X6O3Vn6vU2E5C+YD1vo8WB1XAtDj7z2uPp1xYNKgXU4HXdKcvVgsNhtKmV3tOtx53D6V1OV9IWh5nd9P8ARceJQ2QBj3uN9KujGP3LsYUZWBIqhcdytTMdelt0nQuv02xAduIj1HoXSMbUV9to79YX7lP3mHyhRYOw5EWxduNl/p9b/t5DFn9BzD9LiejxuGIrebyKORH5UtR5B/SepWwKsQD9D1CbnGdvE9hkFMCByOZQCsaoRz5KLhHivoZP2N/Ek9kenx2f7a/xJH/JS8Ib6Lo8eNQEUADip1+mw72YHBj4qdLBjIANXMjkGwY9I4MbxqRvv5mMQ+LjKqa2AguN4zvfaVlya6CkES8SOthjYkPtyEDGNPmKtsJNphJRua76fMcsPpYg/aDwY1PuIjSG45Dzzmw1yg+yyAT38TRxlXvHvI+FHU/uggz4nFtx5h/Zyy/4mcL5NeltxC6SDazAygDVwZY6gMa7/Epld3sgyvXtYVN3t4gSQ3MGjHHZyNa/8Rp1sd2UVffaL2iZdGki4XWnIqjxKq2vvA5dKLqBesVxNqRW3EUy4mbJsNjwfEp8xxe1TdDe4t69rvx79GMkQ67GciEWBDJnOQHVsBwZl20r7jfzJurEyXCuI/S5FfsR2uR0I9ooR/Pk1MqoBv3Mw6FV4v5mcx60ud11571ZKxMD4nnP6Zw31XUO3Z6nqPU0dg5OwqcL+mkC9Z1SEf5zSMcnfKAr7fE5+XpgXJIE66YSt77QGcK1gb+fiA1u8cY4NJZQBYgxjG9bMO06WRKIYj8+Yuw05CCB94QWaIFTp9woX/ETctjZlaq7TqMAQVH3nN61QQxHIjhWq6V99jXidFULAE9xOJ0T+fM7eF7W+0aKDlXTyIqwKg6diDOi49vFxJypyvjvccjxJXjWPq33r8SQLYTZ4/iSDTj0+A1+oADwI/0+TUwCqd4umOx5PiGVPg/iTuqmGLoIy/uFDkRjEVcAqTOdjXc2LvzzDYchxuoW9J2ox7K/Hzhxsrq9UKHPzDOpcBsbfiC1qw90rBlrUFsC+8YlmtwyHvcAhlEidUATr2PkTAzeaYHuIHIVvYj+YWqxmOXKaHUqWtq24MxlznKNlqK4yC5HEKuzU/A4MW7V6xxopYgU7AgeYbp8lCr/ANQDZEA1V27TGDNeTfb4Mfqpt8sXS1ADtUosCu/EWVwL3O82Mke2OhRmSvgSJ1ONm0hq+8AWXsKuK5NC/qsCFq8cZXTfMi7agLiwQlr2NcCooMq5X5Iv/cJZXNe4H3i3tcnhwc5lFKwomBz5CVKgXBdQCzXYIi69QUer1gfzFaXjvsNYwMahm2lswcWBYMy2QZkUgjT3BkZ1Vdt/EJxF7/bneoYQyk1vU8v0P/1/WcikUHo/meq6rIWVrqu08v1inH6niy13qPacpr29MWGg3t2Bixx+4kEDtxDI/wBTCACNXMGxJBa78wqsLwnkS2o7AxTqQBe/2juUWfmJ9Sb9tc8HxCHkWcgDariGdOTHMgGkq33i706b7CNhXJwKVbjYzpYc2lN+0D9EBthJpq/AgOWuguQOoowWVV1F6GojmAxNR2hAwdbH2iHpjSD3kmqkge3qcbaRcYTJYG1/MTVm82JtSXAAYgeOJO3To6qDTqBpprGo1WzAntvEz9RK9xP5hMeJi1uKHNw2LjdezDZSjaQPb5mk6jHqC3pZux7zSJqAB/2JpsPBq/EfWe4rWibWAL7SsmHX7l7zLYS29gXGcCaQF3IHmL2vfj2UPHjKgfuhxjsVtdTf01sHuOxhVQ/41KkRctlceJFYhTueYQ9Nqa7IM1lWmGn9UvCXL0XH57xaXd68o0uNgN95dqrUzVD6SR3mWxhgA1HxK0z3+2GT4/MWOB9fNiO6aFQAYPrA2aFiscrPQI6emu+JvLi1Lpsj5mPqZApWySDzUyczLWteR2i4d8t7ZKME3JIrmKBCmTfSR/zH2YVcUyaWpu3aFhTK6Dy3Q0GgO1yKxyKAW3g8pocXtF0LKPZyTxEJeDtlUKVq77kzi+pocjqy1sbnYYrQLLuIhmUOTRgnKy9gvSuTjA4+ZGJDkmgDzBKdIAAMIxtfdGmWwPM4u13uKdSNj9oRj7yBxM5CSIHcieY3iuvdUWY+wWLFRxxZP8QLJY3EaNgsoIHmCdYyw2EE45iSW3HEtHIAvbzM5bB23HeYJMZ64OcnxJF9UkC09nhxluNzGFxBVsmiITEADdbcTf09T73XYGRp3TewlWmBYGvMeGMEbjaAKFgdPabxZGx8ix8QhZ429jQLgkBRQhMWTWCCKI5B7zSlcmMsKF+ZTYwoAUGyeRGj8b7ZZrNYxZ7iFQ1zzFcg+m6lRuD2hmc/SDgCz47wlGWHrRvSuStQ+0Mm3eIYupUqCov91RrE4cBgeZcsZZY5T2LmTUl9/MBVZVob3GUbsd5j2JkHAJhYrDPU0YXYgH8S3qt9pQkLK+3+pTNnZlsEV5EAxCliaHn5hHK4VqyLMxnXUu9+dolT/gex9w/mCcKP1V8QrsEFk1Fso+r7kbbvEJGmEA6+01DkAc3BZHVVowLv0SdW31RYmmAI71GnyDk7D5gshAAN88RK7voWRv1Le/aLqoVSSOYw1EbwZsXtcQ+tFgwLFrqjwYRja1zMABwKHyII5wOxu6hKmzfpG2MG+98zeQ2LHeCYkC40g3Z/7mSbmjtzMG+RtEKw55MGxG+3MJyDex4g2B08QIBhAsBDt8mCcAgwAB5klyRm9n6H1eTr/TsPVsFH1Fuh23oidRHUH3mSSLKarswu8RmQgWDs3aByDSPgbmSSFgwytMYVR8elb0wmJDjFdj8ySSowyyu7GMqBSTV3BYcRdSLrewJJJOur8r47Xjwe4k7A7beYxjyLjIxgWO0kkLz0J+d60nUHWAw2PjtGWVXqxckkeKPknjeNamBLA+0DcQebMoatNmSSO8g+OTK9bR1zKDVy2vVsRJJHPSbNXRXMp1FjxVcweOmU0K3kki+1b/FnKSKrmJ9QStOWMkkVPD3CefUGBDe07VUt19oA/AkkiVfcDste24gWVwzEHYjYSSQRbq6LuXVAy3uJWmr23O5+8kkE2qN8QWR60ityakkgQL7kgTBsAfeSSNAfJaDIINWd5JIgEwNkGDMkkZkc3qHTYcrY8jkMpojSZJJJrMJpn5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data:image/jpeg;base64,/9j/4AAQSkZJRgABAQAAAQABAAD/2wBDAAkGBwgHBgkIBwgKCgkLDRYPDQwMDRsUFRAWIB0iIiAdHx8kKDQsJCYxJx8fLT0tMTU3Ojo6Iys/RD84QzQ5Ojf/2wBDAQoKCg0MDRoPDxo3JR8lNzc3Nzc3Nzc3Nzc3Nzc3Nzc3Nzc3Nzc3Nzc3Nzc3Nzc3Nzc3Nzc3Nzc3Nzc3Nzc3Nzf/wAARCAC3ARMDASIAAhEBAxEB/8QAGwAAAgMBAQEAAAAAAAAAAAAAAwQAAQIFBgf/xAAyEAACAgEDAwMDAwQCAgMAAAABAgARAxIhMQRBUQUiYRNxgTJSkQYjQqGx0RQzFSTB/8QAGAEAAwEBAAAAAAAAAAAAAAAAAAECAwT/xAAjEQEBAAMAAgICAgMAAAAAAAAAAQIRIRIxA0EiURNxMmGh/9oADAMBAAIRAxEAPwD5aJN5JJytEkkkgEkB3EkkDdHt+JpQdDbzI3A+02g9rRJBdQy0Yo2JlJ2P4jxFyVGcIixsbvtPR+j5s2XGoI9i8sBxOX0vTDqetx42/SeZ7j0roOnwKFwluPcp3uZfJfprg7XoX0gn0yffwb7z0WAUa7fPE5HQ9IpYexVbzdztY1VRpDgMN9zzMo1FGLSb3K+LmsaqMnPyL7TaMSNwPkCQqjMPPzGD+BthW/2merQowyr9mmcA00U/i40hsUR+JZY3xuwceUc9vAlZGLAFQSCa2HEp8LBiUFg71GMN/ToijBdsnYBT4iq4x7eTCZSWU1zCMNvmCdiRtyIIt2GmooBVHvKY0DQ2rzBZuox4mUNtZ5mmcEUN+8Ni432wMo16SKqFQgg732iYxFgSW0Ewyf2wRd3CVWUmuDe3TfzA5jSUCaM0G1Vrv/qZf9x/EZTgAJVqJv4MrIW2EKNxZHfg94LqB3J7dol+6BkOo13EV6nIFtibrtDaCSSTwN6ifVKtVftvccwOa2FlelZvi5yupbUPuJ1coU46rnec7qV5HmKotjmMo1Hc/gyS3HuOx/EkGT5dJJJN2KSfaSSBoftKklwDpJuifYQmMD3faDwn+yn2hcfJ+0lIZG8qpsyqjM56LjLeooauvM+gen9OoYPVnjYVc8X/AE1iD9Vkc1sAJ9A6MUBpUEk1ZmGd66MJuOlhC6h7Dx3EaK24ZRsRW68TGEA0CB+BtHgyoACLJ7SGmNsvBFxqV38bgbS0xpWlSaHk3CIgIpTVjxB48Do9lwQNvvKEnLuj4/byTLfKQ2x3HYSu9HvFyrYns7qTufEezwxlrpYyHAeqmnB2Kn7xPpnLZKB9tbxu6FCVKjPHVZY83E8uR1IHa9o1kNgkCz4ir2ByB5EVPCRTIpSyASPMFqVF23N71N5cRKgodz89ou1Y2rc7fxEqSJnb6iDaiJeDIb0niou7MoLNVd67zWD6mnU3usbQl6qz8dGy3BHEh91kiLNnIN1QHaEDqw1Ax7RcbEbIFWhyf9QWTKKsjeuZjMRq4+xiodiW1Hvtt2htWppM2ZtwKAMTyam5PO0L1BobbntAhqADbmAvJxgll/UR8fER6lrJ+OY69dx24iHU8mNja52TLk1mqqSYfKoYix/Mkno2+aSShLnQ51S5JIGqQyS4B0OmP9hYfF+v8RfpT/YH3h8ZpxJSoypcsAmBx6P+lOnpGytwzf6ntugpWAb/AInn/QMH0ejxq17jfaemxDdCfxU5sruuz4/TodMGKsb34jQApMm9g0Yv0yncKPbHsZSvp8ng7QjS8HTKqgnv2qXjyanphvztAOiYgQOT/qXhD/VBIoD55j2XjNbNVffiUVs78Sat9hIDZ32lM28ahOAAPiaYjnfiDORRsTv8mV9QFdjYj2Wr7R2oWYBupQLqM1kcXQiHUFUYGuTvJtafHjLdU19dCoY7GLZyMj0NW/8AEF/bYKSp2N7GFx6SWKMD/wDkNqsmN4pcZ2Db357TdpiFXpHbeZyZdAFe4geYrmza133HmG0zG5XrTv8AUJr+Zn/yGUUOF8xXUF2BO54kZdQosb+DFtduM4cZwyAxfKa/T3mRl0rzxzcE+YEEqRtKY7VkBom/dBC1P/cpuosHjaK5Mp1XZ/ENj2J1GVcYsnecP1HrCBScxzqCW3nB9RyrjVhe52uK0pi5uXqXORqDHeSD1L3q5IG8zLlS50uRJJJIGkkkkAd6T/018xhf1C4t0X6D94yv6hJpL7zo+i9C3V9QD/hjIZriWLE+bKExrqZjQE916F6aOn6cLW53Y/MjPLUXhjuuh0GIUqVsOZ1lxFGT9og8XTUdSjahcf6dCW34HAmDsmpDPTClJreFv32F2MECyEq1aTwRCjdr52/MapPtvIVIUsbK8wi5lI7/AImAquhIvUBuIOtKd6MBqWaNhxe244uZLEvsCAOfmCwkabvcciEvuDce2d5Qc6FyMqXY/wAYPGchYHcL3EZYWtd5ljpskXXiCpndaZagPvFsrAAlhCZHGkk3Q/1Es2QMtGwIinAM3UFDpReZXSZmx4gHYEkncCgPiAfMGtRen9x7wTZdwp7ed4lXJ0PrKrAmqO0xlCtdc/BiB6pdX02Ft3kPVDi7EabkYQHFXJvzzAZcpLElqPau0xk6jVtdQD5KJN3caLd0Rup5BJ/MA2U1SkD8QOXIp3JI+0C2WiAQPm40Wmy9KTZqqi3U9V9MWx24G0yMqtw9+BfMDkZX/VR7QVMtF+r63SmkbMeJw865eoy2x2WdXN0+Mtdk78eIIpqatvx3iPz/AESXo2oVt+JI+WN7KakgW3gBJIJc6nKkkkuBqlyCaAgDHR/paO4Mb5cioilmJ2AgvSui6nrMujp1Nf5MeBPe+i+i4+lAJALnljM8spF44XIL0L0UdMv1cgByNz8T1XR9OFIviX0+AIBpjuHEQRvMbdtpJORs4Qqkk8xrp8RCFq38GRVGmiIfpyQtHmEh7utLXCrqL5HIgAWR68Go2faCwseZSMmQGhfmOxWOVk/0vHjAUlTdiZzBFxjVtUG5bE/sNg9geIwayY6dQbG4qAvOkUchwd67xjVYtYtmxnDk9ppSdj4+JeB/f81vJn6aZSWbg5YAbkTLbg0YLNX1xY2I2hAbA2AEafHmy2ezYLbRPL7Rt45jXVt9NSwA58TnFiy6jYHgyRq62SzuhyHS1G9x5ivUvkJ0oQG+b4jLoAWIG55J7xPO/wAChtEmhtmIoA+6uJn69Jdg/MA7amYt+AZz+qzPjujtyd402Op/5XsNmvNzGXqrxnk/8zy2f1s42Km5lPXcexNg95fjUV6c51YKb0/FwT5RyTc4C+s4r2I8/mX/APLoSab8CGqWq7qZBYrt2HaWXA4be/8AITzjerJuQ5vxIPW0HBMeqVjvv3DN/ES6nqFxg7gGv4nIzeuAKdNk1OT1fXZeoJskCVMLSt07R9WQGrU131VJPNXJL/jhfyKEuVLls1yDiQCP+n+mdR1zD6SUndzwIrdGTRCxCqCSeAJ6L0j+m8mesnV2i9kHJ+87vo/9P4emUELqyd2PM9L0/R6UCivzMss7fTXDCfZPoPTU6bCBhxBVUeJ0cCEkbCxGsWI7C+x2m8WIi1riY11/HoTAjFQASKj2NfHMF06DT3sRvGAOOY5EZ+16ghAYcwmJ9TmhVSmAbkAkQg2G3MpPNM5hkLDTsPvImLQ2pe/aVkUuukHibxgpjpjvD7V5fiyyMcpP+J+YRVOmidx3lBgfmpsG49IyyvpRAOzAESiiqKCiql2L5FyMe8NJlL9ThD4zpPuG4iuPIMez777mNs9EmLq6OTQAPiTfbfC/jqryaXBIYGc/qBQMfJUWVFExDqaNnvEmuV1Rr4nPy5AARcY65tyA3+pxOoyBbtxEm0TPlFmvzON6n1ePFjY37q7GJ+p+qkWmI35nCzZsmUkuxMvDC1GWcjObK2RyzEmDkkozonHP7SVcsg9xKMYSVclSQCrkklQJN5JJIBBC4cWTM4TGpZj2EN0HQZerelFJ3aev9L9Lx9PjAVKPc9zIyz0qY7c70v8Ap5fa/Ve4/t7D/uet6HolRQqqAANvib6Xp9htOpgx6QJjbb7aSM4OnCjaN9NhyatTNQm0S6obf7jCDfcUKia43jDj3hVJ2G5EPgVTq1E3U0ETIbv8iaCIo922qGmuNkmowT+0VUbwuTua4/3BviKDUp1CYx2MgA2v/iL1VWTKcOgg1IcyLybuCfC4JbVz4mhjVwDZHaV1lrH9jIVY7Xt2mrqxdAysaBBtNkX3j0i3odILYjfvLRtQtYHK2RXNLazWLIhX2+0wlVcbrYu13W8szJNrtMgGtzGzZbY2IBkUsSR7q5hX2iufL9NSSZN40x39BsFViWYkDzFepyK1gRTquryOfa9L4MGMxI95/Mz8mtxv253qzUGIO4njPVesZbUUSZ671X/1sT4niekwHrfU63IU3vLn7Y3236X6O3Vn6vU2E5C+YD1vo8WB1XAtDj7z2uPp1xYNKgXU4HXdKcvVgsNhtKmV3tOtx53D6V1OV9IWh5nd9P8ARceJQ2QBj3uN9KujGP3LsYUZWBIqhcdytTMdelt0nQuv02xAduIj1HoXSMbUV9to79YX7lP3mHyhRYOw5EWxduNl/p9b/t5DFn9BzD9LiejxuGIrebyKORH5UtR5B/SepWwKsQD9D1CbnGdvE9hkFMCByOZQCsaoRz5KLhHivoZP2N/Ek9kenx2f7a/xJH/JS8Ib6Lo8eNQEUADip1+mw72YHBj4qdLBjIANXMjkGwY9I4MbxqRvv5mMQ+LjKqa2AguN4zvfaVlya6CkES8SOthjYkPtyEDGNPmKtsJNphJRua76fMcsPpYg/aDwY1PuIjSG45Dzzmw1yg+yyAT38TRxlXvHvI+FHU/uggz4nFtx5h/Zyy/4mcL5NeltxC6SDazAygDVwZY6gMa7/Epld3sgyvXtYVN3t4gSQ3MGjHHZyNa/8Rp1sd2UVffaL2iZdGki4XWnIqjxKq2vvA5dKLqBesVxNqRW3EUy4mbJsNjwfEp8xxe1TdDe4t69rvx79GMkQ67GciEWBDJnOQHVsBwZl20r7jfzJurEyXCuI/S5FfsR2uR0I9ooR/Pk1MqoBv3Mw6FV4v5mcx60ud11571ZKxMD4nnP6Zw31XUO3Z6nqPU0dg5OwqcL+mkC9Z1SEf5zSMcnfKAr7fE5+XpgXJIE66YSt77QGcK1gb+fiA1u8cY4NJZQBYgxjG9bMO06WRKIYj8+Yuw05CCB94QWaIFTp9woX/ETctjZlaq7TqMAQVH3nN61QQxHIjhWq6V99jXidFULAE9xOJ0T+fM7eF7W+0aKDlXTyIqwKg6diDOi49vFxJypyvjvccjxJXjWPq33r8SQLYTZ4/iSDTj0+A1+oADwI/0+TUwCqd4umOx5PiGVPg/iTuqmGLoIy/uFDkRjEVcAqTOdjXc2LvzzDYchxuoW9J2ox7K/Hzhxsrq9UKHPzDOpcBsbfiC1qw90rBlrUFsC+8YlmtwyHvcAhlEidUATr2PkTAzeaYHuIHIVvYj+YWqxmOXKaHUqWtq24MxlznKNlqK4yC5HEKuzU/A4MW7V6xxopYgU7AgeYbp8lCr/ANQDZEA1V27TGDNeTfb4Mfqpt8sXS1ADtUosCu/EWVwL3O82Mke2OhRmSvgSJ1ONm0hq+8AWXsKuK5NC/qsCFq8cZXTfMi7agLiwQlr2NcCooMq5X5Iv/cJZXNe4H3i3tcnhwc5lFKwomBz5CVKgXBdQCzXYIi69QUer1gfzFaXjvsNYwMahm2lswcWBYMy2QZkUgjT3BkZ1Vdt/EJxF7/bneoYQyk1vU8v0P/1/WcikUHo/meq6rIWVrqu08v1inH6niy13qPacpr29MWGg3t2Bixx+4kEDtxDI/wBTCACNXMGxJBa78wqsLwnkS2o7AxTqQBe/2juUWfmJ9Sb9tc8HxCHkWcgDariGdOTHMgGkq33i706b7CNhXJwKVbjYzpYc2lN+0D9EBthJpq/AgOWuguQOoowWVV1F6GojmAxNR2hAwdbH2iHpjSD3kmqkge3qcbaRcYTJYG1/MTVm82JtSXAAYgeOJO3To6qDTqBpprGo1WzAntvEz9RK9xP5hMeJi1uKHNw2LjdezDZSjaQPb5mk6jHqC3pZux7zSJqAB/2JpsPBq/EfWe4rWibWAL7SsmHX7l7zLYS29gXGcCaQF3IHmL2vfj2UPHjKgfuhxjsVtdTf01sHuOxhVQ/41KkRctlceJFYhTueYQ9Nqa7IM1lWmGn9UvCXL0XH57xaXd68o0uNgN95dqrUzVD6SR3mWxhgA1HxK0z3+2GT4/MWOB9fNiO6aFQAYPrA2aFiscrPQI6emu+JvLi1Lpsj5mPqZApWySDzUyczLWteR2i4d8t7ZKME3JIrmKBCmTfSR/zH2YVcUyaWpu3aFhTK6Dy3Q0GgO1yKxyKAW3g8pocXtF0LKPZyTxEJeDtlUKVq77kzi+pocjqy1sbnYYrQLLuIhmUOTRgnKy9gvSuTjA4+ZGJDkmgDzBKdIAAMIxtfdGmWwPM4u13uKdSNj9oRj7yBxM5CSIHcieY3iuvdUWY+wWLFRxxZP8QLJY3EaNgsoIHmCdYyw2EE45iSW3HEtHIAvbzM5bB23HeYJMZ64OcnxJF9UkC09nhxluNzGFxBVsmiITEADdbcTf09T73XYGRp3TewlWmBYGvMeGMEbjaAKFgdPabxZGx8ix8QhZ429jQLgkBRQhMWTWCCKI5B7zSlcmMsKF+ZTYwoAUGyeRGj8b7ZZrNYxZ7iFQ1zzFcg+m6lRuD2hmc/SDgCz47wlGWHrRvSuStQ+0Mm3eIYupUqCov91RrE4cBgeZcsZZY5T2LmTUl9/MBVZVob3GUbsd5j2JkHAJhYrDPU0YXYgH8S3qt9pQkLK+3+pTNnZlsEV5EAxCliaHn5hHK4VqyLMxnXUu9+dolT/gex9w/mCcKP1V8QrsEFk1Fso+r7kbbvEJGmEA6+01DkAc3BZHVVowLv0SdW31RYmmAI71GnyDk7D5gshAAN88RK7voWRv1Le/aLqoVSSOYw1EbwZsXtcQ+tFgwLFrqjwYRja1zMABwKHyII5wOxu6hKmzfpG2MG+98zeQ2LHeCYkC40g3Z/7mSbmjtzMG+RtEKw55MGxG+3MJyDex4g2B08QIBhAsBDt8mCcAgwAB5klyRm9n6H1eTr/TsPVsFH1Fuh23oidRHUH3mSSLKarswu8RmQgWDs3aByDSPgbmSSFgwytMYVR8elb0wmJDjFdj8ySSowyyu7GMqBSTV3BYcRdSLrewJJJOur8r47Xjwe4k7A7beYxjyLjIxgWO0kkLz0J+d60nUHWAw2PjtGWVXqxckkeKPknjeNamBLA+0DcQebMoatNmSSO8g+OTK9bR1zKDVy2vVsRJJHPSbNXRXMp1FjxVcweOmU0K3kki+1b/FnKSKrmJ9QStOWMkkVPD3CefUGBDe07VUt19oA/AkkiVfcDste24gWVwzEHYjYSSQRbq6LuXVAy3uJWmr23O5+8kkE2qN8QWR60ityakkgQL7kgTBsAfeSSNAfJaDIINWd5JIgEwNkGDMkkZkc3qHTYcrY8jkMpojSZJJJrMJpn5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6" name="Picture 6" descr="http://dermimages.med.jhmi.edu/images/urticaria_multiforme_2_071118.jpg"/>
          <p:cNvPicPr>
            <a:picLocks noChangeAspect="1" noChangeArrowheads="1"/>
          </p:cNvPicPr>
          <p:nvPr/>
        </p:nvPicPr>
        <p:blipFill>
          <a:blip r:embed="rId2" cstate="print"/>
          <a:srcRect/>
          <a:stretch>
            <a:fillRect/>
          </a:stretch>
        </p:blipFill>
        <p:spPr bwMode="auto">
          <a:xfrm>
            <a:off x="5181600" y="4343400"/>
            <a:ext cx="3200400" cy="2057400"/>
          </a:xfrm>
          <a:prstGeom prst="rect">
            <a:avLst/>
          </a:prstGeom>
          <a:noFill/>
        </p:spPr>
      </p:pic>
      <p:pic>
        <p:nvPicPr>
          <p:cNvPr id="46088" name="Picture 8" descr="http://howtotreathivesfast.com/wp-content/uploads/2011/09/Hives-Urticaria2.jpg"/>
          <p:cNvPicPr>
            <a:picLocks noChangeAspect="1" noChangeArrowheads="1"/>
          </p:cNvPicPr>
          <p:nvPr/>
        </p:nvPicPr>
        <p:blipFill>
          <a:blip r:embed="rId3" cstate="print"/>
          <a:srcRect/>
          <a:stretch>
            <a:fillRect/>
          </a:stretch>
        </p:blipFill>
        <p:spPr bwMode="auto">
          <a:xfrm>
            <a:off x="1219200" y="4114800"/>
            <a:ext cx="268605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Verrucae</a:t>
            </a:r>
            <a:r>
              <a:rPr lang="en-US" dirty="0" smtClean="0"/>
              <a:t>(warts)</a:t>
            </a:r>
            <a:endParaRPr lang="en-US" dirty="0"/>
          </a:p>
        </p:txBody>
      </p:sp>
      <p:sp>
        <p:nvSpPr>
          <p:cNvPr id="3" name="Content Placeholder 2"/>
          <p:cNvSpPr>
            <a:spLocks noGrp="1"/>
          </p:cNvSpPr>
          <p:nvPr>
            <p:ph idx="1"/>
          </p:nvPr>
        </p:nvSpPr>
        <p:spPr>
          <a:xfrm>
            <a:off x="533400" y="1828800"/>
            <a:ext cx="8229600" cy="4525963"/>
          </a:xfrm>
        </p:spPr>
        <p:txBody>
          <a:bodyPr>
            <a:normAutofit/>
          </a:bodyPr>
          <a:lstStyle/>
          <a:p>
            <a:r>
              <a:rPr lang="en-US" sz="2400" dirty="0" smtClean="0"/>
              <a:t>This is a benign(noncancerous) viral infection of the skin</a:t>
            </a:r>
          </a:p>
          <a:p>
            <a:r>
              <a:rPr lang="en-US" sz="2400" dirty="0" smtClean="0"/>
              <a:t>Warts are caused by a family </a:t>
            </a:r>
            <a:r>
              <a:rPr lang="en-US" sz="2400" smtClean="0"/>
              <a:t>of </a:t>
            </a:r>
            <a:r>
              <a:rPr lang="en-US" sz="2400" smtClean="0"/>
              <a:t>viruses </a:t>
            </a:r>
            <a:r>
              <a:rPr lang="en-US" sz="2400" dirty="0" smtClean="0"/>
              <a:t>known as human </a:t>
            </a:r>
            <a:r>
              <a:rPr lang="en-US" sz="2400" dirty="0" err="1" smtClean="0"/>
              <a:t>papillomavirus</a:t>
            </a:r>
            <a:endParaRPr lang="en-US" sz="2400" dirty="0" smtClean="0"/>
          </a:p>
          <a:p>
            <a:r>
              <a:rPr lang="en-US" sz="2400" dirty="0" smtClean="0"/>
              <a:t>Warts can grow anywhere on the body</a:t>
            </a:r>
          </a:p>
          <a:p>
            <a:r>
              <a:rPr lang="en-US" sz="2400" dirty="0" smtClean="0"/>
              <a:t>You can infect yourself again by touching the wart and then another part of your body. You can infect another person by sharing towels, razors, or other personal items</a:t>
            </a:r>
            <a:endParaRPr lang="en-US" sz="2400" dirty="0"/>
          </a:p>
        </p:txBody>
      </p:sp>
      <p:pic>
        <p:nvPicPr>
          <p:cNvPr id="47108" name="Picture 4" descr="http://www.aafp.org/afp/2005/0815/afp20050815p647-f3.jpg"/>
          <p:cNvPicPr>
            <a:picLocks noChangeAspect="1" noChangeArrowheads="1"/>
          </p:cNvPicPr>
          <p:nvPr/>
        </p:nvPicPr>
        <p:blipFill>
          <a:blip r:embed="rId2" cstate="print"/>
          <a:srcRect/>
          <a:stretch>
            <a:fillRect/>
          </a:stretch>
        </p:blipFill>
        <p:spPr bwMode="auto">
          <a:xfrm>
            <a:off x="1219200" y="4724400"/>
            <a:ext cx="2743200" cy="2133600"/>
          </a:xfrm>
          <a:prstGeom prst="rect">
            <a:avLst/>
          </a:prstGeom>
          <a:noFill/>
        </p:spPr>
      </p:pic>
      <p:pic>
        <p:nvPicPr>
          <p:cNvPr id="47110" name="Picture 6" descr="http://www.wartremovalsecret.com/wp-content/uploads/19_6_orig.jpg"/>
          <p:cNvPicPr>
            <a:picLocks noChangeAspect="1" noChangeArrowheads="1"/>
          </p:cNvPicPr>
          <p:nvPr/>
        </p:nvPicPr>
        <p:blipFill>
          <a:blip r:embed="rId3" cstate="print"/>
          <a:srcRect/>
          <a:stretch>
            <a:fillRect/>
          </a:stretch>
        </p:blipFill>
        <p:spPr bwMode="auto">
          <a:xfrm>
            <a:off x="4572000" y="4648200"/>
            <a:ext cx="35433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The skin performs five important functions for the </a:t>
            </a:r>
            <a:r>
              <a:rPr lang="en-US" dirty="0" smtClean="0"/>
              <a:t>body:</a:t>
            </a:r>
            <a:endParaRPr lang="en-US" dirty="0" smtClean="0"/>
          </a:p>
          <a:p>
            <a:r>
              <a:rPr lang="en-US" dirty="0" smtClean="0"/>
              <a:t>1. Protection</a:t>
            </a:r>
          </a:p>
          <a:p>
            <a:r>
              <a:rPr lang="en-US" dirty="0" smtClean="0"/>
              <a:t>2. Perception</a:t>
            </a:r>
          </a:p>
          <a:p>
            <a:r>
              <a:rPr lang="en-US" dirty="0" smtClean="0"/>
              <a:t>3. Temperature control</a:t>
            </a:r>
          </a:p>
          <a:p>
            <a:r>
              <a:rPr lang="en-US" dirty="0" smtClean="0"/>
              <a:t>4. Absorption</a:t>
            </a:r>
          </a:p>
          <a:p>
            <a:r>
              <a:rPr lang="en-US" dirty="0" smtClean="0"/>
              <a:t>5. Excretion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Protects</a:t>
            </a:r>
            <a:r>
              <a:rPr lang="en-US" dirty="0" smtClean="0"/>
              <a:t> against invasion of bacteria by serving as a barrier</a:t>
            </a:r>
          </a:p>
          <a:p>
            <a:r>
              <a:rPr lang="en-US" b="1" dirty="0" smtClean="0"/>
              <a:t>Perception</a:t>
            </a:r>
            <a:r>
              <a:rPr lang="en-US" dirty="0" smtClean="0"/>
              <a:t> in cooperation with the nervous system(72 feet of nerves) and the sense of touch including pain, heat, cold, and pressure</a:t>
            </a:r>
          </a:p>
          <a:p>
            <a:r>
              <a:rPr lang="en-US" dirty="0" smtClean="0"/>
              <a:t>The blood in the body(about 15 feet) </a:t>
            </a:r>
            <a:r>
              <a:rPr lang="en-US" dirty="0" smtClean="0"/>
              <a:t>regulates </a:t>
            </a:r>
            <a:r>
              <a:rPr lang="en-US" dirty="0" smtClean="0"/>
              <a:t>the body's</a:t>
            </a:r>
            <a:r>
              <a:rPr lang="en-US" b="1" dirty="0" smtClean="0"/>
              <a:t> temperature</a:t>
            </a:r>
            <a:r>
              <a:rPr lang="en-US" dirty="0" smtClean="0"/>
              <a:t>, when the body’s temperature control center in the brain senses that the body is to warm, the surface vessels </a:t>
            </a:r>
            <a:r>
              <a:rPr lang="en-US" b="1" dirty="0" smtClean="0"/>
              <a:t>dilate</a:t>
            </a:r>
            <a:r>
              <a:rPr lang="en-US" dirty="0" smtClean="0"/>
              <a:t> to cool the body, sweating also occurs, when the body is to cool the surface vessels </a:t>
            </a:r>
            <a:r>
              <a:rPr lang="en-US" b="1" dirty="0" smtClean="0"/>
              <a:t>constrict</a:t>
            </a:r>
            <a:r>
              <a:rPr lang="en-US" dirty="0" smtClean="0"/>
              <a:t> to warm the body, shivering also occurs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92500"/>
          </a:bodyPr>
          <a:lstStyle/>
          <a:p>
            <a:r>
              <a:rPr lang="en-US" dirty="0" smtClean="0"/>
              <a:t>The skin is capable of</a:t>
            </a:r>
            <a:r>
              <a:rPr lang="en-US" b="1" dirty="0" smtClean="0"/>
              <a:t> absorbing </a:t>
            </a:r>
            <a:r>
              <a:rPr lang="en-US" dirty="0" smtClean="0"/>
              <a:t>some material from its surface into glands (</a:t>
            </a:r>
            <a:r>
              <a:rPr lang="en-US" dirty="0" err="1" smtClean="0"/>
              <a:t>transdermal</a:t>
            </a:r>
            <a:r>
              <a:rPr lang="en-US" dirty="0" smtClean="0"/>
              <a:t> patch, </a:t>
            </a:r>
            <a:r>
              <a:rPr lang="en-US" dirty="0" err="1" smtClean="0"/>
              <a:t>lidocaine</a:t>
            </a:r>
            <a:r>
              <a:rPr lang="en-US" dirty="0" smtClean="0"/>
              <a:t>)</a:t>
            </a:r>
          </a:p>
          <a:p>
            <a:r>
              <a:rPr lang="en-US" dirty="0" smtClean="0"/>
              <a:t>The </a:t>
            </a:r>
            <a:r>
              <a:rPr lang="en-US" b="1" dirty="0" smtClean="0"/>
              <a:t>excretion</a:t>
            </a:r>
            <a:r>
              <a:rPr lang="en-US" dirty="0" smtClean="0"/>
              <a:t> consists primarily of eliminating water and salt plus waste products, fluids must be replaced to maintain a proper fluid balance</a:t>
            </a:r>
          </a:p>
          <a:p>
            <a:r>
              <a:rPr lang="en-US" dirty="0" smtClean="0"/>
              <a:t>The skin also combines the ultraviolet rays from sunlight with the skin to produce </a:t>
            </a:r>
            <a:r>
              <a:rPr lang="en-US" b="1" dirty="0" smtClean="0"/>
              <a:t>vitamin 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 Of The Skin</a:t>
            </a:r>
            <a:endParaRPr lang="en-US" dirty="0"/>
          </a:p>
        </p:txBody>
      </p:sp>
      <p:sp>
        <p:nvSpPr>
          <p:cNvPr id="3" name="Content Placeholder 2"/>
          <p:cNvSpPr>
            <a:spLocks noGrp="1"/>
          </p:cNvSpPr>
          <p:nvPr>
            <p:ph idx="1"/>
          </p:nvPr>
        </p:nvSpPr>
        <p:spPr/>
        <p:txBody>
          <a:bodyPr>
            <a:normAutofit/>
          </a:bodyPr>
          <a:lstStyle/>
          <a:p>
            <a:r>
              <a:rPr lang="en-US" sz="2400" dirty="0" smtClean="0"/>
              <a:t>The skin has three layers:</a:t>
            </a:r>
          </a:p>
          <a:p>
            <a:r>
              <a:rPr lang="en-US" sz="2400" b="1" dirty="0" smtClean="0"/>
              <a:t>1. Epidermis</a:t>
            </a:r>
            <a:r>
              <a:rPr lang="en-US" sz="2400" dirty="0" smtClean="0"/>
              <a:t>(on the top) – the</a:t>
            </a:r>
            <a:r>
              <a:rPr lang="en-US" sz="2400" b="1" dirty="0" smtClean="0"/>
              <a:t> outer</a:t>
            </a:r>
            <a:r>
              <a:rPr lang="en-US" sz="2400" dirty="0" smtClean="0"/>
              <a:t>, non-sensitive, nonvascular layer of the skin</a:t>
            </a:r>
          </a:p>
          <a:p>
            <a:r>
              <a:rPr lang="en-US" sz="2400" b="1" dirty="0" smtClean="0"/>
              <a:t>2. Dermis</a:t>
            </a:r>
            <a:r>
              <a:rPr lang="en-US" sz="2400" dirty="0" smtClean="0"/>
              <a:t>(in the middle) - is the</a:t>
            </a:r>
            <a:r>
              <a:rPr lang="en-US" sz="2400" b="1" dirty="0" smtClean="0"/>
              <a:t> inner </a:t>
            </a:r>
            <a:r>
              <a:rPr lang="en-US" sz="2400" dirty="0" smtClean="0"/>
              <a:t>layer of skin, the dermis contains most of the skin's specialized cells and structures</a:t>
            </a:r>
          </a:p>
          <a:p>
            <a:r>
              <a:rPr lang="en-US" sz="2400" b="1" dirty="0" smtClean="0"/>
              <a:t>3. Subcutaneous</a:t>
            </a:r>
            <a:r>
              <a:rPr lang="en-US" sz="2400" dirty="0" smtClean="0"/>
              <a:t>(on the bottom)- is below the dermis, filled with fat, blood vessels, and nerves</a:t>
            </a:r>
          </a:p>
          <a:p>
            <a:pPr>
              <a:buNone/>
            </a:pPr>
            <a:endParaRPr lang="en-US" dirty="0" smtClean="0"/>
          </a:p>
        </p:txBody>
      </p:sp>
      <p:sp>
        <p:nvSpPr>
          <p:cNvPr id="1026" name="AutoShape 2" descr="data:image/jpeg;base64,/9j/4AAQSkZJRgABAQAAAQABAAD/2wCEAAkGBhQSEBQUExQWFBQVGBcVGBgWGBYUFBgXFxcWFBgXFhsYGygeFxkjGhUUHzAgIycpLCwuFR4xNTAqNScrLCkBCQoKDgwOGg8PGiokHyQsKi4sLCwsLCwtLCwsLTQsLCwsLCwpNSksLCksLCw1LCwsKSwsLCkvLCksLCwsLCwsLP/AABEIAMUBAAMBIgACEQEDEQH/xAAbAAEAAgMBAQAAAAAAAAAAAAAABQYDBAcBAv/EAEgQAAIBAgMEBQYLBAkFAQAAAAECAwARBBIhBQYxQRMiUXGBBzJhkaHwFCMzQlJygpKxwdEWF1ThFSRDYpOistLxNWOzwtNV/8QAGgEBAAMBAQEAAAAAAAAAAAAAAAECAwQFBv/EADYRAAIBAgQDBQUGBwAAAAAAAAABAgMRBBIhMRNBUQUiMmFxFJGxwfAVIzNCodFDUlOBkuHx/9oADAMBAAIRAxEAPwDuNKUoBSlKAUpSgFKUoBSlKAUpSgFKUoBSlKAUpSgFKUoBSlam0cb0ai2rOwRB2s3DwABY+hTQlK5t0rxRpXtCBSlKAUpSgFKwY3FiKN5G81FLHuAv66yRXyi/G2vfzoD7pSlAKUpQClKUApSlAKUpQClKUApSlAKUpQClKUApSlAKUpQCqxsvGfC8fLINYcJeBOxp2+VcfVWyD6zdte+UDeb4Hg2ZT8bJ8XH2hiNW+yLnvy9tbW5mxPguChiI6+XM/bnfrNftte32RWbd5Zehuo5abm+ei+f7E5SlQW+G3DhsPaPWeZhDCvbI+gPcvnHuHbV27K7MoxcnZEhgsX0ryEeYjGMH6TL557g3U71at2tTZOzxBBHEuoRQtzxJHFj6Sbk+k1t0W2pErX0FKUqSCtb24y8uEwo4zzKzD/tQETP6yqjxNWWue7JxnwveCZxqmFiaJezNcIx8WaX7oroVZwea7N6scijHyv7/APVhSlK0MBSlKAUpSgFKUoBSlKAUpSgFKUoBSlKAUpSgFKUoBXle1UfKPvOMNg3CN8bL8WljqLjrt6LLfxIqspKKuy9ODqSUUVNsV/Su3EA62HwxJHMFYyCW+3JlH1QK60K5b5KcIYcPJNYZpjlUnkiXGnexb7oq7naUnb7BXHTrRirvdnZiYXlkjtHQmzXPNjYv+kdsPMNcPglKxdhdrrn8bOe5Urzygb1PBhSiuekmug4Ahfnt6jbvb0V97gYJsNgkt1Wl+Nb7QGUeCBfWaSxCk10EKLhTc+b0XzOg0qCGPf6R9n6VkXajjsPh+larEwObgyJmozeXaww2Emm5ohK+ljog8WKivpNsDmp8DeqD5YNvgwQwIT12MjfVTRR4s1/sVMq8craZejQc6ii0ZPIrhD0eJmOpd1S/M5QXPtkFdLqn+SvDiPZsWovIXkI56sVH+VVq4VairQQxUs1aT8/gKUpWxzClKUApSlAKUpQCleXr2gFKUoBSlKAUpUdid4sLGxSTEQI68VaWNWGl9QWuNCDS1wSNK15saq8TfnprpWhNtVj5oy+01lOrGG5eMHIlJJQouSB31pTbWHzRf0nQVGO5JuTc+mvmuWeJk/DobxopbmebGM3E6dg0Fcg342i2Jx3RpqIyIUHIuTZj97T7IrrNR0O72GRw6wRhwcwbKMwPG4PG/prlk3Lc7KE40nexsbPwQhiSJeEahR6bC1/E3PjWwTSqv5QttdDhcimzzXQdoT559RC/aoUjFzlbqVDFznaW01UfJFsi+iJLsx+0Ax+0K6uB4Vz/AMluy/lZyP8AtL7Gc/6B666BUI2xLWZQWyFKUqTmFcg392h0uOk7I7Rj7I63+YtXYKjDuzhSxY4eIsSSSVBJJNyTfneoZvQqKnK7Rn2Pheiw8Mf0I0XxCi/tvW6JiutyPG1YMRiVQXJ9Pv2Cqdtne++kXW/vfNH1Rz7z7a0hGUnoVjTlUZaNp74dApOa/YDYlu4fnVrwExeKNjoWRWPeVBP41xXD4NpPjJCTcXsTqR6eweiu24VLIo7FA9QFd9JW0vcwxcIQso78zLSlK3OEUpSgFKUoCkeUHCZ58GWRXjUYjNnw0uMjBKx5c0cWtzY2N+RrFitpY9I5HjByZ8Qsa9EC1o48SYiEyXVDkgHWJJJFrA2N8pV8+iVimXW5R5NsYsTqqtK0PxmV2hyNIQuHKhgIDpmeYDSPMAet1bnDhdsbRyxXVmY5g4MQ/tI8KImLBFFllmdjYCyo4N8hNX6lMy6DK+pSNj7ZxjPB0vSWLhWUQ5GN4cOc7ExlQgdpiRdD2E5ctYdvbz7WjxMiYfALLCpARyT1hYG/njmSOHKr7Spzq97DK7bnM/2x23/+YvrP/wBK09y9nx43HbRfaWGhE18PeOQBgl43BC5ieKqhOtdYrlO8y4CXH4lW2VicXNGU6V4S5F2jUrosgy9UW4DzTWkZJ3SVvT/pnKLVm3f1Jbf3HvFiIhGbDouHzdGbl3dlREe+DDipv9Y29oq0b0QKzxgqPkxYMASNTprUGcBGT8mvqFeZUyOWqPpcPOm6UVKJgG+jfQ/zD9K9O+7W+SH3j+QrY+Bp9BeXzRWKXZcTcUHhcfhWdqfQ1+45xMH7ZyX8wW9B/C441uwb3ofOup9K39q1oy7BjPDMvj+FxXwd3l+mfUP11o402WccO+Vix4HbaSsFUqSew69vAiuW757Z+E4tyDdE+LS3MKTcjva59VW3HRDBYSaZWOdh0SHQWL8SO4AHwqnbn7P6bGwqRdQ2c9yDP+IA8awnFXUURThCLc47I6lsDCLhcNFCfOVQW0+e3Wb2kjwFSAxa9vsNU7aez5ZJpJBbUm3W1y8B7AK1FwGIHDMO5xbs5NWvBXJlPZoS1c9S/CZTzHrr7BqiLhsUPnN9+/8A7V5nxQ+n4WbvqOD5op7IuU0Xp5AOJAqH2xvCsK8ePADzm7uwemqrPicWebi3oCjxNhXzhdnnNmkOZvFvG55ipVG27IdCNPxO5kxDS4jWRsi8QguT3t2nv9le4fZka62vbt5/lW3evPf39+daXtoijqSei2AGuvOw9ddbUVyiDz153Ye099dYrajzODE8hSlK3OQUpSgFKUvQClQG+m8pwOG6UIHYsqAE2FyCbm2trKao6+VnFkXGFQg8wJCPxrCdeEHZnp4XsrE4qnxKaVr21aXxZ1elcp/evjP4Vfuy/rT96+M/hV+7L+tU9qp/SOr7AxvRf5R/c6tSuU/vXxn8Kv3Zf1q0bhb7Nj+lDxqjR5TdSSCGzDgeBGX21eGIhN5UYYjsfFYem6s0sq3s099OpbqpW6X/AFfa/wBfC/8AharrVL3R/wCr7X+vhf8AwtXVHZ+nzPGluvrkbe9Pyq/U/NqhGX+f41N70/Kr9Ufi1QluA/HnavOqeJntUPw0Lej+XvavQeFeOvr7++1ZIMOWNl8b1Q1NnCYQEZn4cOP51lkwiNbKwHjeseJUKoQG5BJNa6mspVLOxi52ZVPKXNlSCIHQF2NuFxYD1BjVc3R2yuFxaSP5lmRrakBhxA52IHhep/yk4YhcOx4EyDTXkhqj1m273PRorNSs/M7NLHYixurAMCOBU6gjwrFl9+/WtDdWfpNnQE8Y2aPwBNh93L6qkLe99a6VqcrVnY8Hv7+FfQvXwV152r2/v/xQgxTrdW9Y/Goxz3fzqZK+3T11DsNfSP8Aj8qsikj59tv5V6p9fv7KZdfe3bXvZ7+upKGxs1LzRD++n+oV1OuY7DS+Jh+uh9RvXTq6KWxx4ndClKVscpjnkyqzcbAn1C9cv/fS/wDCr/in/ZXVK8y1lUjOXhlb+1zuwlfD0r8elnvt3nG3u6nLP30v/Cr/AIp/2VCbW8pU8mIjniHQMi5CobOjjMW6wIF+P6EV27LUHtfc6DE4iOaYZxGuURnzCcxa7fS7uHbeuedGs14/0sevhe0ezoTu8NbR/mcuW1npqUPe3edsdslZGhaIidASfk3OSXWMnUjTXs7TU9s/EyDBbKjjlaLpmyOyBC2UQTy2HSKwHWjXlXvlcits9ABYLNHoBoBkkA7hwFVrZ/lCwowkOHnwnTiJQOuI3XMARmAYGxsT66RqRpVvvHyNZ4apjuz17LT/AIjdr7K3Vln2fvvKqsrqJ8hxR6YZlEkeHYKGskbICblSSVW6G3G1ZT5Q7DWA3KyZQHPWlUgRx9eNWXOc4uyi3RnQggmvS+UvBNkzYEHIpVLiI5VPFV00HoFff70cHct8C1JBJtHe6iwN7cQNK6fa6HU8r7C7R/pv9P3LZgd7ulkjXo8qSMyCRmOUsFDKq2S2cg3sxXTgWNwOYbh77wbOaYzhz0oQLkUN5pYm92H0hVhj8p2DVlZcDZlvlYCIMtxY5TbTTSvjyNQKz4rMoawi4gHnJ21g6tOpWhl13+B6NPAYnCdn4njRy3yW25S8iR/fpgPoz/cT/wClfXk021Hi8ftTERZskjYYrmADaRyIbgE81POr58Bj+gn3V/Sub4He3CbP2ttQYiQRB2w+QBHYHJCc3mKbecPXXpLLJNRX1c+Td005Ms29Q+NX6n/sahGb30qZ3oN5EYAkFB28CSfzqGk5dv515VTxM9yh+GgPf2+/hUnstxYjnf2WqN5mo7bW1XgVTGM8jtlUC/GxN9OIFuFIRc5KKLVZqnBylsidxMSJ58iqXbKlzbMxOg14nur7TZzcyB7a5jtXBYiSeNZXzzSC9r6KNbC40HmnhpVp3e2608ZWRj0sfVe5OvINbt4g+kemt6+BhCCnF36/XQ8zD4vi1XTlHL0vz6r112PfKRgv6khBv0cov6A4YfjlrmVdgxmDGIgmguLyL1TyzrqvtArkuIwjxsVdGVgbEMCDevOqKx9Dh33cp0HcFr4B/ROfaifrUzm9+Wl6i9ysM0ez+sCpklZgCLErlUX8cpqVHE+/dW0dkYT8TPRXyTr7K+hy9+zSvB7+96koe8qi8SOsfA/nUnm9/fwrRxo6wPC49/xFSistjUDe/wCVfXd/KvFsff1CtuLD21Nr/hrUTmoLUxlKxIbtYW2JjvxuT3WB1roNUjdkXxK+jN/pI/MVd62wjcotvqcFV3kDVX2XveXmlWYJFkkEYi+M+EDPMIY3YFQpjclTmW4GYa1aKgm3PiZ2dnmdzbKzyFjEBIswEd9B10Q6g3yAHTSu1W5mDvyPDvphg7IXYFQ5JKNbqNKhGg1N4JLdthzIB2G3miF8yyKw6LqshD/HSPDHp6WRvZ21pvuJhi2Zg56pB61iSTKxcsLNmvNIdCBcg2uBbb/ZpC6O7yOy5LlmHX6N2kizgAA5GdiLW463qXlI7xih3xgYIfjFziUrmRgbQgs5PZwYC/EqbcK8h3yw7tGqFmMtstlPAhTre1rZwCOINxyNfMu5GGYWIa4AVWzdZRnkkOU20zGVge0WHKi7lwLKJVzqwbPoVIvZFOjKQL9GCSLG5Y31NO4O8ZBvFhpisRBYSkBA8bZJFIdw65hZk+LbX6v0lvr7IbA4knooI2ChSSYFUDMquF1XzsrKbenvrMm6EIy2aQFMoibPcwquayR3FgtmYda9xYchbZ2du5FBIHTNdYxCoJuFjGXqjS5uUB6xOt7Wub1agy8Z1I6JkLs3E4Rtnpi5sNCgZbsEiV7XfIAoC3PKvrE7R2cjZegRmzFCFgQkN1iL6WGZUZlPMC4rawm48CIsZaWWFSCsUrh4xYOBpl4dcnXmB2V9vuXAVC3cWMTBrqxvFEYFJzqQeoTe4461OWmTxa38z9587MXAzvIiQR5oyQ14VXg7xEgldRnjcfZ7CK+m3j2fhXaLpsNAwPWTMkZBsPOAtra1bmy934sO7vHcGS+e584mSSXMdON5XF+yw5Co7aXk7wGIleWXDh5HN2bPKLmwHAOBwAolC5EqlVq1/e2Zv292f/GYf/FT9aqsO38djsZi0wE+E6CAxhWdC+YSJfRlvezK4qb/AHU7M/hV+/N/vqDwW6mP2fisUdnw4XoJjHlWWSW6hEI5a6sz8SeVaxya238zF59L/oWzbKm6X45bEjhfn4VGOg52PtqW2yD8WTa9je3bpUWf19NfMYrStI9Kn4UYThVPDq93vasDbP7CD2X4/n7it7L40za68Ofdx/Cs41prZmym0UfDRmTasp49CmXt1sF/FnqYi2cqyvIBZpAM32c2vjcX7q0NwvjDiZz/AGkvs6zn/WPVVtcA8tRXp4rFOFTh9El8/icmCknDPJbycvfp8CKuRrz17Rr/AMVsjaL8z6xetk4dfojw/lWjtnAlsNMsY6/RnKdeNiSPEXA9JFYQxEZNLY7pVkot2KPPvfiJMSxQ51LWRGAsQNBbmCbX0PE1N7H3jWVjGyNHIBcqeFha9r68+Fq1NrbsGHZ0TrpNCRKxHHrWLfdOT7hqzbLWLERRTZesRcH6JtlYA8tcwr08TiMO6eaMdNVddVt63R4+ElXjUanPo7Paz3t0sz55d3vzr301IfAV7D73omEU8vaTx1ry/aYeZ7fFRH39/X7K1cclwLcb2HH37Kmhhkve3tP61r4+MBRYWuR+fM1HtMeSKyqqxEwQZe/8PftrOT7614eNvT7j8K2tm4Bp3VRpzJ5AX1PvzrLvTl5nK3zZL7p4A52lPm2Kj0k2v6re2rVWPDwBFCqLACwrJXtUafDjlOWTu7ilKVqVFKUoBSlKAUpSgFKUoBSlKAUpSgMc0CuLMAR6ajcRsT6DeB/WpalY1KEKniRZSa2K42yZBplv3EfrUTvMHhwc7lSLIwvbmwCDhpxYVeapHlaxeXArGOMsqrbtC3f8VX11nQ7NhOrFJvdFa+IcaUn5EZuRhDHgY7i2fM/D6RNj90Cp21WPZmDEUEUXKNFT7qhfyrM+HU8VB8BWNfBOpUlNS3b5F6M8kIxtskVYe/KvRVjbZ0Z+aPDT8KwvsWM9o8f1rleAqLZo24yICWEOCGFwQQR2qRYiqjuW5hmnwUnFGLp6RoD6wUbxNdIbYS8mPjY1Q9+9kNhJ8PjVOYBujk0tca2vrzXOvgtdGGwlWSlRa8S09Vt79jlxNSMXGqvyvX0e5YyK8I17a3k2WzKGVlYMAQQbXBFwfVrXydlyj5vtH615zw9VbxZ3KcXzNT0e5rU2oOqO8fgdakf6PccUb1XrBjNnuykBGJ4gWPbVVCSezJuiGjQswABJNgO257Ku+xtliGO3Fjqx9PYPQK19hbD6IZn1kPjlHZ39p9zMV7GGoZO9Lc5ZzvohSlK7TMUpSgFKUoBSlKAUpSgFKUoBSlRu8Msy4djBl6W62zFRoXUNlzkLny5subTNa+lFqGSVKo679loykSyyEQlmmKZSjFJSGZVQx2DREE5gL+aGANfKeUYx4e8katKsUcpCyZukRoWlZlyRkK4CNdTZRmU5rEVfhyKZ4l6pVVm33IUusOZTOcNH12LtIufMXRI2Ma/Fta2Ym66C9615vKJlV3OHYBVkGVnCyiWPC/DGRky9VcvVz3OttLEEskic6LlVc3o3VbFzYV84VIHzshBOfrITY300S3DnXwd9B0uURjIJ1w5kz3QFo4HUnKhsWacIAbLddWBIFYMVvE4xUgaQxxxTwQCNERnfpljIkkLm4jZ5MgKDQqSb8rQzweaO/wBIpPLNWexbaVQML5RzHhoWkXpnOGWR2U5T0ow3wkqw6MIuZAToxIzDqgG9Z9t79SLFiI1iEeIiTEkkyqUXoY4nDISnxjf1iI5CBwa54XjhyLZ4l4pWPDtdFJ4kA+yslZlxUZvJscYrCywni69U9jjrIfBgKk6VMZOLTXIiUVJWZTvJhtgyYQwvpJh26Mg8cuuW/dZl+xVxqsbP3UeHaU2KR1EUy9aOxLFzYk9g6wzX185hpVnrbEOMp5oc9fR80Y0FKMMsuWgpSlYG4pSlAKUpQClKUApSlAKUpQClKUApSlAKxYrCJIpSRVdTxVgGU89QdDWWlAajbJhJUmKMlFKKSikqpFiq6aLYkWGmtfB2Hh8uXoIsubPl6NMuYixa1rZraXrepU3IsjTk2NA2fNDEc4Ae6IcwXzQ1x1gLC1+FfSbMiDZhGgbLkuEUNkHBL2vl9HCtqlLixpR7EgXLlhiXIcy2jQZTYLdbDqmyqLjkB2Vkn2bE7q7xozp5rMqsy8+qSLjwrZpS4saJ2HAf7CLRcnyaeYAVC8PNsSLcLE19z7Jhfz4o2uxbrIrdYqELajjlAF+wWrbpS7FjxRavaUqCSB3mmmWXB9BYlpnDKzOkbL8HnNpCqnS4Ui4OoWqmm9eKjgSMqzuyzZyyylhmkxQUxyBwxCmOMeaLBl1BYW6VSrqSXIo435lMbauJkwGPY9QxQssWQSCbP8Fjlz5ixJOaSwsL3XiTXy+1cThWjiCA3yNYticUZi8uRo45ZCDGUSznMCBm7ATV1pTN5DL5nL9mbVxMbhgssxtcIWl6xVNrOF426xjhGoPzNLhbb8+8eISXpUYTBoYQWWORIY808odzG73uoCqSWHEE2AtXQbUqXNX2IyPqaex8S8mHieQKHZFZgputyLnKTyrcpSszQUpSgFKUoBSlKAUpSgFKUoBSlKArmwt6Gn2hj8KUCrhDAFYEkv0qFzccBa1SW0d4sNh2Cz4iGJm4LJIkbHloGIJrnOA3wwuA25tc4qQx9KcLk6kj5skPW8xTa2ZePbWhv1vAMViJo+rFFJhEfDuMGcRPjBIhcIjMh6NVLWtYFTc3HIDrce1YWlMKyoZVUOYwymQIbWYre4U3GvpFYDvLhRE0pxMIiRjGzmRAiuOKFr2DejjXHpcRJgdn7K2rGGZlwz4OUcSVdX6C/oWRR/lFfW1d3JdnpsnpCqQRRSmWSSBsXFHipeuzSopBPHKrG9stAdj/AKcw+SN+miySnLG2dMsh1NkN7MdDw7DWKbejCJGkj4mBY5LhHaWNUcg2ORi1mseyuNYvY0TYXBqsy4mDE7YjJEcMmGjVZFyyoiMbhDflpqbVOeUnDYbCTxSYcxpiIoDHHg3wrTYaaN5GORAq2jkLZr2N7EXsDcgdaVwRcG4Ot+Vu2o/CbyYWVnWLEQyMgJcJKjlQOJYA6AVB76QYnEbEmWGNo8RJAp6JfOF8jSRC3E5c6W51RMMcNip9jps6ApNh3U4kiJouihChZo52KgMzdYak3ufpagW7c7f2TaGOxCxvhRhoWkRVDs2LkCZQJwAcvQksLG3O16loPKDhHx74ISKJUsLlowrOTl6JOtdpBzW2lQHkewKKu0WEaqw2hikBCgEIOiIUG3m35cK1oxDh955umjC/CYYfg7dFmDSg9chgpCto12NuHHhQExuF5QFxeFifFSwRTyySIkYYRlwrlBkV3LMdOXOrPtLbuHw5UTzxQl9F6SRI8x/u5iL1wmLYEP7KTz9CnwgTZhLlHSgjEogs3nAZSRbhqalt5gybTxbYuSKGPEQwpDJPhJMWjR9HZ442Rh0TZyxI5kg6aXA7JtLaKQQSTvfJEjStbU5UUubdpsKq+6m9OOxhhlbBxR4SYFg/Th5VWxKllC2JJAFhwvrwrb3agTDbHiEjtiYo8OTm6JgzxZSwXomu18llynXS1UHd6eBdqYYbFfEGB2c4uFlmGFjS183xqjI972sTrYacCBctzN/BPhJJ8Y8MGXEyYdTfo0OW2UddjdzrwPLhUlBvPbEYwTvho4MOYVV+mUuDINROpPxRzWC3tf01xvdUvhpIMbiVEuBjxmJiy5T/AFaWQplxJHzuFrkdXLpqRW9veCYt5SNby7PII59ZTcdtAdqwm24JZHijmikkj89EdGdNbdZQbrrprW7XL8XsSHC7c2N8HiSEPFiUfo1C5gsF1z2843JNzrXUKAUpSgFKUoBSlKAUpSgFKUoBSlKAUpSgPLUtSlAV7be5y4vFwTTSu0MFnXD6CIzKSVlfmxAIAU6aekg2GlKAWpalKA9palKAWpalKA8tS1KUB7XlqUoBalqUoD21KUoBSlKAUp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whatiscollagen.org/images/skin-epidermis-dermis-hair.jpg"/>
          <p:cNvPicPr>
            <a:picLocks noChangeAspect="1" noChangeArrowheads="1"/>
          </p:cNvPicPr>
          <p:nvPr/>
        </p:nvPicPr>
        <p:blipFill>
          <a:blip r:embed="rId2" cstate="print"/>
          <a:srcRect/>
          <a:stretch>
            <a:fillRect/>
          </a:stretch>
        </p:blipFill>
        <p:spPr bwMode="auto">
          <a:xfrm>
            <a:off x="1828800" y="4419600"/>
            <a:ext cx="51816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t>Epidermis</a:t>
            </a:r>
          </a:p>
        </p:txBody>
      </p:sp>
      <p:sp>
        <p:nvSpPr>
          <p:cNvPr id="64515" name="Rectangle 3"/>
          <p:cNvSpPr>
            <a:spLocks noGrp="1" noChangeArrowheads="1"/>
          </p:cNvSpPr>
          <p:nvPr>
            <p:ph type="body" idx="1"/>
          </p:nvPr>
        </p:nvSpPr>
        <p:spPr>
          <a:xfrm>
            <a:off x="457200" y="1600200"/>
            <a:ext cx="8229600" cy="4800600"/>
          </a:xfrm>
        </p:spPr>
        <p:txBody>
          <a:bodyPr>
            <a:normAutofit fontScale="92500" lnSpcReduction="10000"/>
          </a:bodyPr>
          <a:lstStyle/>
          <a:p>
            <a:pPr eaLnBrk="1" hangingPunct="1"/>
            <a:r>
              <a:rPr lang="en-US" sz="2600" dirty="0" smtClean="0"/>
              <a:t>Thickness varies in different parts of the body</a:t>
            </a:r>
          </a:p>
          <a:p>
            <a:pPr eaLnBrk="1" hangingPunct="1"/>
            <a:r>
              <a:rPr lang="en-US" sz="2600" dirty="0" smtClean="0"/>
              <a:t>Thickest on soles of feet</a:t>
            </a:r>
          </a:p>
          <a:p>
            <a:pPr eaLnBrk="1" hangingPunct="1"/>
            <a:r>
              <a:rPr lang="en-US" sz="2600" dirty="0" smtClean="0"/>
              <a:t>Thinnest on eyelids and forehead</a:t>
            </a:r>
          </a:p>
          <a:p>
            <a:pPr eaLnBrk="1" hangingPunct="1"/>
            <a:r>
              <a:rPr lang="en-US" sz="2600" dirty="0" smtClean="0"/>
              <a:t>Has no blood or lymph vessels or nerve endings (nonvascular and non-sensitive)</a:t>
            </a:r>
          </a:p>
          <a:p>
            <a:pPr eaLnBrk="1" hangingPunct="1"/>
            <a:r>
              <a:rPr lang="en-US" sz="2600" dirty="0" smtClean="0"/>
              <a:t>Full of ridges that form </a:t>
            </a:r>
            <a:r>
              <a:rPr lang="en-US" sz="2600" b="1" dirty="0" smtClean="0"/>
              <a:t>whorls </a:t>
            </a:r>
            <a:r>
              <a:rPr lang="en-US" sz="2600" dirty="0" smtClean="0"/>
              <a:t>and patterns on the </a:t>
            </a:r>
            <a:r>
              <a:rPr lang="en-US" sz="2600" b="1" dirty="0" smtClean="0"/>
              <a:t>fingertips</a:t>
            </a:r>
            <a:r>
              <a:rPr lang="en-US" sz="2600" dirty="0" smtClean="0"/>
              <a:t> that we call fingerprints(no two people have the same)</a:t>
            </a:r>
          </a:p>
          <a:p>
            <a:r>
              <a:rPr lang="en-US" sz="2600" dirty="0" smtClean="0"/>
              <a:t>Is protective and the greater part of its thickness is made up of dead epithelial cells that are continually being scraped off(about every 28 days)</a:t>
            </a:r>
          </a:p>
          <a:p>
            <a:r>
              <a:rPr lang="en-US" sz="2600" dirty="0" smtClean="0"/>
              <a:t>Because its ability to produce cells rapidly, it can repair itself quickly following cuts and abrasions</a:t>
            </a:r>
          </a:p>
          <a:p>
            <a:pPr eaLnBrk="1" hangingPunct="1"/>
            <a:endParaRPr lang="en-US" dirty="0" smtClean="0"/>
          </a:p>
        </p:txBody>
      </p:sp>
      <p:pic>
        <p:nvPicPr>
          <p:cNvPr id="4" name="Picture 2" descr="http://www.newlookhouston.com/images/Mimage1.jpg"/>
          <p:cNvPicPr>
            <a:picLocks noChangeAspect="1" noChangeArrowheads="1"/>
          </p:cNvPicPr>
          <p:nvPr/>
        </p:nvPicPr>
        <p:blipFill>
          <a:blip r:embed="rId2" cstate="print"/>
          <a:srcRect/>
          <a:stretch>
            <a:fillRect/>
          </a:stretch>
        </p:blipFill>
        <p:spPr bwMode="auto">
          <a:xfrm>
            <a:off x="6553200" y="304800"/>
            <a:ext cx="25908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down)">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down)">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down)">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wipe(down)">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wipe(down)">
                                      <p:cBhvr>
                                        <p:cTn id="27" dur="5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wipe(down)">
                                      <p:cBhvr>
                                        <p:cTn id="32" dur="500"/>
                                        <p:tgtEl>
                                          <p:spTgt spid="645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4515">
                                            <p:txEl>
                                              <p:pRg st="6" end="6"/>
                                            </p:txEl>
                                          </p:spTgt>
                                        </p:tgtEl>
                                        <p:attrNameLst>
                                          <p:attrName>style.visibility</p:attrName>
                                        </p:attrNameLst>
                                      </p:cBhvr>
                                      <p:to>
                                        <p:strVal val="visible"/>
                                      </p:to>
                                    </p:set>
                                    <p:animEffect transition="in" filter="wipe(down)">
                                      <p:cBhvr>
                                        <p:cTn id="37" dur="5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Dermis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t>Considered true </a:t>
            </a:r>
            <a:r>
              <a:rPr lang="en-US" sz="2400" dirty="0" smtClean="0"/>
              <a:t>skin because </a:t>
            </a:r>
            <a:r>
              <a:rPr lang="en-US" sz="2400" dirty="0" smtClean="0"/>
              <a:t>most of the vital functions of the skin are performed or housed </a:t>
            </a:r>
            <a:r>
              <a:rPr lang="en-US" sz="2400" dirty="0" smtClean="0"/>
              <a:t>here</a:t>
            </a:r>
            <a:endParaRPr lang="en-US" sz="2400" b="1" dirty="0" smtClean="0"/>
          </a:p>
          <a:p>
            <a:r>
              <a:rPr lang="en-US" sz="2400" dirty="0" smtClean="0"/>
              <a:t>Compose of dense, fibrous tissue</a:t>
            </a:r>
          </a:p>
          <a:p>
            <a:r>
              <a:rPr lang="en-US" sz="2400" dirty="0" smtClean="0"/>
              <a:t>Blood capillaries and nerves pass freely through the dermis to supply the epidermis</a:t>
            </a:r>
          </a:p>
          <a:p>
            <a:r>
              <a:rPr lang="en-US" sz="2400" dirty="0" smtClean="0"/>
              <a:t>The dermis contains blood and lymph vessels, nerves, </a:t>
            </a:r>
            <a:r>
              <a:rPr lang="en-US" sz="2400" dirty="0" smtClean="0"/>
              <a:t>sweat, oil </a:t>
            </a:r>
            <a:r>
              <a:rPr lang="en-US" sz="2400" dirty="0" smtClean="0"/>
              <a:t>glands,  and hair follicles</a:t>
            </a:r>
          </a:p>
          <a:p>
            <a:endParaRPr lang="en-US" sz="2400" dirty="0" smtClean="0"/>
          </a:p>
          <a:p>
            <a:endParaRPr lang="en-US" sz="2400" dirty="0"/>
          </a:p>
        </p:txBody>
      </p:sp>
      <p:pic>
        <p:nvPicPr>
          <p:cNvPr id="22530" name="Picture 2" descr="http://www.newlookhouston.com/images/Mimage1.jpg"/>
          <p:cNvPicPr>
            <a:picLocks noChangeAspect="1" noChangeArrowheads="1"/>
          </p:cNvPicPr>
          <p:nvPr/>
        </p:nvPicPr>
        <p:blipFill>
          <a:blip r:embed="rId2" cstate="print"/>
          <a:srcRect/>
          <a:stretch>
            <a:fillRect/>
          </a:stretch>
        </p:blipFill>
        <p:spPr bwMode="auto">
          <a:xfrm>
            <a:off x="4267200" y="3657600"/>
            <a:ext cx="48768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3676</TotalTime>
  <Words>1361</Words>
  <Application>Microsoft Office PowerPoint</Application>
  <PresentationFormat>On-screen Show (4:3)</PresentationFormat>
  <Paragraphs>158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Chapter 11 Unit 4</vt:lpstr>
      <vt:lpstr> The Integumentary System </vt:lpstr>
      <vt:lpstr> The Integumentary System </vt:lpstr>
      <vt:lpstr>Functions</vt:lpstr>
      <vt:lpstr>Functions</vt:lpstr>
      <vt:lpstr>Functions</vt:lpstr>
      <vt:lpstr>Structures Of The Skin</vt:lpstr>
      <vt:lpstr>Epidermis</vt:lpstr>
      <vt:lpstr>Dermis</vt:lpstr>
      <vt:lpstr>Dermis</vt:lpstr>
      <vt:lpstr>Glands</vt:lpstr>
      <vt:lpstr>Hair</vt:lpstr>
      <vt:lpstr>Hair facts</vt:lpstr>
      <vt:lpstr>Nail Follicles</vt:lpstr>
      <vt:lpstr>Skin Color</vt:lpstr>
      <vt:lpstr>Skin Appearance(page 379)</vt:lpstr>
      <vt:lpstr>Diseases And Disorders</vt:lpstr>
      <vt:lpstr>Skin Cancer</vt:lpstr>
      <vt:lpstr>Skin Cancer</vt:lpstr>
      <vt:lpstr>Skin Cancer</vt:lpstr>
      <vt:lpstr>ABCDE Rules  </vt:lpstr>
      <vt:lpstr>Cellulitis</vt:lpstr>
      <vt:lpstr>Eczema</vt:lpstr>
      <vt:lpstr>Herpes Simplex</vt:lpstr>
      <vt:lpstr>Herpes Zoster</vt:lpstr>
      <vt:lpstr>Impetigo</vt:lpstr>
      <vt:lpstr>Keloid</vt:lpstr>
      <vt:lpstr>Psoriasis</vt:lpstr>
      <vt:lpstr>Ringworm</vt:lpstr>
      <vt:lpstr>Rosacea</vt:lpstr>
      <vt:lpstr>Scabies</vt:lpstr>
      <vt:lpstr>Urticaria(hives)</vt:lpstr>
      <vt:lpstr>Verrucae(warts)</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Unit 4</dc:title>
  <dc:creator>ahastin2</dc:creator>
  <cp:lastModifiedBy>ahastin2</cp:lastModifiedBy>
  <cp:revision>294</cp:revision>
  <dcterms:created xsi:type="dcterms:W3CDTF">2011-11-26T18:20:49Z</dcterms:created>
  <dcterms:modified xsi:type="dcterms:W3CDTF">2013-10-15T05:18:17Z</dcterms:modified>
</cp:coreProperties>
</file>