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86" r:id="rId12"/>
    <p:sldId id="266" r:id="rId13"/>
    <p:sldId id="267" r:id="rId14"/>
    <p:sldId id="268" r:id="rId15"/>
    <p:sldId id="269" r:id="rId16"/>
    <p:sldId id="270" r:id="rId17"/>
    <p:sldId id="271" r:id="rId18"/>
    <p:sldId id="287" r:id="rId19"/>
    <p:sldId id="272" r:id="rId20"/>
    <p:sldId id="273" r:id="rId21"/>
    <p:sldId id="274" r:id="rId22"/>
    <p:sldId id="275" r:id="rId23"/>
    <p:sldId id="276" r:id="rId24"/>
    <p:sldId id="277" r:id="rId25"/>
    <p:sldId id="278" r:id="rId26"/>
    <p:sldId id="288" r:id="rId27"/>
    <p:sldId id="279" r:id="rId28"/>
    <p:sldId id="280" r:id="rId29"/>
    <p:sldId id="281" r:id="rId30"/>
    <p:sldId id="282" r:id="rId31"/>
    <p:sldId id="283" r:id="rId32"/>
    <p:sldId id="284" r:id="rId33"/>
    <p:sldId id="28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78" autoAdjust="0"/>
    <p:restoredTop sz="94660"/>
  </p:normalViewPr>
  <p:slideViewPr>
    <p:cSldViewPr>
      <p:cViewPr varScale="1">
        <p:scale>
          <a:sx n="125" d="100"/>
          <a:sy n="125" d="100"/>
        </p:scale>
        <p:origin x="-14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95757A-E058-4D3E-9E79-E69D64B90EA5}" type="datetimeFigureOut">
              <a:rPr lang="en-US" smtClean="0"/>
              <a:pPr/>
              <a:t>11/5/13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AF2B40-8861-466E-856F-267DAD920F3C}" type="slidenum">
              <a:rPr lang="en-US" smtClean="0"/>
              <a:pPr/>
              <a:t>‹#›</a:t>
            </a:fld>
            <a:endParaRPr lang="en-US"/>
          </a:p>
        </p:txBody>
      </p:sp>
    </p:spTree>
    <p:extLst>
      <p:ext uri="{BB962C8B-B14F-4D97-AF65-F5344CB8AC3E}">
        <p14:creationId xmlns:p14="http://schemas.microsoft.com/office/powerpoint/2010/main" val="867315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AF2B40-8861-466E-856F-267DAD920F3C}"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E2FC293-0F24-4205-844B-C125F36703E9}" type="datetimeFigureOut">
              <a:rPr lang="en-US" smtClean="0"/>
              <a:pPr/>
              <a:t>11/5/13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19D2ECB-0207-4382-9A11-A5FE6A415D4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2FC293-0F24-4205-844B-C125F36703E9}"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D2ECB-0207-4382-9A11-A5FE6A415D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2FC293-0F24-4205-844B-C125F36703E9}"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D2ECB-0207-4382-9A11-A5FE6A415D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2FC293-0F24-4205-844B-C125F36703E9}"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D2ECB-0207-4382-9A11-A5FE6A415D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E2FC293-0F24-4205-844B-C125F36703E9}"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D2ECB-0207-4382-9A11-A5FE6A415D4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E2FC293-0F24-4205-844B-C125F36703E9}" type="datetimeFigureOut">
              <a:rPr lang="en-US" smtClean="0"/>
              <a:pPr/>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D2ECB-0207-4382-9A11-A5FE6A415D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E2FC293-0F24-4205-844B-C125F36703E9}" type="datetimeFigureOut">
              <a:rPr lang="en-US" smtClean="0"/>
              <a:pPr/>
              <a:t>11/5/13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9D2ECB-0207-4382-9A11-A5FE6A415D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2FC293-0F24-4205-844B-C125F36703E9}" type="datetimeFigureOut">
              <a:rPr lang="en-US" smtClean="0"/>
              <a:pPr/>
              <a:t>11/5/13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9D2ECB-0207-4382-9A11-A5FE6A415D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FC293-0F24-4205-844B-C125F36703E9}" type="datetimeFigureOut">
              <a:rPr lang="en-US" smtClean="0"/>
              <a:pPr/>
              <a:t>11/5/13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9D2ECB-0207-4382-9A11-A5FE6A415D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E2FC293-0F24-4205-844B-C125F36703E9}" type="datetimeFigureOut">
              <a:rPr lang="en-US" smtClean="0"/>
              <a:pPr/>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D2ECB-0207-4382-9A11-A5FE6A415D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2FC293-0F24-4205-844B-C125F36703E9}" type="datetimeFigureOut">
              <a:rPr lang="en-US" smtClean="0"/>
              <a:pPr/>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19D2ECB-0207-4382-9A11-A5FE6A415D4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E2FC293-0F24-4205-844B-C125F36703E9}" type="datetimeFigureOut">
              <a:rPr lang="en-US" smtClean="0"/>
              <a:pPr/>
              <a:t>11/5/13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D2ECB-0207-4382-9A11-A5FE6A415D4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gif"/><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3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image" Target="../media/image4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 Id="rId3"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 Id="rId3" Type="http://schemas.openxmlformats.org/officeDocument/2006/relationships/image" Target="../media/image4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 Id="rId3"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Skeletal System</a:t>
            </a:r>
            <a:endParaRPr lang="en-US" dirty="0"/>
          </a:p>
        </p:txBody>
      </p:sp>
      <p:sp>
        <p:nvSpPr>
          <p:cNvPr id="3" name="Subtitle 2"/>
          <p:cNvSpPr>
            <a:spLocks noGrp="1"/>
          </p:cNvSpPr>
          <p:nvPr>
            <p:ph type="subTitle" idx="1"/>
          </p:nvPr>
        </p:nvSpPr>
        <p:spPr/>
        <p:txBody>
          <a:bodyPr>
            <a:normAutofit/>
          </a:bodyPr>
          <a:lstStyle/>
          <a:p>
            <a:r>
              <a:rPr lang="en-US" sz="6000" dirty="0" smtClean="0"/>
              <a:t>Chapter 11 Unit 5</a:t>
            </a:r>
            <a:endParaRPr lang="en-US" sz="60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Skull</a:t>
            </a:r>
            <a:endParaRPr lang="en-US" dirty="0"/>
          </a:p>
        </p:txBody>
      </p:sp>
      <p:sp>
        <p:nvSpPr>
          <p:cNvPr id="3" name="Content Placeholder 2"/>
          <p:cNvSpPr>
            <a:spLocks noGrp="1"/>
          </p:cNvSpPr>
          <p:nvPr>
            <p:ph idx="1"/>
          </p:nvPr>
        </p:nvSpPr>
        <p:spPr/>
        <p:txBody>
          <a:bodyPr/>
          <a:lstStyle/>
          <a:p>
            <a:r>
              <a:rPr lang="en-US" dirty="0" smtClean="0"/>
              <a:t>The facial bones are the:</a:t>
            </a:r>
          </a:p>
          <a:p>
            <a:r>
              <a:rPr lang="en-US" dirty="0" smtClean="0"/>
              <a:t>Mandible(lower jaw)</a:t>
            </a:r>
          </a:p>
          <a:p>
            <a:r>
              <a:rPr lang="en-US" dirty="0" smtClean="0"/>
              <a:t>Maxillae(upper jaw)</a:t>
            </a:r>
          </a:p>
          <a:p>
            <a:r>
              <a:rPr lang="en-US" dirty="0" err="1" smtClean="0"/>
              <a:t>Zygomatic</a:t>
            </a:r>
            <a:r>
              <a:rPr lang="en-US" dirty="0" smtClean="0"/>
              <a:t>(check bones)</a:t>
            </a:r>
          </a:p>
          <a:p>
            <a:r>
              <a:rPr lang="en-US" dirty="0" smtClean="0"/>
              <a:t>These bones are not solid at </a:t>
            </a:r>
            <a:endParaRPr lang="en-US" dirty="0" smtClean="0"/>
          </a:p>
          <a:p>
            <a:pPr marL="0" indent="0">
              <a:buNone/>
            </a:pPr>
            <a:r>
              <a:rPr lang="en-US" dirty="0"/>
              <a:t> </a:t>
            </a:r>
            <a:r>
              <a:rPr lang="en-US" dirty="0" smtClean="0"/>
              <a:t>  </a:t>
            </a:r>
            <a:r>
              <a:rPr lang="en-US" dirty="0" smtClean="0"/>
              <a:t> </a:t>
            </a:r>
            <a:r>
              <a:rPr lang="en-US" dirty="0" smtClean="0"/>
              <a:t>birth until 2 years of age </a:t>
            </a:r>
          </a:p>
        </p:txBody>
      </p:sp>
      <p:pic>
        <p:nvPicPr>
          <p:cNvPr id="22530" name="Picture 2" descr="http://www.sths.com/adm/graphics/images/en/9057.jpg"/>
          <p:cNvPicPr>
            <a:picLocks noChangeAspect="1" noChangeArrowheads="1"/>
          </p:cNvPicPr>
          <p:nvPr/>
        </p:nvPicPr>
        <p:blipFill>
          <a:blip r:embed="rId2" cstate="print"/>
          <a:srcRect/>
          <a:stretch>
            <a:fillRect/>
          </a:stretch>
        </p:blipFill>
        <p:spPr bwMode="auto">
          <a:xfrm>
            <a:off x="5334000" y="2971800"/>
            <a:ext cx="3810000" cy="3048001"/>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Skull</a:t>
            </a:r>
            <a:endParaRPr lang="en-US" dirty="0"/>
          </a:p>
        </p:txBody>
      </p:sp>
      <p:pic>
        <p:nvPicPr>
          <p:cNvPr id="4" name="Content Placeholder 3"/>
          <p:cNvPicPr>
            <a:picLocks noGrp="1" noChangeAspect="1"/>
          </p:cNvPicPr>
          <p:nvPr>
            <p:ph idx="1"/>
          </p:nvPr>
        </p:nvPicPr>
        <p:blipFill>
          <a:blip r:embed="rId2"/>
          <a:srcRect t="9924" b="9924"/>
          <a:stretch>
            <a:fillRect/>
          </a:stretch>
        </p:blipFill>
        <p:spPr/>
      </p:pic>
      <p:pic>
        <p:nvPicPr>
          <p:cNvPr id="46082" name="Picture 2" descr="http://classconnection.s3.amazonaws.com/676/flashcards/551676/png/skull_bones1316632678595.png"/>
          <p:cNvPicPr>
            <a:picLocks noChangeAspect="1" noChangeArrowheads="1"/>
          </p:cNvPicPr>
          <p:nvPr/>
        </p:nvPicPr>
        <p:blipFill>
          <a:blip r:embed="rId3" cstate="print"/>
          <a:srcRect/>
          <a:stretch>
            <a:fillRect/>
          </a:stretch>
        </p:blipFill>
        <p:spPr bwMode="auto">
          <a:xfrm>
            <a:off x="304800" y="1676400"/>
            <a:ext cx="8229600" cy="4772026"/>
          </a:xfrm>
          <a:prstGeom prst="rect">
            <a:avLst/>
          </a:prstGeom>
          <a:noFill/>
        </p:spPr>
      </p:pic>
      <p:pic>
        <p:nvPicPr>
          <p:cNvPr id="5" name="Picture 4"/>
          <p:cNvPicPr>
            <a:picLocks noChangeAspect="1"/>
          </p:cNvPicPr>
          <p:nvPr/>
        </p:nvPicPr>
        <p:blipFill>
          <a:blip r:embed="rId2"/>
          <a:stretch>
            <a:fillRect/>
          </a:stretch>
        </p:blipFill>
        <p:spPr>
          <a:xfrm>
            <a:off x="5410200" y="457200"/>
            <a:ext cx="3492500" cy="2324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Rib Cage</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Thoracic vertebrae serve as the posterior attachment points for 12 pairs of ribs</a:t>
            </a:r>
          </a:p>
          <a:p>
            <a:r>
              <a:rPr lang="en-US" dirty="0" smtClean="0"/>
              <a:t>The top 7 pairs are attached directly anterior to the sternum by cartilage(true ribs)</a:t>
            </a:r>
          </a:p>
          <a:p>
            <a:r>
              <a:rPr lang="en-US" dirty="0" smtClean="0"/>
              <a:t>8 -10 are attached to the cartilage and not to the to sternum(false ribs) </a:t>
            </a:r>
          </a:p>
          <a:p>
            <a:r>
              <a:rPr lang="en-US" dirty="0" smtClean="0"/>
              <a:t>This allows the rib cage to move when they are inflated to breath</a:t>
            </a:r>
          </a:p>
          <a:p>
            <a:r>
              <a:rPr lang="en-US" dirty="0" smtClean="0"/>
              <a:t>The bottom two pair of ribs are called floating ribs because they are attached only to the spinal column and not to the sternum(also called false ribs)</a:t>
            </a:r>
          </a:p>
          <a:p>
            <a:endParaRPr lang="en-US" dirty="0" smtClean="0"/>
          </a:p>
          <a:p>
            <a:endParaRPr lang="en-US" dirty="0" smtClean="0"/>
          </a:p>
          <a:p>
            <a:endParaRPr lang="en-US" dirty="0" smtClean="0"/>
          </a:p>
          <a:p>
            <a:endParaRPr lang="en-US" dirty="0"/>
          </a:p>
        </p:txBody>
      </p:sp>
      <p:sp>
        <p:nvSpPr>
          <p:cNvPr id="8" name="Content Placeholder 7"/>
          <p:cNvSpPr>
            <a:spLocks noGrp="1"/>
          </p:cNvSpPr>
          <p:nvPr>
            <p:ph sz="half" idx="2"/>
          </p:nvPr>
        </p:nvSpPr>
        <p:spPr/>
        <p:txBody>
          <a:bodyPr>
            <a:normAutofit fontScale="77500" lnSpcReduction="20000"/>
          </a:bodyPr>
          <a:lstStyle/>
          <a:p>
            <a:endParaRPr lang="en-US"/>
          </a:p>
        </p:txBody>
      </p:sp>
      <p:pic>
        <p:nvPicPr>
          <p:cNvPr id="23554" name="Picture 2" descr="http://www.s-o.k12.ia.us/teacher_web/wedgem/Sites/ANATOMY/SKELETAL%20SY/Untitled12.png"/>
          <p:cNvPicPr>
            <a:picLocks noChangeAspect="1" noChangeArrowheads="1"/>
          </p:cNvPicPr>
          <p:nvPr/>
        </p:nvPicPr>
        <p:blipFill>
          <a:blip r:embed="rId2" cstate="print"/>
          <a:srcRect/>
          <a:stretch>
            <a:fillRect/>
          </a:stretch>
        </p:blipFill>
        <p:spPr bwMode="auto">
          <a:xfrm>
            <a:off x="4648200" y="2286000"/>
            <a:ext cx="3943350" cy="3800476"/>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Thoracic Area</a:t>
            </a:r>
            <a:endParaRPr lang="en-US" dirty="0"/>
          </a:p>
        </p:txBody>
      </p:sp>
      <p:sp>
        <p:nvSpPr>
          <p:cNvPr id="8" name="Content Placeholder 7"/>
          <p:cNvSpPr>
            <a:spLocks noGrp="1"/>
          </p:cNvSpPr>
          <p:nvPr>
            <p:ph sz="half" idx="1"/>
          </p:nvPr>
        </p:nvSpPr>
        <p:spPr/>
        <p:txBody>
          <a:bodyPr/>
          <a:lstStyle/>
          <a:p>
            <a:r>
              <a:rPr lang="en-US" dirty="0" smtClean="0"/>
              <a:t>Three other bones features of the thoracic area are the:</a:t>
            </a:r>
          </a:p>
          <a:p>
            <a:r>
              <a:rPr lang="en-US" dirty="0" smtClean="0"/>
              <a:t>Clavicle(collar bone)</a:t>
            </a:r>
          </a:p>
          <a:p>
            <a:r>
              <a:rPr lang="en-US" dirty="0" smtClean="0"/>
              <a:t>Scapula(shoulder blade)</a:t>
            </a:r>
          </a:p>
          <a:p>
            <a:r>
              <a:rPr lang="en-US" dirty="0" err="1" smtClean="0"/>
              <a:t>Xiphoid</a:t>
            </a:r>
            <a:r>
              <a:rPr lang="en-US" dirty="0" smtClean="0"/>
              <a:t>(inferior portion of the sternum)</a:t>
            </a:r>
            <a:endParaRPr lang="en-US" dirty="0"/>
          </a:p>
        </p:txBody>
      </p:sp>
      <p:sp>
        <p:nvSpPr>
          <p:cNvPr id="14" name="Content Placeholder 13"/>
          <p:cNvSpPr>
            <a:spLocks noGrp="1"/>
          </p:cNvSpPr>
          <p:nvPr>
            <p:ph sz="half" idx="2"/>
          </p:nvPr>
        </p:nvSpPr>
        <p:spPr/>
        <p:txBody>
          <a:bodyPr/>
          <a:lstStyle/>
          <a:p>
            <a:endParaRPr lang="en-US"/>
          </a:p>
        </p:txBody>
      </p:sp>
      <p:pic>
        <p:nvPicPr>
          <p:cNvPr id="24578" name="Picture 2" descr="http://www.daviddarling.info/images/clavicle.gif"/>
          <p:cNvPicPr>
            <a:picLocks noChangeAspect="1" noChangeArrowheads="1"/>
          </p:cNvPicPr>
          <p:nvPr/>
        </p:nvPicPr>
        <p:blipFill>
          <a:blip r:embed="rId2" cstate="print"/>
          <a:srcRect/>
          <a:stretch>
            <a:fillRect/>
          </a:stretch>
        </p:blipFill>
        <p:spPr bwMode="auto">
          <a:xfrm>
            <a:off x="5029200" y="381000"/>
            <a:ext cx="2895600" cy="2057400"/>
          </a:xfrm>
          <a:prstGeom prst="rect">
            <a:avLst/>
          </a:prstGeom>
          <a:noFill/>
        </p:spPr>
      </p:pic>
      <p:pic>
        <p:nvPicPr>
          <p:cNvPr id="24580" name="Picture 4" descr="http://upload.wikimedia.org/wikipedia/commons/thumb/e/e5/Xiphoid_process.png/800px-Xiphoid_process.png"/>
          <p:cNvPicPr>
            <a:picLocks noChangeAspect="1" noChangeArrowheads="1"/>
          </p:cNvPicPr>
          <p:nvPr/>
        </p:nvPicPr>
        <p:blipFill>
          <a:blip r:embed="rId3" cstate="print"/>
          <a:srcRect/>
          <a:stretch>
            <a:fillRect/>
          </a:stretch>
        </p:blipFill>
        <p:spPr bwMode="auto">
          <a:xfrm>
            <a:off x="4724400" y="2667000"/>
            <a:ext cx="5638800" cy="4943476"/>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Bones</a:t>
            </a:r>
            <a:endParaRPr lang="en-US" dirty="0"/>
          </a:p>
        </p:txBody>
      </p:sp>
      <p:sp>
        <p:nvSpPr>
          <p:cNvPr id="7" name="Content Placeholder 6"/>
          <p:cNvSpPr>
            <a:spLocks noGrp="1"/>
          </p:cNvSpPr>
          <p:nvPr>
            <p:ph sz="half" idx="1"/>
          </p:nvPr>
        </p:nvSpPr>
        <p:spPr/>
        <p:txBody>
          <a:bodyPr>
            <a:normAutofit fontScale="85000" lnSpcReduction="10000"/>
          </a:bodyPr>
          <a:lstStyle/>
          <a:p>
            <a:r>
              <a:rPr lang="en-US" dirty="0" smtClean="0"/>
              <a:t>The long bones of the body are found in the extremities</a:t>
            </a:r>
          </a:p>
          <a:p>
            <a:r>
              <a:rPr lang="en-US" dirty="0" smtClean="0"/>
              <a:t>Long bones are shaped like hollow cylinders to be strong with the least amount of weight</a:t>
            </a:r>
          </a:p>
          <a:p>
            <a:r>
              <a:rPr lang="en-US" dirty="0" smtClean="0"/>
              <a:t>A typical long bone has three distinct regions:</a:t>
            </a:r>
          </a:p>
          <a:p>
            <a:r>
              <a:rPr lang="en-US" dirty="0" err="1" smtClean="0"/>
              <a:t>Diaphysis</a:t>
            </a:r>
            <a:r>
              <a:rPr lang="en-US" dirty="0" smtClean="0"/>
              <a:t>: is the </a:t>
            </a:r>
            <a:r>
              <a:rPr lang="en-US" b="1" dirty="0" smtClean="0"/>
              <a:t>middle</a:t>
            </a:r>
            <a:r>
              <a:rPr lang="en-US" dirty="0" smtClean="0"/>
              <a:t> shaft </a:t>
            </a:r>
          </a:p>
          <a:p>
            <a:r>
              <a:rPr lang="en-US" dirty="0" smtClean="0"/>
              <a:t>Epiphysis: is at the </a:t>
            </a:r>
            <a:r>
              <a:rPr lang="en-US" b="1" dirty="0" smtClean="0"/>
              <a:t>end</a:t>
            </a:r>
            <a:r>
              <a:rPr lang="en-US" dirty="0" smtClean="0"/>
              <a:t> shaft</a:t>
            </a:r>
          </a:p>
          <a:p>
            <a:r>
              <a:rPr lang="en-US" dirty="0" err="1" smtClean="0"/>
              <a:t>Metaphysis</a:t>
            </a:r>
            <a:r>
              <a:rPr lang="en-US" dirty="0" smtClean="0"/>
              <a:t>: is the </a:t>
            </a:r>
            <a:r>
              <a:rPr lang="en-US" b="1" dirty="0" smtClean="0"/>
              <a:t>tradition segment</a:t>
            </a:r>
          </a:p>
          <a:p>
            <a:endParaRPr lang="en-US" dirty="0" smtClean="0"/>
          </a:p>
          <a:p>
            <a:endParaRPr lang="en-US" b="1" dirty="0" smtClean="0"/>
          </a:p>
          <a:p>
            <a:pPr>
              <a:buNone/>
            </a:pPr>
            <a:endParaRPr lang="en-US" dirty="0"/>
          </a:p>
        </p:txBody>
      </p:sp>
      <p:sp>
        <p:nvSpPr>
          <p:cNvPr id="8" name="Content Placeholder 7"/>
          <p:cNvSpPr>
            <a:spLocks noGrp="1"/>
          </p:cNvSpPr>
          <p:nvPr>
            <p:ph sz="half" idx="2"/>
          </p:nvPr>
        </p:nvSpPr>
        <p:spPr/>
        <p:txBody>
          <a:bodyPr>
            <a:normAutofit fontScale="85000" lnSpcReduction="10000"/>
          </a:bodyPr>
          <a:lstStyle/>
          <a:p>
            <a:endParaRPr lang="en-US"/>
          </a:p>
        </p:txBody>
      </p:sp>
      <p:pic>
        <p:nvPicPr>
          <p:cNvPr id="26626" name="Picture 2" descr="http://leavingbio.net/Skeletal/The%20Skeleton%20and%20the%20Muscles_files/The%20Skeleton%20and%20the%20Muscles_files/image028.jpg"/>
          <p:cNvPicPr>
            <a:picLocks noChangeAspect="1" noChangeArrowheads="1"/>
          </p:cNvPicPr>
          <p:nvPr/>
        </p:nvPicPr>
        <p:blipFill>
          <a:blip r:embed="rId2" cstate="print"/>
          <a:srcRect/>
          <a:stretch>
            <a:fillRect/>
          </a:stretch>
        </p:blipFill>
        <p:spPr bwMode="auto">
          <a:xfrm>
            <a:off x="5029200" y="2819400"/>
            <a:ext cx="3543300" cy="35814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down)">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Long Bones</a:t>
            </a:r>
            <a:endParaRPr lang="en-US" dirty="0"/>
          </a:p>
        </p:txBody>
      </p:sp>
      <p:sp>
        <p:nvSpPr>
          <p:cNvPr id="8" name="Content Placeholder 7"/>
          <p:cNvSpPr>
            <a:spLocks noGrp="1"/>
          </p:cNvSpPr>
          <p:nvPr>
            <p:ph idx="1"/>
          </p:nvPr>
        </p:nvSpPr>
        <p:spPr/>
        <p:txBody>
          <a:bodyPr/>
          <a:lstStyle/>
          <a:p>
            <a:r>
              <a:rPr lang="en-US" dirty="0" smtClean="0"/>
              <a:t>The femur(thigh bone)is the longest bone, extending from the hip joint to the knee</a:t>
            </a:r>
          </a:p>
          <a:p>
            <a:r>
              <a:rPr lang="en-US" dirty="0" smtClean="0"/>
              <a:t>The tibia(skin bone) </a:t>
            </a:r>
          </a:p>
          <a:p>
            <a:r>
              <a:rPr lang="en-US" dirty="0" smtClean="0"/>
              <a:t>The fibula</a:t>
            </a:r>
          </a:p>
          <a:p>
            <a:endParaRPr lang="en-US" dirty="0" smtClean="0"/>
          </a:p>
          <a:p>
            <a:r>
              <a:rPr lang="en-US" dirty="0" smtClean="0"/>
              <a:t>Big </a:t>
            </a:r>
            <a:r>
              <a:rPr lang="en-US" dirty="0" err="1" smtClean="0"/>
              <a:t>Tib</a:t>
            </a:r>
            <a:r>
              <a:rPr lang="en-US" dirty="0" smtClean="0"/>
              <a:t>/little fib</a:t>
            </a:r>
          </a:p>
          <a:p>
            <a:r>
              <a:rPr lang="en-US" dirty="0" smtClean="0"/>
              <a:t>Or</a:t>
            </a:r>
          </a:p>
          <a:p>
            <a:r>
              <a:rPr lang="en-US" dirty="0" smtClean="0"/>
              <a:t>Tuff </a:t>
            </a:r>
            <a:r>
              <a:rPr lang="en-US" dirty="0" err="1" smtClean="0"/>
              <a:t>Tib</a:t>
            </a:r>
            <a:r>
              <a:rPr lang="en-US" dirty="0" smtClean="0"/>
              <a:t>/fragile fib</a:t>
            </a:r>
          </a:p>
          <a:p>
            <a:pPr>
              <a:buNone/>
            </a:pPr>
            <a:endParaRPr lang="en-US" dirty="0" smtClean="0"/>
          </a:p>
          <a:p>
            <a:endParaRPr lang="en-US" dirty="0" smtClean="0"/>
          </a:p>
          <a:p>
            <a:endParaRPr lang="en-US" dirty="0"/>
          </a:p>
        </p:txBody>
      </p:sp>
      <p:pic>
        <p:nvPicPr>
          <p:cNvPr id="25602" name="Picture 2" descr="http://www.patientedlibrary.com/imagescooked/4282W.jpg"/>
          <p:cNvPicPr>
            <a:picLocks noChangeAspect="1" noChangeArrowheads="1"/>
          </p:cNvPicPr>
          <p:nvPr/>
        </p:nvPicPr>
        <p:blipFill>
          <a:blip r:embed="rId2" cstate="print"/>
          <a:srcRect/>
          <a:stretch>
            <a:fillRect/>
          </a:stretch>
        </p:blipFill>
        <p:spPr bwMode="auto">
          <a:xfrm>
            <a:off x="5867400" y="2514601"/>
            <a:ext cx="2362200" cy="2209800"/>
          </a:xfrm>
          <a:prstGeom prst="rect">
            <a:avLst/>
          </a:prstGeom>
          <a:noFill/>
        </p:spPr>
      </p:pic>
      <p:pic>
        <p:nvPicPr>
          <p:cNvPr id="25604" name="Picture 4" descr="http://www.mdguidelines.com/images/Illustrations/fr_tibia.jpg"/>
          <p:cNvPicPr>
            <a:picLocks noChangeAspect="1" noChangeArrowheads="1"/>
          </p:cNvPicPr>
          <p:nvPr/>
        </p:nvPicPr>
        <p:blipFill>
          <a:blip r:embed="rId3" cstate="print"/>
          <a:srcRect/>
          <a:stretch>
            <a:fillRect/>
          </a:stretch>
        </p:blipFill>
        <p:spPr bwMode="auto">
          <a:xfrm>
            <a:off x="3581400" y="3505200"/>
            <a:ext cx="2362200" cy="302895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down)">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down)">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wipe(down)">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Bones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The small bone at the knee is known as the patella(this is a </a:t>
            </a:r>
            <a:r>
              <a:rPr lang="en-US" dirty="0" err="1" smtClean="0"/>
              <a:t>sesamoid</a:t>
            </a:r>
            <a:r>
              <a:rPr lang="en-US" dirty="0" smtClean="0"/>
              <a:t> bone)</a:t>
            </a:r>
          </a:p>
          <a:p>
            <a:endParaRPr lang="en-US" dirty="0" smtClean="0"/>
          </a:p>
          <a:p>
            <a:endParaRPr lang="en-US" dirty="0" smtClean="0"/>
          </a:p>
          <a:p>
            <a:r>
              <a:rPr lang="en-US" dirty="0" smtClean="0"/>
              <a:t>The long bones of the upper </a:t>
            </a:r>
          </a:p>
          <a:p>
            <a:pPr>
              <a:buNone/>
            </a:pPr>
            <a:r>
              <a:rPr lang="en-US" dirty="0" smtClean="0"/>
              <a:t>    extremities are the :</a:t>
            </a:r>
          </a:p>
          <a:p>
            <a:r>
              <a:rPr lang="en-US" dirty="0" err="1" smtClean="0"/>
              <a:t>Humerus</a:t>
            </a:r>
            <a:endParaRPr lang="en-US" dirty="0" smtClean="0"/>
          </a:p>
          <a:p>
            <a:r>
              <a:rPr lang="en-US" dirty="0" smtClean="0"/>
              <a:t>Radius</a:t>
            </a:r>
          </a:p>
          <a:p>
            <a:r>
              <a:rPr lang="en-US" dirty="0" smtClean="0"/>
              <a:t>Ulna</a:t>
            </a:r>
          </a:p>
          <a:p>
            <a:endParaRPr lang="en-US" dirty="0"/>
          </a:p>
        </p:txBody>
      </p:sp>
      <p:pic>
        <p:nvPicPr>
          <p:cNvPr id="27650" name="Picture 2" descr="http://www.arthroscopy.com/pat%20tendon/pat%20tend%20rup%20x.jpg"/>
          <p:cNvPicPr>
            <a:picLocks noChangeAspect="1" noChangeArrowheads="1"/>
          </p:cNvPicPr>
          <p:nvPr/>
        </p:nvPicPr>
        <p:blipFill>
          <a:blip r:embed="rId2" cstate="print"/>
          <a:srcRect/>
          <a:stretch>
            <a:fillRect/>
          </a:stretch>
        </p:blipFill>
        <p:spPr bwMode="auto">
          <a:xfrm>
            <a:off x="4648200" y="304800"/>
            <a:ext cx="3886200" cy="1981200"/>
          </a:xfrm>
          <a:prstGeom prst="rect">
            <a:avLst/>
          </a:prstGeom>
          <a:noFill/>
        </p:spPr>
      </p:pic>
      <p:pic>
        <p:nvPicPr>
          <p:cNvPr id="27652" name="Picture 4" descr="http://library.thinkquest.org/5777/images/11g.gif"/>
          <p:cNvPicPr>
            <a:picLocks noChangeAspect="1" noChangeArrowheads="1"/>
          </p:cNvPicPr>
          <p:nvPr/>
        </p:nvPicPr>
        <p:blipFill>
          <a:blip r:embed="rId3" cstate="print"/>
          <a:srcRect/>
          <a:stretch>
            <a:fillRect/>
          </a:stretch>
        </p:blipFill>
        <p:spPr bwMode="auto">
          <a:xfrm>
            <a:off x="5257800" y="3124200"/>
            <a:ext cx="3581400" cy="337185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Bones Of The Hands And Feet</a:t>
            </a:r>
            <a:endParaRPr lang="en-US" dirty="0"/>
          </a:p>
        </p:txBody>
      </p:sp>
      <p:sp>
        <p:nvSpPr>
          <p:cNvPr id="3" name="Content Placeholder 2"/>
          <p:cNvSpPr>
            <a:spLocks noGrp="1"/>
          </p:cNvSpPr>
          <p:nvPr>
            <p:ph sz="half" idx="1"/>
          </p:nvPr>
        </p:nvSpPr>
        <p:spPr/>
        <p:txBody>
          <a:bodyPr>
            <a:normAutofit/>
          </a:bodyPr>
          <a:lstStyle/>
          <a:p>
            <a:r>
              <a:rPr lang="en-US" sz="2000" dirty="0" smtClean="0"/>
              <a:t>More than half of the bones in your body are found in your hands and feet. There are 27 in each hand and 26 in each foot, and the way that they are arranged is remarkably similar.</a:t>
            </a:r>
          </a:p>
          <a:p>
            <a:r>
              <a:rPr lang="en-US" sz="2000" dirty="0" smtClean="0"/>
              <a:t>The hand bones(27)</a:t>
            </a:r>
          </a:p>
          <a:p>
            <a:r>
              <a:rPr lang="en-US" sz="2000" dirty="0" smtClean="0"/>
              <a:t>The wrist bones or carpals(8)</a:t>
            </a:r>
          </a:p>
          <a:p>
            <a:r>
              <a:rPr lang="en-US" sz="2000" dirty="0" err="1" smtClean="0"/>
              <a:t>Metacarples</a:t>
            </a:r>
            <a:r>
              <a:rPr lang="en-US" sz="2000" dirty="0" smtClean="0"/>
              <a:t>(5)</a:t>
            </a:r>
          </a:p>
          <a:p>
            <a:r>
              <a:rPr lang="en-US" sz="2000" dirty="0" smtClean="0"/>
              <a:t>Phalanges(14)</a:t>
            </a:r>
          </a:p>
        </p:txBody>
      </p:sp>
      <p:sp>
        <p:nvSpPr>
          <p:cNvPr id="7" name="Content Placeholder 6"/>
          <p:cNvSpPr>
            <a:spLocks noGrp="1"/>
          </p:cNvSpPr>
          <p:nvPr>
            <p:ph sz="half" idx="2"/>
          </p:nvPr>
        </p:nvSpPr>
        <p:spPr/>
        <p:txBody>
          <a:bodyPr>
            <a:normAutofit/>
          </a:bodyPr>
          <a:lstStyle/>
          <a:p>
            <a:endParaRPr lang="en-US"/>
          </a:p>
        </p:txBody>
      </p:sp>
      <p:pic>
        <p:nvPicPr>
          <p:cNvPr id="28674" name="Picture 2" descr="http://www.britannica.com/blogs/wp-content/uploads/2010/12/0000099194-suptis043-004.jpg?a14544"/>
          <p:cNvPicPr>
            <a:picLocks noChangeAspect="1" noChangeArrowheads="1"/>
          </p:cNvPicPr>
          <p:nvPr/>
        </p:nvPicPr>
        <p:blipFill>
          <a:blip r:embed="rId2" cstate="print"/>
          <a:srcRect/>
          <a:stretch>
            <a:fillRect/>
          </a:stretch>
        </p:blipFill>
        <p:spPr bwMode="auto">
          <a:xfrm>
            <a:off x="4572000" y="1828800"/>
            <a:ext cx="4267200" cy="47244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Ankle </a:t>
            </a:r>
            <a:endParaRPr lang="en-US" dirty="0"/>
          </a:p>
        </p:txBody>
      </p:sp>
      <p:sp>
        <p:nvSpPr>
          <p:cNvPr id="3" name="Content Placeholder 2"/>
          <p:cNvSpPr>
            <a:spLocks noGrp="1"/>
          </p:cNvSpPr>
          <p:nvPr>
            <p:ph sz="half" idx="1"/>
          </p:nvPr>
        </p:nvSpPr>
        <p:spPr/>
        <p:txBody>
          <a:bodyPr/>
          <a:lstStyle/>
          <a:p>
            <a:r>
              <a:rPr lang="en-US" sz="2800" dirty="0" smtClean="0"/>
              <a:t>The ankle:26</a:t>
            </a:r>
          </a:p>
          <a:p>
            <a:r>
              <a:rPr lang="en-US" sz="2800" dirty="0" err="1" smtClean="0"/>
              <a:t>Tarsals</a:t>
            </a:r>
            <a:r>
              <a:rPr lang="en-US" sz="2800" dirty="0" smtClean="0"/>
              <a:t>(7)</a:t>
            </a:r>
          </a:p>
          <a:p>
            <a:r>
              <a:rPr lang="en-US" sz="2800" dirty="0" smtClean="0"/>
              <a:t>Metatarsals(5)</a:t>
            </a:r>
          </a:p>
          <a:p>
            <a:r>
              <a:rPr lang="en-US" sz="2800" dirty="0" smtClean="0"/>
              <a:t>Phalanges(14)</a:t>
            </a:r>
          </a:p>
          <a:p>
            <a:endParaRPr lang="en-US" dirty="0"/>
          </a:p>
        </p:txBody>
      </p:sp>
      <p:sp>
        <p:nvSpPr>
          <p:cNvPr id="4" name="Content Placeholder 3"/>
          <p:cNvSpPr>
            <a:spLocks noGrp="1"/>
          </p:cNvSpPr>
          <p:nvPr>
            <p:ph sz="half" idx="2"/>
          </p:nvPr>
        </p:nvSpPr>
        <p:spPr/>
        <p:txBody>
          <a:bodyPr/>
          <a:lstStyle/>
          <a:p>
            <a:endParaRPr lang="en-US"/>
          </a:p>
        </p:txBody>
      </p:sp>
      <p:pic>
        <p:nvPicPr>
          <p:cNvPr id="5" name="Picture 4" descr="http://www.mainlinehealth.org/stw/images/125415.jpg"/>
          <p:cNvPicPr>
            <a:picLocks noChangeAspect="1" noChangeArrowheads="1"/>
          </p:cNvPicPr>
          <p:nvPr/>
        </p:nvPicPr>
        <p:blipFill>
          <a:blip r:embed="rId2" cstate="print"/>
          <a:srcRect/>
          <a:stretch>
            <a:fillRect/>
          </a:stretch>
        </p:blipFill>
        <p:spPr bwMode="auto">
          <a:xfrm>
            <a:off x="3810000" y="609600"/>
            <a:ext cx="5334000" cy="5715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Pelvic Girdle</a:t>
            </a:r>
            <a:endParaRPr lang="en-US" dirty="0"/>
          </a:p>
        </p:txBody>
      </p:sp>
      <p:sp>
        <p:nvSpPr>
          <p:cNvPr id="3" name="Content Placeholder 2"/>
          <p:cNvSpPr>
            <a:spLocks noGrp="1"/>
          </p:cNvSpPr>
          <p:nvPr>
            <p:ph idx="1"/>
          </p:nvPr>
        </p:nvSpPr>
        <p:spPr/>
        <p:txBody>
          <a:bodyPr/>
          <a:lstStyle/>
          <a:p>
            <a:r>
              <a:rPr lang="en-US" sz="2000" dirty="0" smtClean="0"/>
              <a:t>The pelvic girdle provides the structure for the hip area</a:t>
            </a:r>
          </a:p>
          <a:p>
            <a:r>
              <a:rPr lang="en-US" sz="2000" dirty="0" smtClean="0"/>
              <a:t>Two large bones(hip bones) are joined posterior with the sacrum</a:t>
            </a:r>
          </a:p>
          <a:p>
            <a:r>
              <a:rPr lang="en-US" sz="2000" dirty="0" smtClean="0"/>
              <a:t>The top portion is called the </a:t>
            </a:r>
            <a:r>
              <a:rPr lang="en-US" sz="2000" dirty="0" err="1" smtClean="0"/>
              <a:t>ilium</a:t>
            </a:r>
            <a:endParaRPr lang="en-US" sz="2000" dirty="0" smtClean="0"/>
          </a:p>
          <a:p>
            <a:r>
              <a:rPr lang="en-US" sz="2000" dirty="0" smtClean="0"/>
              <a:t>The point at attachment is called the </a:t>
            </a:r>
            <a:r>
              <a:rPr lang="en-US" sz="2000" dirty="0" err="1" smtClean="0"/>
              <a:t>symphsis</a:t>
            </a:r>
            <a:r>
              <a:rPr lang="en-US" sz="2000" dirty="0" smtClean="0"/>
              <a:t> pubis</a:t>
            </a:r>
          </a:p>
          <a:p>
            <a:r>
              <a:rPr lang="en-US" sz="2000" dirty="0" smtClean="0"/>
              <a:t>The posterior lower portion of the bone is called the </a:t>
            </a:r>
            <a:r>
              <a:rPr lang="en-US" sz="2000" dirty="0" err="1" smtClean="0"/>
              <a:t>ischium</a:t>
            </a:r>
            <a:endParaRPr lang="en-US" sz="2000" dirty="0" smtClean="0"/>
          </a:p>
          <a:p>
            <a:endParaRPr lang="en-US" dirty="0" smtClean="0"/>
          </a:p>
          <a:p>
            <a:endParaRPr lang="en-US" dirty="0"/>
          </a:p>
        </p:txBody>
      </p:sp>
      <p:pic>
        <p:nvPicPr>
          <p:cNvPr id="4098" name="Picture 2" descr="http://upload.wikimedia.org/wikipedia/commons/2/29/Illu_pelvic_girdle.jpg"/>
          <p:cNvPicPr>
            <a:picLocks noChangeAspect="1" noChangeArrowheads="1"/>
          </p:cNvPicPr>
          <p:nvPr/>
        </p:nvPicPr>
        <p:blipFill>
          <a:blip r:embed="rId2" cstate="print"/>
          <a:srcRect/>
          <a:stretch>
            <a:fillRect/>
          </a:stretch>
        </p:blipFill>
        <p:spPr bwMode="auto">
          <a:xfrm>
            <a:off x="3886200" y="3962400"/>
            <a:ext cx="5257800" cy="2895600"/>
          </a:xfrm>
          <a:prstGeom prst="rect">
            <a:avLst/>
          </a:prstGeom>
          <a:noFill/>
        </p:spPr>
      </p:pic>
      <p:pic>
        <p:nvPicPr>
          <p:cNvPr id="15362" name="Picture 2" descr="http://1.bp.blogspot.com/-25V1pClVA2o/Taug8XwJ5EI/AAAAAAAAABQ/gcI0L0VcwYU/s1600/5-2.jpg"/>
          <p:cNvPicPr>
            <a:picLocks noChangeAspect="1" noChangeArrowheads="1"/>
          </p:cNvPicPr>
          <p:nvPr/>
        </p:nvPicPr>
        <p:blipFill>
          <a:blip r:embed="rId3" cstate="print"/>
          <a:srcRect/>
          <a:stretch>
            <a:fillRect/>
          </a:stretch>
        </p:blipFill>
        <p:spPr bwMode="auto">
          <a:xfrm>
            <a:off x="0" y="3810000"/>
            <a:ext cx="4286250" cy="30480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Skeletal System</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skeletal system consists of organs called bones</a:t>
            </a:r>
          </a:p>
          <a:p>
            <a:r>
              <a:rPr lang="en-US" dirty="0" smtClean="0"/>
              <a:t>Bones are living, functioning organs that use food and oxygen and perform functions just as other organs do</a:t>
            </a:r>
          </a:p>
          <a:p>
            <a:r>
              <a:rPr lang="en-US" dirty="0" smtClean="0"/>
              <a:t>The skeleton is divided into sections:</a:t>
            </a:r>
          </a:p>
          <a:p>
            <a:r>
              <a:rPr lang="en-US" b="1" dirty="0" smtClean="0"/>
              <a:t>Axial </a:t>
            </a:r>
            <a:r>
              <a:rPr lang="en-US" dirty="0" smtClean="0"/>
              <a:t>skeleton includes the spinal column, skull, and the rib cage</a:t>
            </a:r>
          </a:p>
          <a:p>
            <a:r>
              <a:rPr lang="en-US" b="1" dirty="0" err="1" smtClean="0"/>
              <a:t>Appendicular</a:t>
            </a:r>
            <a:r>
              <a:rPr lang="en-US" b="1" dirty="0" smtClean="0"/>
              <a:t> </a:t>
            </a:r>
            <a:r>
              <a:rPr lang="en-US" dirty="0" smtClean="0"/>
              <a:t>skeleton includes the bones of the arms, hands, legs, feet, shoulders, and pelvis </a:t>
            </a:r>
          </a:p>
        </p:txBody>
      </p:sp>
      <p:sp>
        <p:nvSpPr>
          <p:cNvPr id="8" name="Content Placeholder 7"/>
          <p:cNvSpPr>
            <a:spLocks noGrp="1"/>
          </p:cNvSpPr>
          <p:nvPr>
            <p:ph sz="half" idx="2"/>
          </p:nvPr>
        </p:nvSpPr>
        <p:spPr/>
        <p:txBody>
          <a:bodyPr>
            <a:normAutofit fontScale="77500" lnSpcReduction="20000"/>
          </a:bodyPr>
          <a:lstStyle/>
          <a:p>
            <a:endParaRPr lang="en-US"/>
          </a:p>
        </p:txBody>
      </p:sp>
      <p:pic>
        <p:nvPicPr>
          <p:cNvPr id="1026" name="Picture 2" descr="http://images.tutorvista.com/content/feed/tvcs/Axial_AppendicularSkel.jpg"/>
          <p:cNvPicPr>
            <a:picLocks noChangeAspect="1" noChangeArrowheads="1"/>
          </p:cNvPicPr>
          <p:nvPr/>
        </p:nvPicPr>
        <p:blipFill>
          <a:blip r:embed="rId2" cstate="print"/>
          <a:srcRect/>
          <a:stretch>
            <a:fillRect/>
          </a:stretch>
        </p:blipFill>
        <p:spPr bwMode="auto">
          <a:xfrm>
            <a:off x="4648200" y="1752600"/>
            <a:ext cx="4495800" cy="46482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Joints</a:t>
            </a:r>
            <a:endParaRPr lang="en-US" dirty="0"/>
          </a:p>
        </p:txBody>
      </p:sp>
      <p:sp>
        <p:nvSpPr>
          <p:cNvPr id="3" name="Content Placeholder 2"/>
          <p:cNvSpPr>
            <a:spLocks noGrp="1"/>
          </p:cNvSpPr>
          <p:nvPr>
            <p:ph idx="1"/>
          </p:nvPr>
        </p:nvSpPr>
        <p:spPr/>
        <p:txBody>
          <a:bodyPr/>
          <a:lstStyle/>
          <a:p>
            <a:r>
              <a:rPr lang="en-US" dirty="0" smtClean="0"/>
              <a:t>The place where two or more bony parts join together is known as an joint</a:t>
            </a:r>
          </a:p>
          <a:p>
            <a:r>
              <a:rPr lang="en-US" dirty="0" smtClean="0"/>
              <a:t>Strong, flexible bands of connective tissue called ligaments hold long bones together at joints</a:t>
            </a:r>
          </a:p>
          <a:p>
            <a:r>
              <a:rPr lang="en-US" dirty="0" smtClean="0"/>
              <a:t>Ligaments can stretch and often become torn as a result of injury</a:t>
            </a:r>
            <a:endParaRPr lang="en-US" dirty="0"/>
          </a:p>
        </p:txBody>
      </p:sp>
      <p:pic>
        <p:nvPicPr>
          <p:cNvPr id="3074" name="Picture 2" descr="http://www.joint-pain-solutions.com/images/hipoa.jpg"/>
          <p:cNvPicPr>
            <a:picLocks noChangeAspect="1" noChangeArrowheads="1"/>
          </p:cNvPicPr>
          <p:nvPr/>
        </p:nvPicPr>
        <p:blipFill>
          <a:blip r:embed="rId2" cstate="print"/>
          <a:srcRect/>
          <a:stretch>
            <a:fillRect/>
          </a:stretch>
        </p:blipFill>
        <p:spPr bwMode="auto">
          <a:xfrm>
            <a:off x="3657600" y="4191000"/>
            <a:ext cx="4114800" cy="24384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Fractures</a:t>
            </a:r>
            <a:endParaRPr lang="en-US" dirty="0"/>
          </a:p>
        </p:txBody>
      </p:sp>
      <p:sp>
        <p:nvSpPr>
          <p:cNvPr id="3" name="Content Placeholder 2"/>
          <p:cNvSpPr>
            <a:spLocks noGrp="1"/>
          </p:cNvSpPr>
          <p:nvPr>
            <p:ph idx="1"/>
          </p:nvPr>
        </p:nvSpPr>
        <p:spPr>
          <a:xfrm>
            <a:off x="457200" y="1676400"/>
            <a:ext cx="8229600" cy="4648200"/>
          </a:xfrm>
        </p:spPr>
        <p:txBody>
          <a:bodyPr>
            <a:normAutofit/>
          </a:bodyPr>
          <a:lstStyle/>
          <a:p>
            <a:r>
              <a:rPr lang="en-US" sz="2000" dirty="0" smtClean="0"/>
              <a:t>The bones of children contain a high percentage of cartilage and are much more flexible than those of an adult</a:t>
            </a:r>
          </a:p>
          <a:p>
            <a:r>
              <a:rPr lang="en-US" sz="2000" dirty="0" smtClean="0"/>
              <a:t>Frequently, the bone will crack under pressure but will not break all the way through</a:t>
            </a:r>
          </a:p>
          <a:p>
            <a:r>
              <a:rPr lang="en-US" sz="2000" dirty="0" smtClean="0"/>
              <a:t>This type of break is known as a greenstick fracture</a:t>
            </a:r>
            <a:endParaRPr lang="en-US" sz="2000" dirty="0"/>
          </a:p>
        </p:txBody>
      </p:sp>
      <p:pic>
        <p:nvPicPr>
          <p:cNvPr id="2050" name="Picture 2" descr="http://houstonspineandjoint.com/images/greenstick-fracture.jpg"/>
          <p:cNvPicPr>
            <a:picLocks noChangeAspect="1" noChangeArrowheads="1"/>
          </p:cNvPicPr>
          <p:nvPr/>
        </p:nvPicPr>
        <p:blipFill>
          <a:blip r:embed="rId2" cstate="print"/>
          <a:srcRect/>
          <a:stretch>
            <a:fillRect/>
          </a:stretch>
        </p:blipFill>
        <p:spPr bwMode="auto">
          <a:xfrm>
            <a:off x="1143000" y="3657600"/>
            <a:ext cx="4514850" cy="2514600"/>
          </a:xfrm>
          <a:prstGeom prst="rect">
            <a:avLst/>
          </a:prstGeom>
          <a:noFill/>
        </p:spPr>
      </p:pic>
      <p:pic>
        <p:nvPicPr>
          <p:cNvPr id="2052" name="Picture 4" descr="http://www.kidsfractures.com/wp-content/uploads/2011/07/forearm_greenstick.jpg"/>
          <p:cNvPicPr>
            <a:picLocks noChangeAspect="1" noChangeArrowheads="1"/>
          </p:cNvPicPr>
          <p:nvPr/>
        </p:nvPicPr>
        <p:blipFill>
          <a:blip r:embed="rId3" cstate="print"/>
          <a:srcRect/>
          <a:stretch>
            <a:fillRect/>
          </a:stretch>
        </p:blipFill>
        <p:spPr bwMode="auto">
          <a:xfrm>
            <a:off x="6477000" y="3200400"/>
            <a:ext cx="2667000" cy="32004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Fractures</a:t>
            </a:r>
            <a:endParaRPr lang="en-US" dirty="0"/>
          </a:p>
        </p:txBody>
      </p:sp>
      <p:sp>
        <p:nvSpPr>
          <p:cNvPr id="3" name="Content Placeholder 2"/>
          <p:cNvSpPr>
            <a:spLocks noGrp="1"/>
          </p:cNvSpPr>
          <p:nvPr>
            <p:ph idx="1"/>
          </p:nvPr>
        </p:nvSpPr>
        <p:spPr/>
        <p:txBody>
          <a:bodyPr>
            <a:normAutofit/>
          </a:bodyPr>
          <a:lstStyle/>
          <a:p>
            <a:r>
              <a:rPr lang="en-US" sz="2400" dirty="0" smtClean="0"/>
              <a:t>A complete bone break in which there is no involvement with the skin surface is known as a simple or “closed” fracture</a:t>
            </a:r>
          </a:p>
          <a:p>
            <a:r>
              <a:rPr lang="en-US" sz="2400" dirty="0" smtClean="0"/>
              <a:t>When broken through the skin’s surface, it is known as an open(compound) fracture   </a:t>
            </a:r>
            <a:endParaRPr lang="en-US" sz="2400" dirty="0"/>
          </a:p>
        </p:txBody>
      </p:sp>
      <p:pic>
        <p:nvPicPr>
          <p:cNvPr id="1030" name="Picture 6" descr="http://www.medical-definitions.com/images/compound-fracture.jpg"/>
          <p:cNvPicPr>
            <a:picLocks noChangeAspect="1" noChangeArrowheads="1"/>
          </p:cNvPicPr>
          <p:nvPr/>
        </p:nvPicPr>
        <p:blipFill>
          <a:blip r:embed="rId2" cstate="print"/>
          <a:srcRect/>
          <a:stretch>
            <a:fillRect/>
          </a:stretch>
        </p:blipFill>
        <p:spPr bwMode="auto">
          <a:xfrm>
            <a:off x="1600200" y="3886200"/>
            <a:ext cx="2857500" cy="2971800"/>
          </a:xfrm>
          <a:prstGeom prst="rect">
            <a:avLst/>
          </a:prstGeom>
          <a:noFill/>
        </p:spPr>
      </p:pic>
      <p:pic>
        <p:nvPicPr>
          <p:cNvPr id="12290" name="Picture 2" descr="http://img.webmd.com/dtmcms/live/webmd/consumer_assets/site_images/articles/health_and_medical_reference/joints_bones_and_muscles/understanding_fractures_basic_information.jpg"/>
          <p:cNvPicPr>
            <a:picLocks noChangeAspect="1" noChangeArrowheads="1"/>
          </p:cNvPicPr>
          <p:nvPr/>
        </p:nvPicPr>
        <p:blipFill>
          <a:blip r:embed="rId3" cstate="print"/>
          <a:srcRect/>
          <a:stretch>
            <a:fillRect/>
          </a:stretch>
        </p:blipFill>
        <p:spPr bwMode="auto">
          <a:xfrm>
            <a:off x="5181600" y="3581400"/>
            <a:ext cx="2667000" cy="29718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Fractures</a:t>
            </a:r>
            <a:endParaRPr lang="en-US" dirty="0"/>
          </a:p>
        </p:txBody>
      </p:sp>
      <p:sp>
        <p:nvSpPr>
          <p:cNvPr id="3" name="Content Placeholder 2"/>
          <p:cNvSpPr>
            <a:spLocks noGrp="1"/>
          </p:cNvSpPr>
          <p:nvPr>
            <p:ph idx="1"/>
          </p:nvPr>
        </p:nvSpPr>
        <p:spPr/>
        <p:txBody>
          <a:bodyPr/>
          <a:lstStyle/>
          <a:p>
            <a:r>
              <a:rPr lang="en-US" sz="2000" dirty="0" smtClean="0"/>
              <a:t>A more involved type of fracture is called </a:t>
            </a:r>
            <a:r>
              <a:rPr lang="en-US" sz="2000" b="1" dirty="0" smtClean="0"/>
              <a:t>impacted</a:t>
            </a:r>
            <a:r>
              <a:rPr lang="en-US" sz="2000" dirty="0" smtClean="0"/>
              <a:t>, which indicated that the broken ends are jammed into each other</a:t>
            </a:r>
          </a:p>
          <a:p>
            <a:r>
              <a:rPr lang="en-US" sz="2000" dirty="0" smtClean="0"/>
              <a:t>A </a:t>
            </a:r>
            <a:r>
              <a:rPr lang="en-US" sz="2000" b="1" dirty="0" smtClean="0"/>
              <a:t>comminuted fracture </a:t>
            </a:r>
            <a:r>
              <a:rPr lang="en-US" sz="2000" dirty="0" smtClean="0"/>
              <a:t>is one with more than one fracture line and several bones fragments</a:t>
            </a:r>
          </a:p>
          <a:p>
            <a:endParaRPr lang="en-US" dirty="0"/>
          </a:p>
        </p:txBody>
      </p:sp>
      <p:pic>
        <p:nvPicPr>
          <p:cNvPr id="33794" name="Picture 2" descr="http://files.bonefracturerepair.webnode.com/200000052-7fafd802cc/fgutuyfyu.PNG"/>
          <p:cNvPicPr>
            <a:picLocks noChangeAspect="1" noChangeArrowheads="1"/>
          </p:cNvPicPr>
          <p:nvPr/>
        </p:nvPicPr>
        <p:blipFill>
          <a:blip r:embed="rId3" cstate="print"/>
          <a:srcRect/>
          <a:stretch>
            <a:fillRect/>
          </a:stretch>
        </p:blipFill>
        <p:spPr bwMode="auto">
          <a:xfrm>
            <a:off x="6324600" y="0"/>
            <a:ext cx="1933575" cy="2057400"/>
          </a:xfrm>
          <a:prstGeom prst="rect">
            <a:avLst/>
          </a:prstGeom>
          <a:noFill/>
        </p:spPr>
      </p:pic>
      <p:pic>
        <p:nvPicPr>
          <p:cNvPr id="33796" name="Picture 4" descr="http://2.bp.blogspot.com/_qjH2vnRB87Q/TNySXyEGSQI/AAAAAAAAACI/NZaeqmxOWKE/s1600/Comminuted+Fracture.jpg"/>
          <p:cNvPicPr>
            <a:picLocks noChangeAspect="1" noChangeArrowheads="1"/>
          </p:cNvPicPr>
          <p:nvPr/>
        </p:nvPicPr>
        <p:blipFill>
          <a:blip r:embed="rId4" cstate="print"/>
          <a:srcRect/>
          <a:stretch>
            <a:fillRect/>
          </a:stretch>
        </p:blipFill>
        <p:spPr bwMode="auto">
          <a:xfrm>
            <a:off x="228600" y="3429000"/>
            <a:ext cx="3810000" cy="3276600"/>
          </a:xfrm>
          <a:prstGeom prst="rect">
            <a:avLst/>
          </a:prstGeom>
          <a:noFill/>
        </p:spPr>
      </p:pic>
      <p:cxnSp>
        <p:nvCxnSpPr>
          <p:cNvPr id="7" name="Straight Arrow Connector 6"/>
          <p:cNvCxnSpPr/>
          <p:nvPr/>
        </p:nvCxnSpPr>
        <p:spPr>
          <a:xfrm flipH="1">
            <a:off x="2362200" y="2971800"/>
            <a:ext cx="76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019800" y="1371600"/>
            <a:ext cx="762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266" name="Picture 2" descr="http://www.learningradiology.com/caseofweek/caseoftheweekpix2/cow157lg.jpg"/>
          <p:cNvPicPr>
            <a:picLocks noChangeAspect="1" noChangeArrowheads="1"/>
          </p:cNvPicPr>
          <p:nvPr/>
        </p:nvPicPr>
        <p:blipFill>
          <a:blip r:embed="rId5" cstate="print"/>
          <a:srcRect/>
          <a:stretch>
            <a:fillRect/>
          </a:stretch>
        </p:blipFill>
        <p:spPr bwMode="auto">
          <a:xfrm>
            <a:off x="4267200" y="3429000"/>
            <a:ext cx="4346575" cy="3276600"/>
          </a:xfrm>
          <a:prstGeom prst="rect">
            <a:avLst/>
          </a:prstGeom>
          <a:noFill/>
        </p:spPr>
      </p:pic>
      <p:cxnSp>
        <p:nvCxnSpPr>
          <p:cNvPr id="14" name="Straight Arrow Connector 13"/>
          <p:cNvCxnSpPr>
            <a:endCxn id="11266" idx="0"/>
          </p:cNvCxnSpPr>
          <p:nvPr/>
        </p:nvCxnSpPr>
        <p:spPr>
          <a:xfrm>
            <a:off x="6019800" y="2362200"/>
            <a:ext cx="420688"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Fractures</a:t>
            </a:r>
            <a:endParaRPr lang="en-US" dirty="0"/>
          </a:p>
        </p:txBody>
      </p:sp>
      <p:sp>
        <p:nvSpPr>
          <p:cNvPr id="3" name="Content Placeholder 2"/>
          <p:cNvSpPr>
            <a:spLocks noGrp="1"/>
          </p:cNvSpPr>
          <p:nvPr>
            <p:ph idx="1"/>
          </p:nvPr>
        </p:nvSpPr>
        <p:spPr>
          <a:xfrm>
            <a:off x="457200" y="1905000"/>
            <a:ext cx="8229600" cy="4389120"/>
          </a:xfrm>
        </p:spPr>
        <p:txBody>
          <a:bodyPr>
            <a:normAutofit fontScale="92500"/>
          </a:bodyPr>
          <a:lstStyle/>
          <a:p>
            <a:r>
              <a:rPr lang="en-US" dirty="0" smtClean="0"/>
              <a:t>A depressed fracture may occur with a severe head injuries in which a broken piece of skull is driven inward</a:t>
            </a:r>
          </a:p>
          <a:p>
            <a:endParaRPr lang="en-US" dirty="0" smtClean="0"/>
          </a:p>
          <a:p>
            <a:endParaRPr lang="en-US" dirty="0" smtClean="0"/>
          </a:p>
          <a:p>
            <a:endParaRPr lang="en-US" dirty="0" smtClean="0"/>
          </a:p>
          <a:p>
            <a:endParaRPr lang="en-US" dirty="0" smtClean="0"/>
          </a:p>
          <a:p>
            <a:endParaRPr lang="en-US" dirty="0" smtClean="0"/>
          </a:p>
          <a:p>
            <a:r>
              <a:rPr lang="en-US" dirty="0" smtClean="0"/>
              <a:t>A spiral fracture may occur with severe </a:t>
            </a:r>
          </a:p>
          <a:p>
            <a:pPr>
              <a:buNone/>
            </a:pPr>
            <a:r>
              <a:rPr lang="en-US" dirty="0" smtClean="0"/>
              <a:t>   twisting action, such as in a skiing accident, </a:t>
            </a:r>
          </a:p>
          <a:p>
            <a:pPr>
              <a:buNone/>
            </a:pPr>
            <a:r>
              <a:rPr lang="en-US" dirty="0" smtClean="0"/>
              <a:t>   causing the break to wind around the bone</a:t>
            </a:r>
            <a:endParaRPr lang="en-US" dirty="0"/>
          </a:p>
        </p:txBody>
      </p:sp>
      <p:pic>
        <p:nvPicPr>
          <p:cNvPr id="36866" name="Picture 2" descr="http://t3.gstatic.com/images?q=tbn:ANd9GcSXhQWaQXHsv64l5HuaXvivPkFW3SFu7AFWM1VSd5lXXTJceIbJUg"/>
          <p:cNvPicPr>
            <a:picLocks noChangeAspect="1" noChangeArrowheads="1"/>
          </p:cNvPicPr>
          <p:nvPr/>
        </p:nvPicPr>
        <p:blipFill>
          <a:blip r:embed="rId2" cstate="print"/>
          <a:srcRect/>
          <a:stretch>
            <a:fillRect/>
          </a:stretch>
        </p:blipFill>
        <p:spPr bwMode="auto">
          <a:xfrm>
            <a:off x="609600" y="2819400"/>
            <a:ext cx="2390775" cy="1914525"/>
          </a:xfrm>
          <a:prstGeom prst="rect">
            <a:avLst/>
          </a:prstGeom>
          <a:noFill/>
        </p:spPr>
      </p:pic>
      <p:pic>
        <p:nvPicPr>
          <p:cNvPr id="36868" name="Picture 4" descr="http://t1.gstatic.com/images?q=tbn:ANd9GcQqLnKOgjlTQfMSMw4OYSNtLQQqsehjiyIXQslg5BtcR8rhcJ1ywg"/>
          <p:cNvPicPr>
            <a:picLocks noChangeAspect="1" noChangeArrowheads="1"/>
          </p:cNvPicPr>
          <p:nvPr/>
        </p:nvPicPr>
        <p:blipFill>
          <a:blip r:embed="rId3" cstate="print"/>
          <a:srcRect/>
          <a:stretch>
            <a:fillRect/>
          </a:stretch>
        </p:blipFill>
        <p:spPr bwMode="auto">
          <a:xfrm>
            <a:off x="3581400" y="2667000"/>
            <a:ext cx="2628900" cy="2286000"/>
          </a:xfrm>
          <a:prstGeom prst="rect">
            <a:avLst/>
          </a:prstGeom>
          <a:noFill/>
        </p:spPr>
      </p:pic>
      <p:pic>
        <p:nvPicPr>
          <p:cNvPr id="36870" name="Picture 6" descr="http://t0.gstatic.com/images?q=tbn:ANd9GcSVVd3MRMyLckVwFD7FJBpF8lok7bhBZqZZLaYxW8jFffmb8Q1h"/>
          <p:cNvPicPr>
            <a:picLocks noChangeAspect="1" noChangeArrowheads="1"/>
          </p:cNvPicPr>
          <p:nvPr/>
        </p:nvPicPr>
        <p:blipFill>
          <a:blip r:embed="rId4" cstate="print"/>
          <a:srcRect/>
          <a:stretch>
            <a:fillRect/>
          </a:stretch>
        </p:blipFill>
        <p:spPr bwMode="auto">
          <a:xfrm>
            <a:off x="7010400" y="3124200"/>
            <a:ext cx="1143001" cy="32670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Fractures</a:t>
            </a:r>
            <a:endParaRPr lang="en-US" dirty="0"/>
          </a:p>
        </p:txBody>
      </p:sp>
      <p:sp>
        <p:nvSpPr>
          <p:cNvPr id="3" name="Content Placeholder 2"/>
          <p:cNvSpPr>
            <a:spLocks noGrp="1"/>
          </p:cNvSpPr>
          <p:nvPr>
            <p:ph idx="1"/>
          </p:nvPr>
        </p:nvSpPr>
        <p:spPr/>
        <p:txBody>
          <a:bodyPr/>
          <a:lstStyle/>
          <a:p>
            <a:r>
              <a:rPr lang="en-US" dirty="0" err="1" smtClean="0"/>
              <a:t>Colles</a:t>
            </a:r>
            <a:r>
              <a:rPr lang="en-US" dirty="0" smtClean="0"/>
              <a:t> fracture is common among children</a:t>
            </a:r>
          </a:p>
          <a:p>
            <a:r>
              <a:rPr lang="en-US" dirty="0" smtClean="0"/>
              <a:t>This involves the breaking and dislocating of the distal end of the radius, causing a bulge at the wrist(riding bikes, skating, climbing)</a:t>
            </a:r>
          </a:p>
          <a:p>
            <a:endParaRPr lang="en-US" dirty="0"/>
          </a:p>
        </p:txBody>
      </p:sp>
      <p:sp>
        <p:nvSpPr>
          <p:cNvPr id="37890" name="AutoShape 2" descr="data:image/jpg;base64,/9j/4AAQSkZJRgABAQAAAQABAAD/2wCEAAkGBhQQEBMQEBIPERESFRYVFBURGBARFBYSFREXFhcUFhQYGyYfFxojGhQYHy8iJycpLCwtFh4xQTAqNSYrLioBCQoKDgwOGg8PGiwlHyE1LSwwKi0sLikpKS0pNS81LC0pNCktKSwsLCkpNSwpKSopLiosLCkpLCksKSwsLCksKf/AABEIAMkA+wMBIgACEQEDEQH/xAAbAAEAAgMBAQAAAAAAAAAAAAAABQYBAwQCB//EAEYQAAICAQIEAwMGCQoGAwAAAAECAAMRBBIFEyExBiJBMlFxFFJhgZGxFSMzQlRyocHRBxYkYpKTstLT8ENzgpSiwmPD4f/EABkBAQADAQEAAAAAAAAAAAAAAAACAwQBBf/EACcRAQACAgEEAQMFAQAAAAAAAAABAgMRBBIhMTKBM0FxE0JR4fAi/9oADAMBAAIRAxEAPwD7jERAREQEREBERAREQEREBEwZx28TVQuSBlgv1ltv3mcmdOxEy7YmjT6jduHqD+w9v3j6pvnXCIiAiIgIiICIiAiIgIiICIiAiIgIiICImDAiNX4nqqGo3B/6NZVW4AGS1wrKlevUfjlz8DOq7jdCKHe6hVIyGZ0AIDBCQSeo3MF+JA9ZB8T8Cpe+ptYUG662iyuxq1Z6hSKRtDZz15TdiPb+3mr8EW7qd11Rr0xHLArbeVGuq1PnO/G7FIXoMZOfogWCjxLpbAxTU6Zgi73K2VkKnzmIPQfSYHiTTYRhqNPiwkIeZXhiGCnb164JAPuzIHWeAjZWE5oBAvIIVx57eI1axM7XDbQatpwQTuJBE6eH+DuW4sYoGarUJZtN1hL6hqPxge52YkJQFOe/0doExqOP6etQ1l9CKQjZZ0UbbN2w5J6htrY9+0+4zvVs9RKS3gfUGsA3afmJVp6arFS9DV8nW9RcpWzPMIv7dsblOQ0tdmjZqwhssDdMvXtRiQOp7EDPugdkSK/AR/StZ/bT/JH4CP6VrP7af5IEoZRPGmpNKW/8xSPf5sP9XXMsx4Gf0rWf20/ySleMqD+RFltrWXIi8wqxwBgnoo65YiUZvENHH9p/C6cN1INjqPUt+wq/2/jT9kl5XtCQt6+mWYY952HP+CWGdw23VDLXViJgnHWBLlTMREBERAREQEREBERAREQEREBERAREQEREBERAREQEREDn1uqFaF27D0Hcn0AHqZSdDwu63VLqLeWUV2YBX3bN2Sx7DJHQDHvlh8QX7XqzjG18Z+f5fT1Owuex7TgQvp6lZALgAVQZwRlhtGMdSDMPIvPV0teGuq7jzJXrF+U1A4G1suT6O6XMFJ7DAJz8ZbJSNMhV+pDbWG4/OtuYAj6cIGP1y2cLYmmok5Oxcn3naJPi23EwjyK6mJb9QfK3wP3Ge1mvUew36p+6e6z0HwE1sz1ERAREQEREBERAREQEREBERAREQERBgIldu8YBNYdMaX2C1KOaGrP46ykWqOXncV2kZYZx7sAkdf8AOzS7Wfn17UZUbuDvf2AFxlt2DjAOcHHYwJeJAcG8ZVanZjCcxUKhmUktY9oVcd+opZge3Q+6dtPiLTu61JajO4JVVySQrOpzgdPNW464yUb3QJKJjMZgZiYzGYER4r0XM0rhR50w6Ed1ZWB3KfQgZlN0XFXtQMbWB2k5CrWvbzbiQcdMkkY9k9p9C194St3b2VVifXoBPnN2gHyBrFJAPK9exbUFTj3ZTaOncZ98yciNzDXx7aidu3hFxJrDfm1c5sdsuABkd84Of+r6JduGU7Ka1PcIoPx2jMovDV/H6isYGKqkAySQCERfuP2T6IBHGrrZyJ8Q16n2G/VP3TNB8q/AfdMar2G/VP3RpfYX9UfdNbI2xEQEREBERAREQEREBERAREQEREBMGZiBW7vBynVNrFcLebksVwilhUKEpsoJzllZVJ9NrEHBx1j9F4CsqdbhqQb0NRDvUzh2qTUVlrQbiXZl1T5IZcEAjHUS6RAqGn8CtWKiuoHNp5RVmqyheu3UOSUFgOGGqZcbsjaDnuJt4f4Nel9O4vH4nfvKV8uy0PZbYa2YWbeXm32SrYK5BBJlqiBH6ngyWNvZtQCcdEv1VS9B81LAo+yav5uV/P1n/da7/VkrECK/m5X8/Wf91rv9WP5uV/P1n/da7/VkrECvcZ4Gqae1621ZZUZgPlOtOdoyRg2kHoCJWaxu4a3u+T1H4FbLD94E+hakZVgexBz8MT58fLwqxh0yqV+85bUHd98y8iPDTg8T8PfAF3apz875MPr8zn/xqb7Z9DlE8I1ZdDju6n6k01q/+4+2XuT4/o5yPdq1XsN+qfumNH+TX4RqvYb9U/dMaL8mvwl7O3xEQEREBERAREQEREBERAREQEREBEQYCJG38fpTmlnwKHrrs6N5Xt5ewduueanb3/RN+i4kly70YYLOnXyndXY1bDB/rI3xxmB1xPIcEkAjI7j3Z7ZnqAiIgIiIHNxJ8VOf6p+0jH75R9eMcKrGcbnpJz/WfdiWvxRZt0rn9X7Qwb/1lZ8SV40dSfNRbAOn5mxP/tzMmfc2hpw9o+XZ4WTrWR2LP+yhB95P2y4SpeFBnl/QLD/4VD98tss4/pCPI+pLTq/Yb9U/dPOgP4tfr+8z1q/Yb4GeOH/k1+v7zL1DpiIgIiICIiAiIgIiICIiAiIgIiICYMzECocW8O6iy3UIgpNOqu01zWM7B6+RyQ68vYQ+RQMeYe0c9usbZ4FtY3Mw0xfqKHyxKseJW6oODsyh2WAdPVfd1n0DEbYFS4V4dur4i+qcUhXGoVjWUUsr3VtTlFqUkqqEEszHcxIwDiT2p0NzMSmpatT2UV1Nj6yMzvxMwIr8G6j9Mf8AuqP4R+DdR+mP/dUfwkrECK/Buo/TH/uqP4R+DdR+mP8A3VH8JKxAqXijT3pUudSbN9gXDVVY9lm/Nx839siePaa0UEtcHC1dmrUDDX0qF6EfNHXv5R16nNi8aH8VV/zl/wADyJ8Tn+j2j/4Kj/a1SzLkmev4ascR0x+XV4Sz+L3YJ2XHIG0Eb6AOmT7pbZWPCgB2/wBWr/Fa3+QSzyzD6Qrz/Ulp1n5NvhNfDfyY+v75s1n5NvhNXDPyY+Jlyl1xMGVx/FuNVqKAmVqqZqzkA2XVKr3VDPbC3U4Pv3/NgWSJUV8dbVpsuoequzRNq7G3Vtywhr8u0Nlgd4xjr5l6d8ek/lCqYZSq+xwzqUrOlfGykWluYtprI2H0Y9QRjMC2RKvT45V9qpp9UbHK7K/6OGZXoa5XBNu0AojdCcgjGJ08I8UfKb9ldb8k6anULaSgyLmtAUpncpHKx277s46EhPxK3/O0rZdW1FpKaldNUENLG520639MuAmFLMd2Bhe+eg967xOfkleqoRm3301GtgquC2qWixMFgA4O4e1jI7kQLDErJ8dVAZau8bUue3IrHJXTWiu7mefqQW6Bd24dszVV/KDS9Nlqq55TIrLzNF/xASpFnO5ZPlI27t2RjHYkLXErHh3xomrvspTzY22JtGCunfTUWq1oJ6MzXMoAH5p92TZ4CIiAiIgIiICIiAiIgIiICImMwK943I5NZPpaCPiK3/dmQ/ia4CmwnJzp6P26j/8AJIeO9UppRR1O/Plyey7e4/XH2yE8UX/iD0K7k0yEkegOob0+lB9ky5Pf4a8cf8R+Vi8KpgZ99Y+H5SyWIyA8LewCOo5af47DiT8swekKc31Jc2qtBrfBBxkH45mvh9gFeT082PrOJp14KFsdnH7RPGgyzAeikt9fpLlSWPaQlfg/SqyuKhzFeyzmdeY7XBxYHfu6nmN5ScdF+aMTZ7Sn8M4NqF4m2pdAtbc9XKGoK6FqzQxAO92CodxbsWIUY6wOinw7pLD8nBus+TI1DAvcQKrVQmhn7MAFrIGdy4U9MzZbo9KjCu226x6iFzbZa7A6wclVLH52MD3Hr3OZH6/ws+zUBKa2XUa0W2Acou1HJHVRYdm7mD87sCxAzicul8Oata13oLLAnDWYmxCWfR35tXce5K+YE989cGBNazwXW1lDVvbUKsBtj2K5RNNZSiq4PlwLDk+uPfOyrg1GmeqxOZXtrr0yqpsKFFLctWXrnaXbDH5xyZFeLuFamxrfk6FxdpGoBFi1cuzmbg5BPYgnqMnI+nIj7PC+o5l2yvah1SXI9j181iXv5nmU9a9rrtDYYBivUKIFj1PhWmx3sJuV3dbco7rtuSsVi1Mey2wBD6EdMTOp4HQumTTEtXUr1lCHZX5ouDId5OS5swfpJ9cyn8Q4BbpNNkhAmzQcxLHJqsvTmLqOb5h0O6skkgEouScYMlTwfn8I0qJU1pqeizZdtRnFWoBfG4keZQ+0k9QR165gTHD/AA/pHRtgNi41Gns3tY2/mXZ1AfJ8zGxTk/HHSbz4YrKIrWapjXZzK3a2xrEblmvAcnONjMP+onv1lat8H6jba9AFF9x1+5w+DtvfdpwdpPb6PZJJ9+Z7whwc6euzct1e9weXYdOQmEVcoKRtUHHX3kZ6ZgbuGeENPpihpV1NZyp3uTjkV0bCSfMuyqvofWtT3GZNREBERAREQEREBEhvw476h6aqd9dDKl9rOtYRmQWbVXBLkI6sfZHmHU9caT4xoflihhbzLaq+m5MLaHKWjcvmQ8tsEdDg4PSBPxIHQ+MKGrraw8prN3lO59oF7VBnZVwillwC2Bnp6Tr0/HEufbSGsCu1drAMqoVDgkMwAs89ZQ7ScE/RAk4mAYzAGaB5+p9n0Hv+k/RPeoztIGcnA+04z+2c3FHZKbGrB3qhK4GeoX0B6GHYVD+VHWCpdOSwUEsuCVXK+RiQWIAKhC31EeokRx/jK2VVGrNiM2N4zszULGAzjrkWt/ZmK1AdmK8/BBVXXm76bjzAwJB2uXOM9Adqd9oI4PFe/YHVyOYwLIy53YOUsCn2LMKVPTqp6joMYbXi1tvWx4uisRP2fQPDC+U47iun4Hox6/b3lhqs3DP+8+6VjwVqSUKsCCUTb7iq5XKn1HUfbLJX0dh6HDfb0P3TTh9IednjWSXnW07lI9R1E1cMqwpPvP7B0nbMAS1SN2lI0ni62nmi/lms2a/lOWsLD5NrDWqOqoehDqo25PlA6k9LwZxWcHqYYaqkg78gohB5pzZkEfnnq3v9cwKkfH1/Ldvk9QaivVWXB2sTy6R6gwQbSQWW3I3diMde83cS8Tahrh8nrTl1aq2jZv2WXW16G63Y2RtrRnC4JOegbscSx1cAoQFVo06qysrBa6wCjhQykY6g7VyPXaPdM3cA072G1qNO1hGC7V1lyCpTBYjJG0lfgcdoEXT4oJ0Tag8vmq3LKY1AxebRWtRTZv37mUYAOSRg4OZF1+PLmUt8nqXlDN4Z3DZGut0rCsbe+ai3m9+PplqXgtIqNAppFB71BEFfU59jGO/Xt3nmvgVCqVWihVIwQtdagjcWwQBgjcSficwK/X4huu1tAGxNOb9XThWJsdtOjqTYuMKN6kgZzjafXp44r47ai3UKtSWV1VahkYGxfx2mo5rVsWXBz1GVJ24HfJxZU4LSLTeKaBce9oRBYcjBy+N3UdO882cA07O1jUadncEMxrrLMGTYwY4yQVJU57jpArl/izVLaauTpMi2ionmXY3alSyEeTqFwM9s59Jv4d4vsss0wequqq8Fd5axwdQr2oakIXC/kgwL43BiB1Ug2NuG1k7jXWWJViSq53J7DZx3X0PpNK8DoDrYKKBYgIRxXWGUEsSFbGVyWbt84+8wO4GZmAJmAiIgIiICYMzMN2gV/UcEJvt5eoCJqdr30lUdm2otTMjbga9yKqk4YeXpgzj0/ggqa2bUs9lPyZam5aALVpmYqjKD5ywsbLdPQgDHXn1XDrlv1ltR1KvbqNCgdQGxp91IuNeVI2qGsz3AwZH8S12vrvtXTDWMqpZWosVrgdlSMlysawm44fA3NknB6kABK1fyforhi1Vq+yy3013ZqGotuRVJPlYG51LYORjy5GZL8H4F8nu1FxsyLyDsVRVWpDOxcqCQ1jbwGbpnYuRnJMHZWTdo7UfiT1qb0LWV3huY618sWIaw3LyrDcRgdeonJRrtZcKE/p1X4vQpe3Kasi0m/wCVEFkx6V5YdB0IMC33+H9NYxd6KXdupZlUk/XNf81tJ+jaf+wn8JBcBbWHWsLrLVRHuBR0tKNSCRQyW7Am7Gxid5Y5cEDHluUCG1HhjShcjTUdCD7C9gRn09030eHtNWwdNPSrKcqyqoIPvBkiwz0mpGx5T9R94/jA+dccarQ6haghO5SybFBLVO7g0MAOuzAKnrgADHqYDXcHs1eoNQC01Vpvse7ICm0nb2OQ+ANoHXrk4zg2LxvoXfWKdpBKrXSzZFW3qzsz+hBLZHuUYzI3ZXVvrar5WwI3X3NuqWw+oU4AwvU7QWA+rOK2q37PRpucetpDwFw59NWjo2nZDkhc8q0o/Xd1PUnCnB+2XmjiKM/XKHAGH8uTknAb2T6die8hdF4T5Va1pqtQEwMLXylz5RnDbc47de+PUzpXwqU6pqtQCe+8ixSfpBwT9strF6s15pefKwgxulR1FVul8zoLFyAXo3VkZOMsFZQMdM9unrNml4+wsNStVaFr3swLbVJYbFyXYsSN2Tk4wOkn+rr2jSH6U/tna15iR2i4ur4DDYx7ZOVY/wBRx0b4dD9AkjLImJjcK5iY8kRE64REQEREBERAREQEREBERAREQMYjEzEDGI2zMQMYmYiAnl0BGCMz1ECP4jwhb6zVZlkOOhzkEHIIYEHp8ZXm4S2izkC3SEkNhcvUpbPUMTuQEnr3HuPeXGeWTpK744vHdZTJNfCv8P1K6YbXbOnb8lacnap/4Tt6Aeh7Y6enWfDZlQ4zVZow/LQ2UtgVr1Cq7NgK7/mICc7vd0znv28Bd61Qtdzq3O0naiqrHtywvVUzgBSSeue+RKqXms9Nll8cTHVX/f2sm2R+p4BRaS1lFTE4zlR1x2yOxx9MkBMzQoif4QWo8K1BW5A+TtjpyshMjtur9lh9GJwabxCdO/L1HNUHaF5g/OOc7Hx5lHQdST1HWWvE8WUhgQwBB6EHBB+IkJp33XsnF+2rd3mjUq43Kcj6x19xB7H6JtEq+ud9DYHqqsehsA7AXKYzlSAC2zGCp648w6DAk9w3iKX1rbWwZG7ETtbbnU+UZrqNx4dcREmiREQEREBERAREQEREBERAREQEREBERAREQEREDXbSGGGAIPQg9QR8JBa7ho05a1Bmlhi+vrjGPyi+4j1H75YZ4dcgg9QfQ9ekhekWjulW01QnB+PK7CkksfzXxjd0JAcdMOQrH6QpPTIzPSkcY4X8ixcHc1ZwDtLPXYzhxa5HWwFlAYt1IwOstPBeIjUUraMeYdcds/R6/b1kaWn1t5TvWNdVfDuiIlqpgicOh4NXS9j1grzTudQTs35JLBT0UnPXHed8TmgiInQiJz36+tCQ9lakDOCyg4JxnHfvDkzp0RIriPiSmh9OjuM6p9lRGCCduQSfRSdq5+dYo9Z1a3i1NBUXW1Vl87A7KpbaMttBOTgHrjtDrric2k4lVanMqtqsr6+ZGVlyO4JBwMes9PrqxXzTZWKyAd5ZQmGxtO7OMHIx78iBviatRqkrUvY6Io7s5CgZOOpPQdSPtmzMDMREBERAREQEREBERAREQEREBERA8WVhgQQCD0IPUEfTPGl0iVDbWqouScKMDJOSftm0wI0b+zMREBERAREQEo3GPDF9+vNi9K1CslhZh5iQCvQ5GADgADsOuSZeZ49YV5MUZI1KlW+Fm11eqJZqVuLVUixG5iLTYWrtUkqUzqAbu3UCvtjpy6TjVl+p4bbqKNVVbTVqV1OaNTsS1kROjhNrBmrYjBPQrL+P9/bA/dCcRp8/1FFl+v1A09V1deqr06O1ld1NdldT2tdazbejMpWgA+fBLY2gE+l0716e3hV9Fj1i+oUcuq+yltHZqEc1GwKVXljmV4bHlVPfL8ZlYdfN+KcM1T6OzTXpbYuh2rW+1nbVHmoabgBkk10+1/XJP5s+haPVi1BYocAk4Fi2VN0YjqjgMO3qOowfWbD/AL+yeo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2" name="AutoShape 4" descr="data:image/jpg;base64,/9j/4AAQSkZJRgABAQAAAQABAAD/2wCEAAkGBhQQEBMQEBIPERESFRYVFBURGBARFBYSFREXFhcUFhQYGyYfFxojGhQYHy8iJycpLCwtFh4xQTAqNSYrLioBCQoKDgwOGg8PGiwlHyE1LSwwKi0sLikpKS0pNS81LC0pNCktKSwsLCkpNSwpKSopLiosLCkpLCksKSwsLCksKf/AABEIAMkA+wMBIgACEQEDEQH/xAAbAAEAAgMBAQAAAAAAAAAAAAAABQYBAwQCB//EAEYQAAICAQIEAwMGCQoGAwAAAAECAAMRBBIFEyExBiJBMlFxFFJhgZGxFSMzQlRyocHRBxYkYpKTstLT8ENzgpSiwmPD4f/EABkBAQADAQEAAAAAAAAAAAAAAAACAwQBBf/EACcRAQACAgEEAQMFAQAAAAAAAAABAgMRBBIhMTKBM0FxE0JR4fAi/9oADAMBAAIRAxEAPwD7jERAREQEREBERAREQEREBEwZx28TVQuSBlgv1ltv3mcmdOxEy7YmjT6jduHqD+w9v3j6pvnXCIiAiIgIiICIiAiIgIiICIiAiIgIiICImDAiNX4nqqGo3B/6NZVW4AGS1wrKlevUfjlz8DOq7jdCKHe6hVIyGZ0AIDBCQSeo3MF+JA9ZB8T8Cpe+ptYUG662iyuxq1Z6hSKRtDZz15TdiPb+3mr8EW7qd11Rr0xHLArbeVGuq1PnO/G7FIXoMZOfogWCjxLpbAxTU6Zgi73K2VkKnzmIPQfSYHiTTYRhqNPiwkIeZXhiGCnb164JAPuzIHWeAjZWE5oBAvIIVx57eI1axM7XDbQatpwQTuJBE6eH+DuW4sYoGarUJZtN1hL6hqPxge52YkJQFOe/0doExqOP6etQ1l9CKQjZZ0UbbN2w5J6htrY9+0+4zvVs9RKS3gfUGsA3afmJVp6arFS9DV8nW9RcpWzPMIv7dsblOQ0tdmjZqwhssDdMvXtRiQOp7EDPugdkSK/AR/StZ/bT/JH4CP6VrP7af5IEoZRPGmpNKW/8xSPf5sP9XXMsx4Gf0rWf20/ySleMqD+RFltrWXIi8wqxwBgnoo65YiUZvENHH9p/C6cN1INjqPUt+wq/2/jT9kl5XtCQt6+mWYY952HP+CWGdw23VDLXViJgnHWBLlTMREBERAREQEREBERAREQEREBERAREQEREBERAREQEREDn1uqFaF27D0Hcn0AHqZSdDwu63VLqLeWUV2YBX3bN2Sx7DJHQDHvlh8QX7XqzjG18Z+f5fT1Owuex7TgQvp6lZALgAVQZwRlhtGMdSDMPIvPV0teGuq7jzJXrF+U1A4G1suT6O6XMFJ7DAJz8ZbJSNMhV+pDbWG4/OtuYAj6cIGP1y2cLYmmok5Oxcn3naJPi23EwjyK6mJb9QfK3wP3Ge1mvUew36p+6e6z0HwE1sz1ERAREQEREBERAREQEREBERAREQERBgIldu8YBNYdMaX2C1KOaGrP46ykWqOXncV2kZYZx7sAkdf8AOzS7Wfn17UZUbuDvf2AFxlt2DjAOcHHYwJeJAcG8ZVanZjCcxUKhmUktY9oVcd+opZge3Q+6dtPiLTu61JajO4JVVySQrOpzgdPNW464yUb3QJKJjMZgZiYzGYER4r0XM0rhR50w6Ed1ZWB3KfQgZlN0XFXtQMbWB2k5CrWvbzbiQcdMkkY9k9p9C194St3b2VVifXoBPnN2gHyBrFJAPK9exbUFTj3ZTaOncZ98yciNzDXx7aidu3hFxJrDfm1c5sdsuABkd84Of+r6JduGU7Ka1PcIoPx2jMovDV/H6isYGKqkAySQCERfuP2T6IBHGrrZyJ8Q16n2G/VP3TNB8q/AfdMar2G/VP3RpfYX9UfdNbI2xEQEREBERAREQEREBERAREQEREBMGZiBW7vBynVNrFcLebksVwilhUKEpsoJzllZVJ9NrEHBx1j9F4CsqdbhqQb0NRDvUzh2qTUVlrQbiXZl1T5IZcEAjHUS6RAqGn8CtWKiuoHNp5RVmqyheu3UOSUFgOGGqZcbsjaDnuJt4f4Nel9O4vH4nfvKV8uy0PZbYa2YWbeXm32SrYK5BBJlqiBH6ngyWNvZtQCcdEv1VS9B81LAo+yav5uV/P1n/da7/VkrECK/m5X8/Wf91rv9WP5uV/P1n/da7/VkrECvcZ4Gqae1621ZZUZgPlOtOdoyRg2kHoCJWaxu4a3u+T1H4FbLD94E+hakZVgexBz8MT58fLwqxh0yqV+85bUHd98y8iPDTg8T8PfAF3apz875MPr8zn/xqb7Z9DlE8I1ZdDju6n6k01q/+4+2XuT4/o5yPdq1XsN+qfumNH+TX4RqvYb9U/dMaL8mvwl7O3xEQEREBERAREQEREBERAREQEREBEQYCJG38fpTmlnwKHrrs6N5Xt5ewduueanb3/RN+i4kly70YYLOnXyndXY1bDB/rI3xxmB1xPIcEkAjI7j3Z7ZnqAiIgIiIHNxJ8VOf6p+0jH75R9eMcKrGcbnpJz/WfdiWvxRZt0rn9X7Qwb/1lZ8SV40dSfNRbAOn5mxP/tzMmfc2hpw9o+XZ4WTrWR2LP+yhB95P2y4SpeFBnl/QLD/4VD98tss4/pCPI+pLTq/Yb9U/dPOgP4tfr+8z1q/Yb4GeOH/k1+v7zL1DpiIgIiICIiAiIgIiICIiAiIgIiICYMzECocW8O6iy3UIgpNOqu01zWM7B6+RyQ68vYQ+RQMeYe0c9usbZ4FtY3Mw0xfqKHyxKseJW6oODsyh2WAdPVfd1n0DEbYFS4V4dur4i+qcUhXGoVjWUUsr3VtTlFqUkqqEEszHcxIwDiT2p0NzMSmpatT2UV1Nj6yMzvxMwIr8G6j9Mf8AuqP4R+DdR+mP/dUfwkrECK/Buo/TH/uqP4R+DdR+mP8A3VH8JKxAqXijT3pUudSbN9gXDVVY9lm/Nx839siePaa0UEtcHC1dmrUDDX0qF6EfNHXv5R16nNi8aH8VV/zl/wADyJ8Tn+j2j/4Kj/a1SzLkmev4ascR0x+XV4Sz+L3YJ2XHIG0Eb6AOmT7pbZWPCgB2/wBWr/Fa3+QSzyzD6Qrz/Ulp1n5NvhNfDfyY+v75s1n5NvhNXDPyY+Jlyl1xMGVx/FuNVqKAmVqqZqzkA2XVKr3VDPbC3U4Pv3/NgWSJUV8dbVpsuoequzRNq7G3Vtywhr8u0Nlgd4xjr5l6d8ek/lCqYZSq+xwzqUrOlfGykWluYtprI2H0Y9QRjMC2RKvT45V9qpp9UbHK7K/6OGZXoa5XBNu0AojdCcgjGJ08I8UfKb9ldb8k6anULaSgyLmtAUpncpHKx277s46EhPxK3/O0rZdW1FpKaldNUENLG520639MuAmFLMd2Bhe+eg967xOfkleqoRm3301GtgquC2qWixMFgA4O4e1jI7kQLDErJ8dVAZau8bUue3IrHJXTWiu7mefqQW6Bd24dszVV/KDS9Nlqq55TIrLzNF/xASpFnO5ZPlI27t2RjHYkLXErHh3xomrvspTzY22JtGCunfTUWq1oJ6MzXMoAH5p92TZ4CIiAiIgIiICIiAiIgIiICImMwK943I5NZPpaCPiK3/dmQ/ia4CmwnJzp6P26j/8AJIeO9UppRR1O/Plyey7e4/XH2yE8UX/iD0K7k0yEkegOob0+lB9ky5Pf4a8cf8R+Vi8KpgZ99Y+H5SyWIyA8LewCOo5af47DiT8swekKc31Jc2qtBrfBBxkH45mvh9gFeT082PrOJp14KFsdnH7RPGgyzAeikt9fpLlSWPaQlfg/SqyuKhzFeyzmdeY7XBxYHfu6nmN5ScdF+aMTZ7Sn8M4NqF4m2pdAtbc9XKGoK6FqzQxAO92CodxbsWIUY6wOinw7pLD8nBus+TI1DAvcQKrVQmhn7MAFrIGdy4U9MzZbo9KjCu226x6iFzbZa7A6wclVLH52MD3Hr3OZH6/ws+zUBKa2XUa0W2Acou1HJHVRYdm7mD87sCxAzicul8Oata13oLLAnDWYmxCWfR35tXce5K+YE989cGBNazwXW1lDVvbUKsBtj2K5RNNZSiq4PlwLDk+uPfOyrg1GmeqxOZXtrr0yqpsKFFLctWXrnaXbDH5xyZFeLuFamxrfk6FxdpGoBFi1cuzmbg5BPYgnqMnI+nIj7PC+o5l2yvah1SXI9j181iXv5nmU9a9rrtDYYBivUKIFj1PhWmx3sJuV3dbco7rtuSsVi1Mey2wBD6EdMTOp4HQumTTEtXUr1lCHZX5ouDId5OS5swfpJ9cyn8Q4BbpNNkhAmzQcxLHJqsvTmLqOb5h0O6skkgEouScYMlTwfn8I0qJU1pqeizZdtRnFWoBfG4keZQ+0k9QR165gTHD/AA/pHRtgNi41Gns3tY2/mXZ1AfJ8zGxTk/HHSbz4YrKIrWapjXZzK3a2xrEblmvAcnONjMP+onv1lat8H6jba9AFF9x1+5w+DtvfdpwdpPb6PZJJ9+Z7whwc6euzct1e9weXYdOQmEVcoKRtUHHX3kZ6ZgbuGeENPpihpV1NZyp3uTjkV0bCSfMuyqvofWtT3GZNREBERAREQEREBEhvw476h6aqd9dDKl9rOtYRmQWbVXBLkI6sfZHmHU9caT4xoflihhbzLaq+m5MLaHKWjcvmQ8tsEdDg4PSBPxIHQ+MKGrraw8prN3lO59oF7VBnZVwillwC2Bnp6Tr0/HEufbSGsCu1drAMqoVDgkMwAs89ZQ7ScE/RAk4mAYzAGaB5+p9n0Hv+k/RPeoztIGcnA+04z+2c3FHZKbGrB3qhK4GeoX0B6GHYVD+VHWCpdOSwUEsuCVXK+RiQWIAKhC31EeokRx/jK2VVGrNiM2N4zszULGAzjrkWt/ZmK1AdmK8/BBVXXm76bjzAwJB2uXOM9Adqd9oI4PFe/YHVyOYwLIy53YOUsCn2LMKVPTqp6joMYbXi1tvWx4uisRP2fQPDC+U47iun4Hox6/b3lhqs3DP+8+6VjwVqSUKsCCUTb7iq5XKn1HUfbLJX0dh6HDfb0P3TTh9IednjWSXnW07lI9R1E1cMqwpPvP7B0nbMAS1SN2lI0ni62nmi/lms2a/lOWsLD5NrDWqOqoehDqo25PlA6k9LwZxWcHqYYaqkg78gohB5pzZkEfnnq3v9cwKkfH1/Ldvk9QaivVWXB2sTy6R6gwQbSQWW3I3diMde83cS8Tahrh8nrTl1aq2jZv2WXW16G63Y2RtrRnC4JOegbscSx1cAoQFVo06qysrBa6wCjhQykY6g7VyPXaPdM3cA072G1qNO1hGC7V1lyCpTBYjJG0lfgcdoEXT4oJ0Tag8vmq3LKY1AxebRWtRTZv37mUYAOSRg4OZF1+PLmUt8nqXlDN4Z3DZGut0rCsbe+ai3m9+PplqXgtIqNAppFB71BEFfU59jGO/Xt3nmvgVCqVWihVIwQtdagjcWwQBgjcSficwK/X4huu1tAGxNOb9XThWJsdtOjqTYuMKN6kgZzjafXp44r47ai3UKtSWV1VahkYGxfx2mo5rVsWXBz1GVJ24HfJxZU4LSLTeKaBce9oRBYcjBy+N3UdO882cA07O1jUadncEMxrrLMGTYwY4yQVJU57jpArl/izVLaauTpMi2ionmXY3alSyEeTqFwM9s59Jv4d4vsss0wequqq8Fd5axwdQr2oakIXC/kgwL43BiB1Ug2NuG1k7jXWWJViSq53J7DZx3X0PpNK8DoDrYKKBYgIRxXWGUEsSFbGVyWbt84+8wO4GZmAJmAiIgIiICYMzMN2gV/UcEJvt5eoCJqdr30lUdm2otTMjbga9yKqk4YeXpgzj0/ggqa2bUs9lPyZam5aALVpmYqjKD5ywsbLdPQgDHXn1XDrlv1ltR1KvbqNCgdQGxp91IuNeVI2qGsz3AwZH8S12vrvtXTDWMqpZWosVrgdlSMlysawm44fA3NknB6kABK1fyforhi1Vq+yy3013ZqGotuRVJPlYG51LYORjy5GZL8H4F8nu1FxsyLyDsVRVWpDOxcqCQ1jbwGbpnYuRnJMHZWTdo7UfiT1qb0LWV3huY618sWIaw3LyrDcRgdeonJRrtZcKE/p1X4vQpe3Kasi0m/wCVEFkx6V5YdB0IMC33+H9NYxd6KXdupZlUk/XNf81tJ+jaf+wn8JBcBbWHWsLrLVRHuBR0tKNSCRQyW7Am7Gxid5Y5cEDHluUCG1HhjShcjTUdCD7C9gRn09030eHtNWwdNPSrKcqyqoIPvBkiwz0mpGx5T9R94/jA+dccarQ6haghO5SybFBLVO7g0MAOuzAKnrgADHqYDXcHs1eoNQC01Vpvse7ICm0nb2OQ+ANoHXrk4zg2LxvoXfWKdpBKrXSzZFW3qzsz+hBLZHuUYzI3ZXVvrar5WwI3X3NuqWw+oU4AwvU7QWA+rOK2q37PRpucetpDwFw59NWjo2nZDkhc8q0o/Xd1PUnCnB+2XmjiKM/XKHAGH8uTknAb2T6die8hdF4T5Va1pqtQEwMLXylz5RnDbc47de+PUzpXwqU6pqtQCe+8ixSfpBwT9strF6s15pefKwgxulR1FVul8zoLFyAXo3VkZOMsFZQMdM9unrNml4+wsNStVaFr3swLbVJYbFyXYsSN2Tk4wOkn+rr2jSH6U/tna15iR2i4ur4DDYx7ZOVY/wBRx0b4dD9AkjLImJjcK5iY8kRE64REQEREBERAREQEREBERAREQMYjEzEDGI2zMQMYmYiAnl0BGCMz1ECP4jwhb6zVZlkOOhzkEHIIYEHp8ZXm4S2izkC3SEkNhcvUpbPUMTuQEnr3HuPeXGeWTpK744vHdZTJNfCv8P1K6YbXbOnb8lacnap/4Tt6Aeh7Y6enWfDZlQ4zVZow/LQ2UtgVr1Cq7NgK7/mICc7vd0znv28Bd61Qtdzq3O0naiqrHtywvVUzgBSSeue+RKqXms9Nll8cTHVX/f2sm2R+p4BRaS1lFTE4zlR1x2yOxx9MkBMzQoif4QWo8K1BW5A+TtjpyshMjtur9lh9GJwabxCdO/L1HNUHaF5g/OOc7Hx5lHQdST1HWWvE8WUhgQwBB6EHBB+IkJp33XsnF+2rd3mjUq43Kcj6x19xB7H6JtEq+ud9DYHqqsehsA7AXKYzlSAC2zGCp648w6DAk9w3iKX1rbWwZG7ETtbbnU+UZrqNx4dcREmiREQEREBERAREQEREBERAREQEREBERAREQEREDXbSGGGAIPQg9QR8JBa7ho05a1Bmlhi+vrjGPyi+4j1H75YZ4dcgg9QfQ9ekhekWjulW01QnB+PK7CkksfzXxjd0JAcdMOQrH6QpPTIzPSkcY4X8ixcHc1ZwDtLPXYzhxa5HWwFlAYt1IwOstPBeIjUUraMeYdcds/R6/b1kaWn1t5TvWNdVfDuiIlqpgicOh4NXS9j1grzTudQTs35JLBT0UnPXHed8TmgiInQiJz36+tCQ9lakDOCyg4JxnHfvDkzp0RIriPiSmh9OjuM6p9lRGCCduQSfRSdq5+dYo9Z1a3i1NBUXW1Vl87A7KpbaMttBOTgHrjtDrric2k4lVanMqtqsr6+ZGVlyO4JBwMes9PrqxXzTZWKyAd5ZQmGxtO7OMHIx78iBviatRqkrUvY6Io7s5CgZOOpPQdSPtmzMDMREBERAREQEREBERAREQEREBERA8WVhgQQCD0IPUEfTPGl0iVDbWqouScKMDJOSftm0wI0b+zMREBERAREQEo3GPDF9+vNi9K1CslhZh5iQCvQ5GADgADsOuSZeZ49YV5MUZI1KlW+Fm11eqJZqVuLVUixG5iLTYWrtUkqUzqAbu3UCvtjpy6TjVl+p4bbqKNVVbTVqV1OaNTsS1kROjhNrBmrYjBPQrL+P9/bA/dCcRp8/1FFl+v1A09V1deqr06O1ld1NdldT2tdazbejMpWgA+fBLY2gE+l0716e3hV9Fj1i+oUcuq+yltHZqEc1GwKVXljmV4bHlVPfL8ZlYdfN+KcM1T6OzTXpbYuh2rW+1nbVHmoabgBkk10+1/XJP5s+haPVi1BYocAk4Fi2VN0YjqjgMO3qOowfWbD/AL+yeo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4" name="AutoShape 6" descr="data:image/jpg;base64,/9j/4AAQSkZJRgABAQAAAQABAAD/2wCEAAkGBhQQEBMQEBIPERESFRYVFBURGBARFBYSFREXFhcUFhQYGyYfFxojGhQYHy8iJycpLCwtFh4xQTAqNSYrLioBCQoKDgwOGg8PGiwlHyE1LSwwKi0sLikpKS0pNS81LC0pNCktKSwsLCkpNSwpKSopLiosLCkpLCksKSwsLCksKf/AABEIAMkA+wMBIgACEQEDEQH/xAAbAAEAAgMBAQAAAAAAAAAAAAAABQYBAwQCB//EAEYQAAICAQIEAwMGCQoGAwAAAAECAAMRBBIFEyExBiJBMlFxFFJhgZGxFSMzQlRyocHRBxYkYpKTstLT8ENzgpSiwmPD4f/EABkBAQADAQEAAAAAAAAAAAAAAAACAwQBBf/EACcRAQACAgEEAQMFAQAAAAAAAAABAgMRBBIhMTKBM0FxE0JR4fAi/9oADAMBAAIRAxEAPwD7jERAREQEREBERAREQEREBEwZx28TVQuSBlgv1ltv3mcmdOxEy7YmjT6jduHqD+w9v3j6pvnXCIiAiIgIiICIiAiIgIiICIiAiIgIiICImDAiNX4nqqGo3B/6NZVW4AGS1wrKlevUfjlz8DOq7jdCKHe6hVIyGZ0AIDBCQSeo3MF+JA9ZB8T8Cpe+ptYUG662iyuxq1Z6hSKRtDZz15TdiPb+3mr8EW7qd11Rr0xHLArbeVGuq1PnO/G7FIXoMZOfogWCjxLpbAxTU6Zgi73K2VkKnzmIPQfSYHiTTYRhqNPiwkIeZXhiGCnb164JAPuzIHWeAjZWE5oBAvIIVx57eI1axM7XDbQatpwQTuJBE6eH+DuW4sYoGarUJZtN1hL6hqPxge52YkJQFOe/0doExqOP6etQ1l9CKQjZZ0UbbN2w5J6htrY9+0+4zvVs9RKS3gfUGsA3afmJVp6arFS9DV8nW9RcpWzPMIv7dsblOQ0tdmjZqwhssDdMvXtRiQOp7EDPugdkSK/AR/StZ/bT/JH4CP6VrP7af5IEoZRPGmpNKW/8xSPf5sP9XXMsx4Gf0rWf20/ySleMqD+RFltrWXIi8wqxwBgnoo65YiUZvENHH9p/C6cN1INjqPUt+wq/2/jT9kl5XtCQt6+mWYY952HP+CWGdw23VDLXViJgnHWBLlTMREBERAREQEREBERAREQEREBERAREQEREBERAREQEREDn1uqFaF27D0Hcn0AHqZSdDwu63VLqLeWUV2YBX3bN2Sx7DJHQDHvlh8QX7XqzjG18Z+f5fT1Owuex7TgQvp6lZALgAVQZwRlhtGMdSDMPIvPV0teGuq7jzJXrF+U1A4G1suT6O6XMFJ7DAJz8ZbJSNMhV+pDbWG4/OtuYAj6cIGP1y2cLYmmok5Oxcn3naJPi23EwjyK6mJb9QfK3wP3Ge1mvUew36p+6e6z0HwE1sz1ERAREQEREBERAREQEREBERAREQERBgIldu8YBNYdMaX2C1KOaGrP46ykWqOXncV2kZYZx7sAkdf8AOzS7Wfn17UZUbuDvf2AFxlt2DjAOcHHYwJeJAcG8ZVanZjCcxUKhmUktY9oVcd+opZge3Q+6dtPiLTu61JajO4JVVySQrOpzgdPNW464yUb3QJKJjMZgZiYzGYER4r0XM0rhR50w6Ed1ZWB3KfQgZlN0XFXtQMbWB2k5CrWvbzbiQcdMkkY9k9p9C194St3b2VVifXoBPnN2gHyBrFJAPK9exbUFTj3ZTaOncZ98yciNzDXx7aidu3hFxJrDfm1c5sdsuABkd84Of+r6JduGU7Ka1PcIoPx2jMovDV/H6isYGKqkAySQCERfuP2T6IBHGrrZyJ8Q16n2G/VP3TNB8q/AfdMar2G/VP3RpfYX9UfdNbI2xEQEREBERAREQEREBERAREQEREBMGZiBW7vBynVNrFcLebksVwilhUKEpsoJzllZVJ9NrEHBx1j9F4CsqdbhqQb0NRDvUzh2qTUVlrQbiXZl1T5IZcEAjHUS6RAqGn8CtWKiuoHNp5RVmqyheu3UOSUFgOGGqZcbsjaDnuJt4f4Nel9O4vH4nfvKV8uy0PZbYa2YWbeXm32SrYK5BBJlqiBH6ngyWNvZtQCcdEv1VS9B81LAo+yav5uV/P1n/da7/VkrECK/m5X8/Wf91rv9WP5uV/P1n/da7/VkrECvcZ4Gqae1621ZZUZgPlOtOdoyRg2kHoCJWaxu4a3u+T1H4FbLD94E+hakZVgexBz8MT58fLwqxh0yqV+85bUHd98y8iPDTg8T8PfAF3apz875MPr8zn/xqb7Z9DlE8I1ZdDju6n6k01q/+4+2XuT4/o5yPdq1XsN+qfumNH+TX4RqvYb9U/dMaL8mvwl7O3xEQEREBERAREQEREBERAREQEREBEQYCJG38fpTmlnwKHrrs6N5Xt5ewduueanb3/RN+i4kly70YYLOnXyndXY1bDB/rI3xxmB1xPIcEkAjI7j3Z7ZnqAiIgIiIHNxJ8VOf6p+0jH75R9eMcKrGcbnpJz/WfdiWvxRZt0rn9X7Qwb/1lZ8SV40dSfNRbAOn5mxP/tzMmfc2hpw9o+XZ4WTrWR2LP+yhB95P2y4SpeFBnl/QLD/4VD98tss4/pCPI+pLTq/Yb9U/dPOgP4tfr+8z1q/Yb4GeOH/k1+v7zL1DpiIgIiICIiAiIgIiICIiAiIgIiICYMzECocW8O6iy3UIgpNOqu01zWM7B6+RyQ68vYQ+RQMeYe0c9usbZ4FtY3Mw0xfqKHyxKseJW6oODsyh2WAdPVfd1n0DEbYFS4V4dur4i+qcUhXGoVjWUUsr3VtTlFqUkqqEEszHcxIwDiT2p0NzMSmpatT2UV1Nj6yMzvxMwIr8G6j9Mf8AuqP4R+DdR+mP/dUfwkrECK/Buo/TH/uqP4R+DdR+mP8A3VH8JKxAqXijT3pUudSbN9gXDVVY9lm/Nx839siePaa0UEtcHC1dmrUDDX0qF6EfNHXv5R16nNi8aH8VV/zl/wADyJ8Tn+j2j/4Kj/a1SzLkmev4ascR0x+XV4Sz+L3YJ2XHIG0Eb6AOmT7pbZWPCgB2/wBWr/Fa3+QSzyzD6Qrz/Ulp1n5NvhNfDfyY+v75s1n5NvhNXDPyY+Jlyl1xMGVx/FuNVqKAmVqqZqzkA2XVKr3VDPbC3U4Pv3/NgWSJUV8dbVpsuoequzRNq7G3Vtywhr8u0Nlgd4xjr5l6d8ek/lCqYZSq+xwzqUrOlfGykWluYtprI2H0Y9QRjMC2RKvT45V9qpp9UbHK7K/6OGZXoa5XBNu0AojdCcgjGJ08I8UfKb9ldb8k6anULaSgyLmtAUpncpHKx277s46EhPxK3/O0rZdW1FpKaldNUENLG520639MuAmFLMd2Bhe+eg967xOfkleqoRm3301GtgquC2qWixMFgA4O4e1jI7kQLDErJ8dVAZau8bUue3IrHJXTWiu7mefqQW6Bd24dszVV/KDS9Nlqq55TIrLzNF/xASpFnO5ZPlI27t2RjHYkLXErHh3xomrvspTzY22JtGCunfTUWq1oJ6MzXMoAH5p92TZ4CIiAiIgIiICIiAiIgIiICImMwK943I5NZPpaCPiK3/dmQ/ia4CmwnJzp6P26j/8AJIeO9UppRR1O/Plyey7e4/XH2yE8UX/iD0K7k0yEkegOob0+lB9ky5Pf4a8cf8R+Vi8KpgZ99Y+H5SyWIyA8LewCOo5af47DiT8swekKc31Jc2qtBrfBBxkH45mvh9gFeT082PrOJp14KFsdnH7RPGgyzAeikt9fpLlSWPaQlfg/SqyuKhzFeyzmdeY7XBxYHfu6nmN5ScdF+aMTZ7Sn8M4NqF4m2pdAtbc9XKGoK6FqzQxAO92CodxbsWIUY6wOinw7pLD8nBus+TI1DAvcQKrVQmhn7MAFrIGdy4U9MzZbo9KjCu226x6iFzbZa7A6wclVLH52MD3Hr3OZH6/ws+zUBKa2XUa0W2Acou1HJHVRYdm7mD87sCxAzicul8Oata13oLLAnDWYmxCWfR35tXce5K+YE989cGBNazwXW1lDVvbUKsBtj2K5RNNZSiq4PlwLDk+uPfOyrg1GmeqxOZXtrr0yqpsKFFLctWXrnaXbDH5xyZFeLuFamxrfk6FxdpGoBFi1cuzmbg5BPYgnqMnI+nIj7PC+o5l2yvah1SXI9j181iXv5nmU9a9rrtDYYBivUKIFj1PhWmx3sJuV3dbco7rtuSsVi1Mey2wBD6EdMTOp4HQumTTEtXUr1lCHZX5ouDId5OS5swfpJ9cyn8Q4BbpNNkhAmzQcxLHJqsvTmLqOb5h0O6skkgEouScYMlTwfn8I0qJU1pqeizZdtRnFWoBfG4keZQ+0k9QR165gTHD/AA/pHRtgNi41Gns3tY2/mXZ1AfJ8zGxTk/HHSbz4YrKIrWapjXZzK3a2xrEblmvAcnONjMP+onv1lat8H6jba9AFF9x1+5w+DtvfdpwdpPb6PZJJ9+Z7whwc6euzct1e9weXYdOQmEVcoKRtUHHX3kZ6ZgbuGeENPpihpV1NZyp3uTjkV0bCSfMuyqvofWtT3GZNREBERAREQEREBEhvw476h6aqd9dDKl9rOtYRmQWbVXBLkI6sfZHmHU9caT4xoflihhbzLaq+m5MLaHKWjcvmQ8tsEdDg4PSBPxIHQ+MKGrraw8prN3lO59oF7VBnZVwillwC2Bnp6Tr0/HEufbSGsCu1drAMqoVDgkMwAs89ZQ7ScE/RAk4mAYzAGaB5+p9n0Hv+k/RPeoztIGcnA+04z+2c3FHZKbGrB3qhK4GeoX0B6GHYVD+VHWCpdOSwUEsuCVXK+RiQWIAKhC31EeokRx/jK2VVGrNiM2N4zszULGAzjrkWt/ZmK1AdmK8/BBVXXm76bjzAwJB2uXOM9Adqd9oI4PFe/YHVyOYwLIy53YOUsCn2LMKVPTqp6joMYbXi1tvWx4uisRP2fQPDC+U47iun4Hox6/b3lhqs3DP+8+6VjwVqSUKsCCUTb7iq5XKn1HUfbLJX0dh6HDfb0P3TTh9IednjWSXnW07lI9R1E1cMqwpPvP7B0nbMAS1SN2lI0ni62nmi/lms2a/lOWsLD5NrDWqOqoehDqo25PlA6k9LwZxWcHqYYaqkg78gohB5pzZkEfnnq3v9cwKkfH1/Ldvk9QaivVWXB2sTy6R6gwQbSQWW3I3diMde83cS8Tahrh8nrTl1aq2jZv2WXW16G63Y2RtrRnC4JOegbscSx1cAoQFVo06qysrBa6wCjhQykY6g7VyPXaPdM3cA072G1qNO1hGC7V1lyCpTBYjJG0lfgcdoEXT4oJ0Tag8vmq3LKY1AxebRWtRTZv37mUYAOSRg4OZF1+PLmUt8nqXlDN4Z3DZGut0rCsbe+ai3m9+PplqXgtIqNAppFB71BEFfU59jGO/Xt3nmvgVCqVWihVIwQtdagjcWwQBgjcSficwK/X4huu1tAGxNOb9XThWJsdtOjqTYuMKN6kgZzjafXp44r47ai3UKtSWV1VahkYGxfx2mo5rVsWXBz1GVJ24HfJxZU4LSLTeKaBce9oRBYcjBy+N3UdO882cA07O1jUadncEMxrrLMGTYwY4yQVJU57jpArl/izVLaauTpMi2ionmXY3alSyEeTqFwM9s59Jv4d4vsss0wequqq8Fd5axwdQr2oakIXC/kgwL43BiB1Ug2NuG1k7jXWWJViSq53J7DZx3X0PpNK8DoDrYKKBYgIRxXWGUEsSFbGVyWbt84+8wO4GZmAJmAiIgIiICYMzMN2gV/UcEJvt5eoCJqdr30lUdm2otTMjbga9yKqk4YeXpgzj0/ggqa2bUs9lPyZam5aALVpmYqjKD5ywsbLdPQgDHXn1XDrlv1ltR1KvbqNCgdQGxp91IuNeVI2qGsz3AwZH8S12vrvtXTDWMqpZWosVrgdlSMlysawm44fA3NknB6kABK1fyforhi1Vq+yy3013ZqGotuRVJPlYG51LYORjy5GZL8H4F8nu1FxsyLyDsVRVWpDOxcqCQ1jbwGbpnYuRnJMHZWTdo7UfiT1qb0LWV3huY618sWIaw3LyrDcRgdeonJRrtZcKE/p1X4vQpe3Kasi0m/wCVEFkx6V5YdB0IMC33+H9NYxd6KXdupZlUk/XNf81tJ+jaf+wn8JBcBbWHWsLrLVRHuBR0tKNSCRQyW7Am7Gxid5Y5cEDHluUCG1HhjShcjTUdCD7C9gRn09030eHtNWwdNPSrKcqyqoIPvBkiwz0mpGx5T9R94/jA+dccarQ6haghO5SybFBLVO7g0MAOuzAKnrgADHqYDXcHs1eoNQC01Vpvse7ICm0nb2OQ+ANoHXrk4zg2LxvoXfWKdpBKrXSzZFW3qzsz+hBLZHuUYzI3ZXVvrar5WwI3X3NuqWw+oU4AwvU7QWA+rOK2q37PRpucetpDwFw59NWjo2nZDkhc8q0o/Xd1PUnCnB+2XmjiKM/XKHAGH8uTknAb2T6die8hdF4T5Va1pqtQEwMLXylz5RnDbc47de+PUzpXwqU6pqtQCe+8ixSfpBwT9strF6s15pefKwgxulR1FVul8zoLFyAXo3VkZOMsFZQMdM9unrNml4+wsNStVaFr3swLbVJYbFyXYsSN2Tk4wOkn+rr2jSH6U/tna15iR2i4ur4DDYx7ZOVY/wBRx0b4dD9AkjLImJjcK5iY8kRE64REQEREBERAREQEREBERAREQMYjEzEDGI2zMQMYmYiAnl0BGCMz1ECP4jwhb6zVZlkOOhzkEHIIYEHp8ZXm4S2izkC3SEkNhcvUpbPUMTuQEnr3HuPeXGeWTpK744vHdZTJNfCv8P1K6YbXbOnb8lacnap/4Tt6Aeh7Y6enWfDZlQ4zVZow/LQ2UtgVr1Cq7NgK7/mICc7vd0znv28Bd61Qtdzq3O0naiqrHtywvVUzgBSSeue+RKqXms9Nll8cTHVX/f2sm2R+p4BRaS1lFTE4zlR1x2yOxx9MkBMzQoif4QWo8K1BW5A+TtjpyshMjtur9lh9GJwabxCdO/L1HNUHaF5g/OOc7Hx5lHQdST1HWWvE8WUhgQwBB6EHBB+IkJp33XsnF+2rd3mjUq43Kcj6x19xB7H6JtEq+ud9DYHqqsehsA7AXKYzlSAC2zGCp648w6DAk9w3iKX1rbWwZG7ETtbbnU+UZrqNx4dcREmiREQEREBERAREQEREBERAREQEREBERAREQEREDXbSGGGAIPQg9QR8JBa7ho05a1Bmlhi+vrjGPyi+4j1H75YZ4dcgg9QfQ9ekhekWjulW01QnB+PK7CkksfzXxjd0JAcdMOQrH6QpPTIzPSkcY4X8ixcHc1ZwDtLPXYzhxa5HWwFlAYt1IwOstPBeIjUUraMeYdcds/R6/b1kaWn1t5TvWNdVfDuiIlqpgicOh4NXS9j1grzTudQTs35JLBT0UnPXHed8TmgiInQiJz36+tCQ9lakDOCyg4JxnHfvDkzp0RIriPiSmh9OjuM6p9lRGCCduQSfRSdq5+dYo9Z1a3i1NBUXW1Vl87A7KpbaMttBOTgHrjtDrric2k4lVanMqtqsr6+ZGVlyO4JBwMes9PrqxXzTZWKyAd5ZQmGxtO7OMHIx78iBviatRqkrUvY6Io7s5CgZOOpPQdSPtmzMDMREBERAREQEREBERAREQEREBERA8WVhgQQCD0IPUEfTPGl0iVDbWqouScKMDJOSftm0wI0b+zMREBERAREQEo3GPDF9+vNi9K1CslhZh5iQCvQ5GADgADsOuSZeZ49YV5MUZI1KlW+Fm11eqJZqVuLVUixG5iLTYWrtUkqUzqAbu3UCvtjpy6TjVl+p4bbqKNVVbTVqV1OaNTsS1kROjhNrBmrYjBPQrL+P9/bA/dCcRp8/1FFl+v1A09V1deqr06O1ld1NdldT2tdazbejMpWgA+fBLY2gE+l0716e3hV9Fj1i+oUcuq+yltHZqEc1GwKVXljmV4bHlVPfL8ZlYdfN+KcM1T6OzTXpbYuh2rW+1nbVHmoabgBkk10+1/XJP5s+haPVi1BYocAk4Fi2VN0YjqjgMO3qOowfWbD/AL+yeo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6" name="Picture 8" descr="http://medicalimages.allrefer.com/large/colles-fracture.jpg"/>
          <p:cNvPicPr>
            <a:picLocks noChangeAspect="1" noChangeArrowheads="1"/>
          </p:cNvPicPr>
          <p:nvPr/>
        </p:nvPicPr>
        <p:blipFill>
          <a:blip r:embed="rId2" cstate="print"/>
          <a:srcRect/>
          <a:stretch>
            <a:fillRect/>
          </a:stretch>
        </p:blipFill>
        <p:spPr bwMode="auto">
          <a:xfrm>
            <a:off x="381000" y="3733800"/>
            <a:ext cx="3810000" cy="2667001"/>
          </a:xfrm>
          <a:prstGeom prst="rect">
            <a:avLst/>
          </a:prstGeom>
          <a:noFill/>
        </p:spPr>
      </p:pic>
      <p:pic>
        <p:nvPicPr>
          <p:cNvPr id="37898" name="Picture 10" descr="http://www.e-radiography.net/radpath/c/colles.jpg"/>
          <p:cNvPicPr>
            <a:picLocks noChangeAspect="1" noChangeArrowheads="1"/>
          </p:cNvPicPr>
          <p:nvPr/>
        </p:nvPicPr>
        <p:blipFill>
          <a:blip r:embed="rId3" cstate="print"/>
          <a:srcRect/>
          <a:stretch>
            <a:fillRect/>
          </a:stretch>
        </p:blipFill>
        <p:spPr bwMode="auto">
          <a:xfrm>
            <a:off x="4724400" y="3810000"/>
            <a:ext cx="3619500" cy="252412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bone fractures</a:t>
            </a:r>
            <a:endParaRPr lang="en-US" dirty="0"/>
          </a:p>
        </p:txBody>
      </p:sp>
      <p:sp>
        <p:nvSpPr>
          <p:cNvPr id="3" name="Content Placeholder 2"/>
          <p:cNvSpPr>
            <a:spLocks noGrp="1"/>
          </p:cNvSpPr>
          <p:nvPr>
            <p:ph idx="1"/>
          </p:nvPr>
        </p:nvSpPr>
        <p:spPr/>
        <p:txBody>
          <a:bodyPr/>
          <a:lstStyle/>
          <a:p>
            <a:endParaRPr lang="en-US"/>
          </a:p>
        </p:txBody>
      </p:sp>
      <p:pic>
        <p:nvPicPr>
          <p:cNvPr id="48130" name="Picture 2" descr="http://askabiologist.asu.edu/sites/default/files/resources/activities/body_depot/busy_bones/bone_fractures.gif"/>
          <p:cNvPicPr>
            <a:picLocks noChangeAspect="1" noChangeArrowheads="1"/>
          </p:cNvPicPr>
          <p:nvPr/>
        </p:nvPicPr>
        <p:blipFill>
          <a:blip r:embed="rId2" cstate="print"/>
          <a:srcRect/>
          <a:stretch>
            <a:fillRect/>
          </a:stretch>
        </p:blipFill>
        <p:spPr bwMode="auto">
          <a:xfrm>
            <a:off x="381000" y="1905000"/>
            <a:ext cx="8534400" cy="4495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Amputation</a:t>
            </a:r>
            <a:endParaRPr lang="en-US" dirty="0"/>
          </a:p>
        </p:txBody>
      </p:sp>
      <p:sp>
        <p:nvSpPr>
          <p:cNvPr id="3" name="Content Placeholder 2"/>
          <p:cNvSpPr>
            <a:spLocks noGrp="1"/>
          </p:cNvSpPr>
          <p:nvPr>
            <p:ph idx="1"/>
          </p:nvPr>
        </p:nvSpPr>
        <p:spPr/>
        <p:txBody>
          <a:bodyPr/>
          <a:lstStyle/>
          <a:p>
            <a:r>
              <a:rPr lang="en-US" dirty="0" smtClean="0"/>
              <a:t>Severe trauma, a malignant tumor, lack of circulation, or complications of other conditions, such as diabetes, may result in the need to amputate an extremity </a:t>
            </a:r>
          </a:p>
          <a:p>
            <a:r>
              <a:rPr lang="en-US" dirty="0" smtClean="0"/>
              <a:t>Following amputation, a condition often occurs known as </a:t>
            </a:r>
            <a:r>
              <a:rPr lang="en-US" b="1" dirty="0" smtClean="0"/>
              <a:t>phantom limb</a:t>
            </a:r>
          </a:p>
          <a:p>
            <a:r>
              <a:rPr lang="en-US" dirty="0" smtClean="0"/>
              <a:t>When the amputated stump has healed sufficiently, a </a:t>
            </a:r>
            <a:r>
              <a:rPr lang="en-US" b="1" dirty="0" smtClean="0"/>
              <a:t>prosthesis</a:t>
            </a:r>
            <a:r>
              <a:rPr lang="en-US" dirty="0" smtClean="0"/>
              <a:t>(artificial part)may be fitted</a:t>
            </a:r>
          </a:p>
          <a:p>
            <a:pPr>
              <a:buNone/>
            </a:pP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Examinations</a:t>
            </a:r>
            <a:endParaRPr lang="en-US" dirty="0"/>
          </a:p>
        </p:txBody>
      </p:sp>
      <p:sp>
        <p:nvSpPr>
          <p:cNvPr id="3" name="Content Placeholder 2"/>
          <p:cNvSpPr>
            <a:spLocks noGrp="1"/>
          </p:cNvSpPr>
          <p:nvPr>
            <p:ph idx="1"/>
          </p:nvPr>
        </p:nvSpPr>
        <p:spPr>
          <a:xfrm>
            <a:off x="457200" y="1676400"/>
            <a:ext cx="8229600" cy="5181600"/>
          </a:xfrm>
        </p:spPr>
        <p:txBody>
          <a:bodyPr>
            <a:normAutofit lnSpcReduction="10000"/>
          </a:bodyPr>
          <a:lstStyle/>
          <a:p>
            <a:r>
              <a:rPr lang="en-US" b="1" dirty="0" smtClean="0"/>
              <a:t>Arthroscopy</a:t>
            </a:r>
            <a:r>
              <a:rPr lang="en-US" dirty="0" smtClean="0"/>
              <a:t>: This endoscopic procedure permits direct visual inspection of a joint(detects arthritis)</a:t>
            </a:r>
          </a:p>
          <a:p>
            <a:endParaRPr lang="en-US" dirty="0" smtClean="0"/>
          </a:p>
          <a:p>
            <a:endParaRPr lang="en-US" dirty="0" smtClean="0"/>
          </a:p>
          <a:p>
            <a:endParaRPr lang="en-US" dirty="0" smtClean="0"/>
          </a:p>
          <a:p>
            <a:endParaRPr lang="en-US" dirty="0" smtClean="0"/>
          </a:p>
          <a:p>
            <a:r>
              <a:rPr lang="en-US" dirty="0" smtClean="0"/>
              <a:t> </a:t>
            </a:r>
            <a:r>
              <a:rPr lang="en-US" b="1" dirty="0" smtClean="0"/>
              <a:t>Bone Scan</a:t>
            </a:r>
            <a:r>
              <a:rPr lang="en-US" dirty="0" smtClean="0"/>
              <a:t>: This is a nuclear </a:t>
            </a:r>
          </a:p>
          <a:p>
            <a:pPr>
              <a:buNone/>
            </a:pPr>
            <a:r>
              <a:rPr lang="en-US" dirty="0" smtClean="0"/>
              <a:t>    medicine procedure using small </a:t>
            </a:r>
          </a:p>
          <a:p>
            <a:pPr>
              <a:buNone/>
            </a:pPr>
            <a:r>
              <a:rPr lang="en-US" dirty="0" smtClean="0"/>
              <a:t>    amounts of radioactive substance </a:t>
            </a:r>
          </a:p>
          <a:p>
            <a:pPr>
              <a:buNone/>
            </a:pPr>
            <a:r>
              <a:rPr lang="en-US" dirty="0" smtClean="0"/>
              <a:t>    that are injected into a vein to help </a:t>
            </a:r>
          </a:p>
          <a:p>
            <a:pPr>
              <a:buNone/>
            </a:pPr>
            <a:r>
              <a:rPr lang="en-US" dirty="0" smtClean="0"/>
              <a:t>    diagnose the presence of disease </a:t>
            </a:r>
          </a:p>
          <a:p>
            <a:pPr>
              <a:buNone/>
            </a:pPr>
            <a:r>
              <a:rPr lang="en-US" dirty="0" smtClean="0"/>
              <a:t>    based on structural appearance </a:t>
            </a:r>
            <a:endParaRPr lang="en-US" dirty="0"/>
          </a:p>
        </p:txBody>
      </p:sp>
      <p:sp>
        <p:nvSpPr>
          <p:cNvPr id="38914" name="AutoShape 2" descr="data:image/jpg;base64,/9j/4AAQSkZJRgABAQAAAQABAAD/2wCEAAkGBhMQEBQUEhQVFRQUFRUVFBcVGBYWEhQVFRUVFBUUFBYYGyYeGBkjGhQUHy8gJCcpLCwsFR4xNTAqNSYrLCkBCQoKDgwOFA8PGikcFxwpKSkpKSkpKSkpKSkpKSkpKSkpKSkpKSksKSkpKSwpLCkpKSkpKSkpKSkpKSkpKSkpKf/AABEIAMQBAgMBIgACEQEDEQH/xAAcAAEAAgMBAQEAAAAAAAAAAAAABQYBAwQCBwj/xAA/EAACAQIDBQUFBgUDBAMAAAABAgADEQQSIQUGMUFREyJhcZEUMoGh0QcVI1KxwUJicpLwU4LhFjOi8SRDc//EABkBAQEBAQEBAAAAAAAAAAAAAAACAQMEBf/EAB8RAQEBAQADAQADAQAAAAAAAAABEQISITEDFDJRE//aAAwDAQACEQMRAD8A+4xEQEREBERAREQEREBERAREQEREBExPFSqFFyQB1JAEDxiq+RCfTxPKctNiqXJ15+c01MT2ri2qLz5M3h4CecdVsLCc+r7dOYx7USeMz7aROTPabaY5mYrHamLY25k8JIINNZy4LDW7x4nh4Cdk6Rz6+kRE1JERAREQEREBERATnx2OShTepUYKiKWdjwCqLkmdEqu+u71fHtQoK/Z4bMamIYZWdjTKmjSCMCCpa5N9O6IE7s7a1PEUadam16dVQ6E6XVuBseHGcG1N8MPh0rsXznDmmKqJq69qyqmnP3gZTMD9mTu2HoYxO0w2HpYykrB7MRUrI+HqZVtZwpblYFR4RtP7Mb/eYoUKS+0DCph2BCtlBQ4nXityt/EiB9L7Ycbi2utxbTjMioP38bdZ8yp/ZhmxQpvRX2Ba+IdVD6ZKuFoIvdvcntEc68zeYTcPE08WWWkGRGqla/bkVauGOGNGlgbHVLG124C2bjA+mDEqQSGWw0JuLA9DPZqCfIsBuHiqdJFfBUqlBKzM2GNSklWuvYhKT4h0Ap1CjZrcCQQTqJ14ncnFHEiqaKIqmk61RWLNh8PTw5SpgkUi7AtfvcDmudRA+oLWB4EHyN/H9J6D3nwvYu7z0tmHG5RhVp4TD1aJWoajV8VTculdlHu5g3ZZeJFQjkJ9Y3M2O+Gwqisb16rNXxB11rVTncDoF0UDosCeiIgIiaq1YKLk6CB7ZrSOxO36SGwJcjkgv8+E48TSFVr1OHJf4R5jmZx4iiLHLoB0kXp0nH+tmN3mcaKoS/C/eb0Gk58J+I2aqxdurcB5DgJ7wOxAFzubsfkOk1eztm8Jm6qTE45CrppON+OvGEckAcZir3VJ5yWsKlzJDBULm54D9ZxYX3byZwaWQevrKk1nVyNwEzETo4kREBERAREQEREBERAREQMRMxAxaJmIGBBF5mIGn2RMoTKuUWsthlFuFhw0m6IgIieWMDzWqhQSdAJEVcRmOdtB/Av7+c+e7z/aBicbXahs3u0qJ/FrkAgm5W92uFS4sOZka1TatGzk+0U11IRabEDxCWfxuJHVXyvO3K5y3uRy08eGs5tids1TKzBlA0/NryPKcm62+2Hr91+7WOiqdVc8LK3XwNjLZhqIoqXe2Y/LwkujZXa1l/y/SRNTa9MOVHeI42115gW6TfVxPae5mIJszAW06KT485kUrZclLKF5XUX/AKjzmQRmL3nCghFu3joPjIvD7Wq1X7x58tBLJVoDKw7Je972tyfjODCbP7I3ZLjpwB+Npomtm0jUAAHd5nl5DrJ4C0gBvAwFhTA6amw+FpH4rH1qnvOQOi90fLUyvUc7LVwvF5SKYYHRmHkSJbNnOxQZjcypWXnHZExMzUkREBERAREQEREDF5mcGI2xTptZzl8Tw+U6aGLRxdGVh4EGBuieWYDjOStteinvVUH+4ftA7LxeQuI3soL7pZz/ACg/qbCRlbe6s3/bpBfFiSflYTNVOatt4vKX994s/wAQHkomiptTEj/7W/8AH6TNjfCr3eLyhU948QhvnzeDAEfK0l8HvtTNhVUp/MO8nx5j5zdZ41Z5Bb8YxqWzsSy3zCkwFuILdy/wzXkvhcYlVQyMGU8CDcTh3nwfbYPEIBctScAdTlJA9QJqVU+x3Y609lhiATiHdmuAbqCaaqeuinTxk3jN0sPTvURnoEa3ViVH+xrj0kB9lm21XZ4onWpSdwqL7zLUYutgeGpYG/C0uVHAs7B62pGqoPcTx/mbxmNfLd69kLUINS1Ovb3ghHaAe6X5En1HWWTYLkYWj7RULvlFy5uRrw8bC2p10l6q0Fb3lDW4XANvK8qm82y6FWobtWV7d7swChsOh526TLFc1sp7bprZcwvNv34nUSj4/djEl/8A47KlPkXDFyLfxC5sb9NJ6pbn4w+9iUHlT+rSV6u1PaAZh5yQqOCJTdibv4mlU/GqrUSx0VSrX5cyLcZc1pWWS1yikBNb0BNrHjPMwaRQk9gR3ZDWkzgvdl8p6+OgTMROjkREQEREBERAREQKlvMNZXlpW1Gh8DY/KWreDC5jIIbOnO135+NHYu/vFj5kn9TN9PZU9JQZOBnbha99DGqa6OzQJ1CgBPZaaamJUcxJ0empiaWw7NwAt1M34OsrNY6Dl4mYxtbKxsTboLaH4xJb8ZbiFxdIqdQPhIust+HpJ56yVNGbvcrjLf48LzmqbFIObgvU/wDGhm+4zXBsfbFTCVMy6ox76cj4jo3jPoFLbQrKvYd4sL63AT+vp5T5/Uo24j4DnJvdbaPZVcpNkew8Af4SP0+MqVNiMxWxnwG1Eq0nW1VS7oQVzXJ7VFsLWNgR0Np9KpVQwBGoIBHkRcSp/aACqYeovvJWsP8AchIHqqzbsreihRp5KtRVACvS1uzUn1VQo1LKbpb+US3JaDKptXGdhVIqDusbo3I31tfhfwnjaO+FQremq0E/1MR7x/pog36+8R5SqYjb9N6ilmfEOWAz1jamlyBdKY7o9JliublWB9upc6zx/wBRJfjPB3bp1G1NtTe2n6T024FM8KtQeRH7gznXTa2DeRAb3knQ28lQaGQibgqrZu2qFeakLY/EAGdWE3ZCXOb1hqZWZtNOHW2nSbC8nBsAkthR3RIUVJM4Q92Xynt0RETo5EREBERAREQERECH2sJCVKhHASa2u8iiTytOXTvz8cpzt0HqZ59lYH3vSdGRrzJpHrOeqavZ78ST8TPdPBX4QVImynicsweTg+s2vVAFrA+cw2NvynM7XM2XAKITfLy1B1FuqnqJtfBkLcaqOA4+nhPNNLnx5SQwundPC1x4DmPhOsuovpXqqA8PTnNQW06dsVED3DWPhx9OciBiq9Y2RRTH5qnE+KoNT8SJitxs313lNSlRo6XHfcnjmXRCPgSZWsLt56CMRlBuO+QM6ix0B9ZJ47dnNmYVX7U82AKE9MotYfGd+7f2atVK1auIR6dwSiqbXH8LA8DOkcepioUquIxj2o03qseZuQP2Etux/sjrVLNjKuUfkpm58i3AT6fg8BTorlpoqDooAHynRNSqWN3arUtcO2dbAZHPfuOYbgfjKzj95a2GYLX/AAyRcB9Ljhfj1Bn1O8jNtbBoYpbVaVOoQCFzqCRfoT42k2KnSg4bfUv7pDeKm/6Trw+8eY9428Juo0sNR7vZrTIJDJYLlPMWHKcW2doU3UIqrYG4NuHxkY6SpjB7SDcJ1GrKxs7FqthofKSxxRb3bnwFyflDdSIryw7Pe6Sp0dmV3ItTIHViF/XWWvZ1AogDWv4aypEdV1iZmLxeW5sxMXi8DMTF4vAzExeLwMxMXiBXtv35SBCP+cDyBk9t86yE1nKu/PxgUn/1PlM5Kn+p8p7UzZMxTlbtRwIPlp+s56uMdeIMkSZ4MYObC4sNxtJF6XSR9XCKfA9R+81JtAqMracv8MnB1ttNaZIALP0HLzmylRr4hTdwgF+6urHzblONawk1s1SKdzxYk/DrK4+pqH2jgFpWCjXiWOrH4zVSwTMBaS1X8VtPdXQeM36Ism/WxC4qgRoeMbH2u2GqX1KNo6+H5h4idtanmEjq+GuJUpZr6Hh66uoZSCCLgiRW8jWVPM/oJVNj7afCPrdqZ95en8y+P6yybaxa1aVJ0IZSTYjy59D4TrK49c4isx6n1jMep9ZiJqWCt+Os4dsvUWg5oBDWy2pB7BS5NgNdCeNhzNp2VqyopZiAqgsxOgCjUk+QkCNtYPG4PPXKrRd2W1chDmpMdeIKsLZhbUXgQWK21Xor2bHEtiVr4RuzqrQpsyVKhXKj0u7lZgRZuEkjv0VRiMOS9Ja74hVqKFpU6FTsnKuR+ISeAsJp+8dmYdqlOktNqiJ7ULMWNR6YZ0HaEklwBcA3FjedKUtmYimKr+z6PncmoO5VqgVHRzmsbkXynS68IbrxtTfIthnyKyl/baSNmsVOHoNUFTzNhpymjG7yV3p0xTBCJXwdGtWNS1TO/ZO6qltVIYAm/M6SROztnVKyv+C1TEB8lqh/GFRTTqFEDWNxcEgcphsPsypUaregXoZC7B7CnkstNnswFxYKCb8LQxyUvtCL0qtZcPUNJACjZ7ByaopimbqAH1zWBYAcbSx7LxdWohNakaLh2XLnzggWs4YcQb/KRCbN2b3SOwHtGifiaVO+HIpLmsO+oJCgai0lE29hmLAV6JK++M63U5sneF9O9p5wO/Mep9YzHqfWa1rqWZQQWW2Zb95c2q5hyvae4Gcx6n1jMep9ZiIGcx6n1jMep9Ziaq2JRPeYDzOvpA3Zj1PrE4/vOn1P9piBYtujWQtpL7fexkB205135+OkGYZ5zNiJrOKmKdZea3r2nKa1+E24XBvVYKouenIDqTyEDy+Imha6sbMLi/Dh6GWXGbqgYd+8TUCkqRoARrYD4T5wTVVuZtxHPzm4ny1b6BoD8x8D9Z11doZxlXQHQnw6CVjC48OLMPUSQwygG4J8uMymJ+gQoH+es9uQ0ihWfkQfA/We6OPHDgenMSFJEjScVWnadCVZqqtebBwYnDBhPGylKllubaG3K/C9us6zMUksZcT18b4iJ0cEXt/Y/tdNaRcrTLqawFw1Smtz2YYHu3bLc9BIyhuYEqqcweiuJbEBKmZ3u9A0mBZic3fs1zLVSdV1IJty018JxYfaSVGIQi2tvhxB8ZrNRWM3YzPUNMpTRsE2ERQvuEsxDC3IBrWnF/0QBVpFTT7JPZMyFNGOGFQEgcO9nB15iWyJjVWxO5hOIzUzSSiz4d2GQ9rTOHbOFoHgqsdTfqes56W5+IAaz0FAq061KiBVbD5qbM5zZzmVWLXyqSAQDLjECp7Q3RrV2DM+HHaU0pVstNh2apWNbNhtdGN7Em1yLyN2Zu0ai1amIVBRRtoWRUb2ioKrsCXJ42ABW3O0v0QIDcrZbUcKrVSTXrWq1mb37lQERv6UCjzvJ+Jhjbj/AMCBmcOM2stO4HePhwHmZKYfBmotwLqw0N9PgeciNpbFWmQGNzyVSL/GZdVOUTiNs1H0vlHQafPjOZH5mw8z9ZN4XdZ6x7gIHU8P7uHpeTOF+zpDbtnv/Kv1Mn231FP9vp/nX1mJ9EG42D/0V9W+sTDY4t6qpBlYaq0+j43Zi1RqJxru3T6SsbOvShEme6SFjYAk9ALn5S/pu7RHFb+fCd9HDKgsqhR4ACZ4nmp2y92atQ3e9NfH3j5Dl5mW3B4BKS2QW69T5nnOgCZlYi9WvDrcEdZ8kx2GanXfjoxHwBn10yLxOwqbsWI1JvFmt5uKPhlDDVflO6lQHSWhNgIOU3LshByk+K/NWUo+E14jA5iG4EfMeMto2YvSPu1ekeLfOKsiECGQy1DZq9JXcdicRlr9nRpiorEUlamxVgMpViw4h7lfC4PKPE845GQzCLNtLaOJZrjDAL24QoabCoKL0aRV817EpVq963EK1uE87B2lVrdl7TQyM/YABaDEHtKJqVXYk/hoHBTqCovfMJvim9bGYnNjdqYhXcUcMldRUqqtqNRDZRTshzcxeocw0YKOc2YTE16mbtKCIgp3uqENn7bKGfNYqHp5WAF+d7SnNsJlXx9E4bHK66JXFyOQqKbEjzH7y0ESvYnBq2PQVQzKzBhlz6g2GmXhryhlmrCDMzVRoqhdUFk7RsgN7heFtdeIM2w0iIgIiIGutVCKWY2AFyegnZhtj9siu4JQ2KoDxHIsf2lG+0nFMlKkoawdyCOF7W+vzl23H3hWvh1B0KCxHlJtdeOdmu7ECvkCUrUlAsAou1vAnh8JqweLrURZ6auON+DnzPMyVo7XouxTNZuQOl/IzXtHECmOWs2UzWKG81FjZ70z/ONP7hpJZKgYXBBB4EcJQ6/fN+szg8bUoHuGw5rxU+Y+kqxF5X28SsDfA86Qv/UPpEYzxWiIiYwiIgIiICIiAiIgIiIGJmIgYtIbeRiFSxI1PAkchJqQu83up5n9BAhO1b8zep+sGoTxJ+JuJ4nz37RN/q+DxC0MPkB7MOzMuY3YmyqCbDQfOB9DkDjdodjj6ObRSAVJ926kBh563kVup9o9HE0gK7KmIBIKAGz2Fwyeeul9J72xtVK9ag1NXJo1Lk25G19Bw0vMouFbL2tXIbqXuDe+pALDw7xMSLxuKr1K9VsOuZGbMCUNz3Rm4+IM3YXCY1tStMLoSSCBY68b2gd0TFWna3fv/wDmAR/e+noDNfYA27o83Jqn4BrKP7ZoDEqTZbseiAsfjbhPLV2voAPNsx/tS/zIm4rcWJJHQ6L/AGju/KelTTw+Ue2yILb2yu3p5no9u1O7U6ZbswSeI0ueA5nlOjdzZuKrU1L0qOGRNAqXLm/JiOfxklicRTpjvG3hzPkJwrvo9FSqUwwvcFr6fCb46689+Mx1Y7ZVdEPZ1Mp1sQgJ/wDK8+U7y7TxSVL1cVVuuiksLW8FAt8p9Nw+9FGv3cTSqtfQ5X7uvMKuX9TILeT7Pdn1PxKQrXNiQzNlHhqC15y64u+no4/eX1YoeB+0zEUtCwqAdQQfpLLs77XKD6VkZPG1x8pQtq7Fp06hVcxF/wCL9PGcnsS9Jnnnpd/Dy9x9jXf7AEf95fn9Inxr2NfGYj/qz+M/YsRE6vnkREBERAREQEREBERAREQEg96fcXyfz93lJyQ28YuKY6kj1FoHwTer7SMYlarQpFKSo2UMq3qkWuDdr2Njy6yo5MTiKnaNnqObXZyWJA5a8pat7sTTw+Ka9PM7AHz/AIfXuyOerj2pvUTD1EpopZmyFQFAvfW1/hA4dn7NarUdicj0WUnoLX1I6afOfozArgaVGnUJQZkR9SD7yhuA85+ath13rYkU7k+0OtNiONnYAkX8Lmfd8Du9QpKqhc2QBVL97RRYaHQaCBN1N+Kfu4ai1T+kWX14SKq0qtcg4hrqPdpJpSH9VvfPynWBbQTMwYAt/nymYiaMra4vpecm0tpZLqmrczyX/mce18UFYeAv6/8AqV2tthi2hsJnli58TlGsqklxcnjm94+R5SRXZdOooYKwv+aw9Os17CUVFuwDMDpflJskDjxm82mRxYfZCJqBr1mcdSGQg2Anqtjuk4cRjBb/AAn1lrnp8x3z2eFbMot1OuvxP0lVAl33prC5uddeNzKYdTPJ+kyvofl1vLxlies0Tm7P1xERPY+GREQEREBERAREQEREBERASG3k4U/6j+0mZC7y+6nmf0gVXD4VO1qHIucORmIGbKdQAbXtx9Z2OL8dfPXzj9+PjMwITZ25eDw9U1aVBVqXJB7xy3/ICbL8JNxEBERARExAq29dQhz/AErK7Ta5HnLFvelnB6qPkSJVu1twkWKi54LaApqDfUSSO0jUGa8+f47ElFuOBHznvZ23DbKTx4SuWrdicaB4yPr48cpFNiyZ4NS8scG3LNe+l/GVOqtjLLtrFKFOl5T6tckzh+k2vb+HXpvzRObtpiccejX7FiInrfHIiICIiAiIgIiICIiAiIgJH7VwgqBbkixPC3PTpMxAjPuhOreo+kfdKdW9R9IiA+6U6t6j6R90p1b1H0iID7pTq3qPpH3SnVvUfSIgPulOreo+kfdCdW9R9IiBVPtDwC06NNgTfORr0K36dRPny8JmJNVHTjVvTEgaTWYef7xExqy4KkGGs906QJI108YiXB88xu06jk3bS500sNZw3iJy6ezn+rMRE5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16" name="Picture 4" descr="http://withfriendship.com/images/g/31357/Arthroscopy-pic.jpg"/>
          <p:cNvPicPr>
            <a:picLocks noChangeAspect="1" noChangeArrowheads="1"/>
          </p:cNvPicPr>
          <p:nvPr/>
        </p:nvPicPr>
        <p:blipFill>
          <a:blip r:embed="rId2" cstate="print"/>
          <a:srcRect/>
          <a:stretch>
            <a:fillRect/>
          </a:stretch>
        </p:blipFill>
        <p:spPr bwMode="auto">
          <a:xfrm>
            <a:off x="990600" y="2514601"/>
            <a:ext cx="3200400" cy="1600200"/>
          </a:xfrm>
          <a:prstGeom prst="rect">
            <a:avLst/>
          </a:prstGeom>
          <a:noFill/>
        </p:spPr>
      </p:pic>
      <p:pic>
        <p:nvPicPr>
          <p:cNvPr id="38918" name="Picture 6" descr="http://www.becomehealthynow.com/exam/images/bonescan1.jpg"/>
          <p:cNvPicPr>
            <a:picLocks noChangeAspect="1" noChangeArrowheads="1"/>
          </p:cNvPicPr>
          <p:nvPr/>
        </p:nvPicPr>
        <p:blipFill>
          <a:blip r:embed="rId3" cstate="print"/>
          <a:srcRect/>
          <a:stretch>
            <a:fillRect/>
          </a:stretch>
        </p:blipFill>
        <p:spPr bwMode="auto">
          <a:xfrm>
            <a:off x="6019800" y="3124200"/>
            <a:ext cx="2381250" cy="307657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2000"/>
                                        <p:tgtEl>
                                          <p:spTgt spid="3">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2000"/>
                                        <p:tgtEl>
                                          <p:spTgt spid="3">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2000"/>
                                        <p:tgtEl>
                                          <p:spTgt spid="3">
                                            <p:txEl>
                                              <p:pRg st="7" end="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2000"/>
                                        <p:tgtEl>
                                          <p:spTgt spid="3">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2000"/>
                                        <p:tgtEl>
                                          <p:spTgt spid="3">
                                            <p:txEl>
                                              <p:pRg st="9" end="9"/>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And Disorders</a:t>
            </a:r>
            <a:endParaRPr lang="en-US" dirty="0"/>
          </a:p>
        </p:txBody>
      </p:sp>
      <p:sp>
        <p:nvSpPr>
          <p:cNvPr id="3" name="Content Placeholder 2"/>
          <p:cNvSpPr>
            <a:spLocks noGrp="1"/>
          </p:cNvSpPr>
          <p:nvPr>
            <p:ph idx="1"/>
          </p:nvPr>
        </p:nvSpPr>
        <p:spPr/>
        <p:txBody>
          <a:bodyPr>
            <a:normAutofit fontScale="47500" lnSpcReduction="20000"/>
          </a:bodyPr>
          <a:lstStyle/>
          <a:p>
            <a:r>
              <a:rPr lang="en-US" sz="3300" dirty="0" smtClean="0"/>
              <a:t>Arthritis: The word arthritis means joint inflammation</a:t>
            </a:r>
          </a:p>
          <a:p>
            <a:r>
              <a:rPr lang="en-US" sz="3300" dirty="0" smtClean="0"/>
              <a:t>There are more than 100 different forms of arthritis </a:t>
            </a:r>
          </a:p>
          <a:p>
            <a:r>
              <a:rPr lang="en-US" sz="3300" dirty="0" smtClean="0"/>
              <a:t>The most common forms are osteoarthritis, rheumatoid arthritis, gout, fibromyalgia, and lupus</a:t>
            </a:r>
          </a:p>
          <a:p>
            <a:endParaRPr lang="en-US" sz="3300" dirty="0" smtClean="0"/>
          </a:p>
          <a:p>
            <a:r>
              <a:rPr lang="en-US" sz="3300" dirty="0" smtClean="0"/>
              <a:t>Osteoarthritis: The most common form of arthritis, result from a breakdown of cartilage of the bones</a:t>
            </a:r>
          </a:p>
          <a:p>
            <a:endParaRPr lang="en-US" sz="3300" dirty="0" smtClean="0"/>
          </a:p>
          <a:p>
            <a:r>
              <a:rPr lang="en-US" sz="3300" dirty="0" smtClean="0"/>
              <a:t>Rheumatoid Arthritis: a chronic systemic </a:t>
            </a:r>
          </a:p>
          <a:p>
            <a:pPr>
              <a:buNone/>
            </a:pPr>
            <a:r>
              <a:rPr lang="en-US" sz="3300" dirty="0" smtClean="0"/>
              <a:t>       inflammation disease attacking joints </a:t>
            </a:r>
          </a:p>
          <a:p>
            <a:pPr>
              <a:buNone/>
            </a:pPr>
            <a:r>
              <a:rPr lang="en-US" sz="3300" dirty="0" smtClean="0"/>
              <a:t>       and surrounding tissue</a:t>
            </a:r>
          </a:p>
          <a:p>
            <a:endParaRPr lang="en-US" sz="3300" dirty="0" smtClean="0"/>
          </a:p>
          <a:p>
            <a:endParaRPr lang="en-US" dirty="0" smtClean="0"/>
          </a:p>
          <a:p>
            <a:endParaRPr lang="en-US" dirty="0" smtClean="0"/>
          </a:p>
          <a:p>
            <a:endParaRPr lang="en-US" dirty="0" smtClean="0"/>
          </a:p>
          <a:p>
            <a:endParaRPr lang="en-US" dirty="0" smtClean="0"/>
          </a:p>
          <a:p>
            <a:r>
              <a:rPr lang="en-US" sz="3600" dirty="0" smtClean="0"/>
              <a:t>Gout: results in severe joint pain, </a:t>
            </a:r>
          </a:p>
          <a:p>
            <a:pPr>
              <a:buNone/>
            </a:pPr>
            <a:r>
              <a:rPr lang="en-US" sz="3600" dirty="0" smtClean="0"/>
              <a:t>      most often in the big toe, this is from </a:t>
            </a:r>
          </a:p>
          <a:p>
            <a:pPr>
              <a:buNone/>
            </a:pPr>
            <a:r>
              <a:rPr lang="en-US" sz="3600" dirty="0" smtClean="0"/>
              <a:t>      deposits of uric acids and salts</a:t>
            </a:r>
          </a:p>
          <a:p>
            <a:endParaRPr lang="en-US" dirty="0"/>
          </a:p>
        </p:txBody>
      </p:sp>
      <p:pic>
        <p:nvPicPr>
          <p:cNvPr id="5122" name="Picture 2" descr="http://cedars-sinai.edu/Patients/Health-Conditions/Images/354031_Adv_Rheumatoid_Arthritis-2sm.jpg"/>
          <p:cNvPicPr>
            <a:picLocks noChangeAspect="1" noChangeArrowheads="1"/>
          </p:cNvPicPr>
          <p:nvPr/>
        </p:nvPicPr>
        <p:blipFill>
          <a:blip r:embed="rId2" cstate="print"/>
          <a:srcRect/>
          <a:stretch>
            <a:fillRect/>
          </a:stretch>
        </p:blipFill>
        <p:spPr bwMode="auto">
          <a:xfrm>
            <a:off x="4876800" y="3429000"/>
            <a:ext cx="3886200" cy="1905000"/>
          </a:xfrm>
          <a:prstGeom prst="rect">
            <a:avLst/>
          </a:prstGeom>
          <a:noFill/>
        </p:spPr>
      </p:pic>
      <p:pic>
        <p:nvPicPr>
          <p:cNvPr id="5124" name="Picture 4" descr="http://img.webmd.com/dtmcms/live/webmd/consumer_assets/site_images/articles/health_tools/gout_slideshow/PRinc_photo_of_inflamed_gout_toe.jpg"/>
          <p:cNvPicPr>
            <a:picLocks noChangeAspect="1" noChangeArrowheads="1"/>
          </p:cNvPicPr>
          <p:nvPr/>
        </p:nvPicPr>
        <p:blipFill>
          <a:blip r:embed="rId3" cstate="print"/>
          <a:srcRect/>
          <a:stretch>
            <a:fillRect/>
          </a:stretch>
        </p:blipFill>
        <p:spPr bwMode="auto">
          <a:xfrm>
            <a:off x="5105400" y="5410200"/>
            <a:ext cx="3657600" cy="1447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Skeletal System</a:t>
            </a:r>
            <a:endParaRPr lang="en-US" dirty="0"/>
          </a:p>
        </p:txBody>
      </p:sp>
      <p:sp>
        <p:nvSpPr>
          <p:cNvPr id="7" name="Content Placeholder 6"/>
          <p:cNvSpPr>
            <a:spLocks noGrp="1"/>
          </p:cNvSpPr>
          <p:nvPr>
            <p:ph sz="half" idx="1"/>
          </p:nvPr>
        </p:nvSpPr>
        <p:spPr/>
        <p:txBody>
          <a:bodyPr/>
          <a:lstStyle/>
          <a:p>
            <a:r>
              <a:rPr lang="en-US" dirty="0" smtClean="0"/>
              <a:t>The primary purpose of the skeletal system is to </a:t>
            </a:r>
            <a:r>
              <a:rPr lang="en-US" b="1" dirty="0" smtClean="0"/>
              <a:t>support the body</a:t>
            </a:r>
          </a:p>
          <a:p>
            <a:r>
              <a:rPr lang="en-US" dirty="0" smtClean="0"/>
              <a:t>The bones are as strong as cast </a:t>
            </a:r>
            <a:r>
              <a:rPr lang="en-US" dirty="0" smtClean="0"/>
              <a:t>iron, </a:t>
            </a:r>
            <a:r>
              <a:rPr lang="en-US" dirty="0" smtClean="0"/>
              <a:t>yet flexible to endure pressure, stress and shock</a:t>
            </a:r>
          </a:p>
          <a:p>
            <a:endParaRPr lang="en-US" dirty="0"/>
          </a:p>
        </p:txBody>
      </p:sp>
      <p:sp>
        <p:nvSpPr>
          <p:cNvPr id="8" name="Content Placeholder 7"/>
          <p:cNvSpPr>
            <a:spLocks noGrp="1"/>
          </p:cNvSpPr>
          <p:nvPr>
            <p:ph sz="half" idx="2"/>
          </p:nvPr>
        </p:nvSpPr>
        <p:spPr/>
        <p:txBody>
          <a:bodyPr/>
          <a:lstStyle/>
          <a:p>
            <a:endParaRPr lang="en-US"/>
          </a:p>
        </p:txBody>
      </p:sp>
      <p:pic>
        <p:nvPicPr>
          <p:cNvPr id="15364" name="Picture 4" descr="http://www.teachpe.com/images/anatomy/skeleton.jpg"/>
          <p:cNvPicPr>
            <a:picLocks noChangeAspect="1" noChangeArrowheads="1"/>
          </p:cNvPicPr>
          <p:nvPr/>
        </p:nvPicPr>
        <p:blipFill>
          <a:blip r:embed="rId2" cstate="print"/>
          <a:srcRect/>
          <a:stretch>
            <a:fillRect/>
          </a:stretch>
        </p:blipFill>
        <p:spPr bwMode="auto">
          <a:xfrm>
            <a:off x="4419600" y="1752600"/>
            <a:ext cx="4038600" cy="48768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And Disorders</a:t>
            </a:r>
            <a:endParaRPr lang="en-US" dirty="0"/>
          </a:p>
        </p:txBody>
      </p:sp>
      <p:sp>
        <p:nvSpPr>
          <p:cNvPr id="3" name="Content Placeholder 2"/>
          <p:cNvSpPr>
            <a:spLocks noGrp="1"/>
          </p:cNvSpPr>
          <p:nvPr>
            <p:ph idx="1"/>
          </p:nvPr>
        </p:nvSpPr>
        <p:spPr/>
        <p:txBody>
          <a:bodyPr/>
          <a:lstStyle/>
          <a:p>
            <a:r>
              <a:rPr lang="en-US" dirty="0" smtClean="0"/>
              <a:t>Bursitis: this is painful inflammation of the bursa, the bursa is located around a joint</a:t>
            </a:r>
          </a:p>
          <a:p>
            <a:endParaRPr lang="en-US" dirty="0" smtClean="0"/>
          </a:p>
          <a:p>
            <a:endParaRPr lang="en-US" dirty="0" smtClean="0"/>
          </a:p>
          <a:p>
            <a:endParaRPr lang="en-US" dirty="0" smtClean="0"/>
          </a:p>
          <a:p>
            <a:endParaRPr lang="en-US" dirty="0" smtClean="0"/>
          </a:p>
          <a:p>
            <a:r>
              <a:rPr lang="en-US" dirty="0" smtClean="0"/>
              <a:t>Carpal Tunnel Syndrome: This condition results from the compression of the median nerve at the wrist</a:t>
            </a:r>
          </a:p>
          <a:p>
            <a:endParaRPr lang="en-US" dirty="0"/>
          </a:p>
        </p:txBody>
      </p:sp>
      <p:pic>
        <p:nvPicPr>
          <p:cNvPr id="4098" name="Picture 2" descr="http://www.mayoclinic.com/images/image_popup/ww5r215.jpg"/>
          <p:cNvPicPr>
            <a:picLocks noChangeAspect="1" noChangeArrowheads="1"/>
          </p:cNvPicPr>
          <p:nvPr/>
        </p:nvPicPr>
        <p:blipFill>
          <a:blip r:embed="rId2" cstate="print"/>
          <a:srcRect/>
          <a:stretch>
            <a:fillRect/>
          </a:stretch>
        </p:blipFill>
        <p:spPr bwMode="auto">
          <a:xfrm>
            <a:off x="4724400" y="2819400"/>
            <a:ext cx="3800475" cy="1924051"/>
          </a:xfrm>
          <a:prstGeom prst="rect">
            <a:avLst/>
          </a:prstGeom>
          <a:noFill/>
        </p:spPr>
      </p:pic>
      <p:pic>
        <p:nvPicPr>
          <p:cNvPr id="4100" name="Picture 4" descr="http://t1.gstatic.com/images?q=tbn:ANd9GcT1pMSgX88gknL4UyHHDQbr80c2SRKo8E9lhGzh-OjDhIc1qdHCKx4cpGkliw"/>
          <p:cNvPicPr>
            <a:picLocks noChangeAspect="1" noChangeArrowheads="1"/>
          </p:cNvPicPr>
          <p:nvPr/>
        </p:nvPicPr>
        <p:blipFill>
          <a:blip r:embed="rId3" cstate="print"/>
          <a:srcRect/>
          <a:stretch>
            <a:fillRect/>
          </a:stretch>
        </p:blipFill>
        <p:spPr bwMode="auto">
          <a:xfrm>
            <a:off x="3048000" y="5486400"/>
            <a:ext cx="2590800" cy="1371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And Disorders</a:t>
            </a:r>
            <a:endParaRPr lang="en-US" dirty="0"/>
          </a:p>
        </p:txBody>
      </p:sp>
      <p:sp>
        <p:nvSpPr>
          <p:cNvPr id="3" name="Content Placeholder 2"/>
          <p:cNvSpPr>
            <a:spLocks noGrp="1"/>
          </p:cNvSpPr>
          <p:nvPr>
            <p:ph idx="1"/>
          </p:nvPr>
        </p:nvSpPr>
        <p:spPr/>
        <p:txBody>
          <a:bodyPr>
            <a:normAutofit fontScale="92500"/>
          </a:bodyPr>
          <a:lstStyle/>
          <a:p>
            <a:r>
              <a:rPr lang="en-US" dirty="0" smtClean="0"/>
              <a:t>Dislocation: Displacement of the bones at a joint, occurs at the joints of the fingers, shoulder, knee, and hip</a:t>
            </a:r>
          </a:p>
          <a:p>
            <a:endParaRPr lang="en-US" dirty="0" smtClean="0"/>
          </a:p>
          <a:p>
            <a:endParaRPr lang="en-US" dirty="0" smtClean="0"/>
          </a:p>
          <a:p>
            <a:endParaRPr lang="en-US" dirty="0" smtClean="0"/>
          </a:p>
          <a:p>
            <a:r>
              <a:rPr lang="en-US" dirty="0" smtClean="0"/>
              <a:t>Herniated Disk: This is a </a:t>
            </a:r>
          </a:p>
          <a:p>
            <a:pPr>
              <a:buNone/>
            </a:pPr>
            <a:r>
              <a:rPr lang="en-US" dirty="0" smtClean="0"/>
              <a:t>    gel-like material within </a:t>
            </a:r>
          </a:p>
          <a:p>
            <a:pPr>
              <a:buNone/>
            </a:pPr>
            <a:r>
              <a:rPr lang="en-US" dirty="0" smtClean="0"/>
              <a:t>    an </a:t>
            </a:r>
            <a:r>
              <a:rPr lang="en-US" dirty="0" err="1" smtClean="0"/>
              <a:t>intervertebral</a:t>
            </a:r>
            <a:r>
              <a:rPr lang="en-US" dirty="0" smtClean="0"/>
              <a:t> disk </a:t>
            </a:r>
          </a:p>
          <a:p>
            <a:pPr>
              <a:buNone/>
            </a:pPr>
            <a:r>
              <a:rPr lang="en-US" dirty="0" smtClean="0"/>
              <a:t>    that has been forced </a:t>
            </a:r>
          </a:p>
          <a:p>
            <a:pPr>
              <a:buNone/>
            </a:pPr>
            <a:r>
              <a:rPr lang="en-US" dirty="0" smtClean="0"/>
              <a:t>    through the outer surface</a:t>
            </a:r>
          </a:p>
          <a:p>
            <a:endParaRPr lang="en-US" dirty="0" smtClean="0"/>
          </a:p>
          <a:p>
            <a:endParaRPr lang="en-US" dirty="0"/>
          </a:p>
        </p:txBody>
      </p:sp>
      <p:pic>
        <p:nvPicPr>
          <p:cNvPr id="3074" name="Picture 2" descr="http://t3.gstatic.com/images?q=tbn:ANd9GcSf2N0A0rf1dM2SaPsOBB0k6l2KdO4EKgxCIAUNyaqx0WIxtOjr"/>
          <p:cNvPicPr>
            <a:picLocks noChangeAspect="1" noChangeArrowheads="1"/>
          </p:cNvPicPr>
          <p:nvPr/>
        </p:nvPicPr>
        <p:blipFill>
          <a:blip r:embed="rId2" cstate="print"/>
          <a:srcRect/>
          <a:stretch>
            <a:fillRect/>
          </a:stretch>
        </p:blipFill>
        <p:spPr bwMode="auto">
          <a:xfrm>
            <a:off x="4953000" y="2819400"/>
            <a:ext cx="3352800" cy="1724025"/>
          </a:xfrm>
          <a:prstGeom prst="rect">
            <a:avLst/>
          </a:prstGeom>
          <a:noFill/>
        </p:spPr>
      </p:pic>
      <p:pic>
        <p:nvPicPr>
          <p:cNvPr id="3076" name="Picture 4" descr="http://www.backpainhelptoday.com/wp-content/uploads/2010/12/Hdisc1.jpg"/>
          <p:cNvPicPr>
            <a:picLocks noChangeAspect="1" noChangeArrowheads="1"/>
          </p:cNvPicPr>
          <p:nvPr/>
        </p:nvPicPr>
        <p:blipFill>
          <a:blip r:embed="rId3" cstate="print"/>
          <a:srcRect/>
          <a:stretch>
            <a:fillRect/>
          </a:stretch>
        </p:blipFill>
        <p:spPr bwMode="auto">
          <a:xfrm>
            <a:off x="4419600" y="4572000"/>
            <a:ext cx="4381500" cy="2057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And Disorders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Kyphosis</a:t>
            </a:r>
            <a:r>
              <a:rPr lang="en-US" dirty="0" smtClean="0"/>
              <a:t>: This is the bowing of the back, usually at the thoracic level, this is viewed from side</a:t>
            </a:r>
          </a:p>
          <a:p>
            <a:endParaRPr lang="en-US" dirty="0" smtClean="0"/>
          </a:p>
          <a:p>
            <a:endParaRPr lang="en-US" dirty="0" smtClean="0"/>
          </a:p>
          <a:p>
            <a:endParaRPr lang="en-US" dirty="0" smtClean="0"/>
          </a:p>
          <a:p>
            <a:endParaRPr lang="en-US" dirty="0" smtClean="0"/>
          </a:p>
          <a:p>
            <a:r>
              <a:rPr lang="en-US" dirty="0" err="1" smtClean="0"/>
              <a:t>Lordosis</a:t>
            </a:r>
            <a:r>
              <a:rPr lang="en-US" dirty="0" smtClean="0"/>
              <a:t>: This is an abnormal anterior convex curvature  the lumbar spine is commonly referred to as swayback</a:t>
            </a:r>
          </a:p>
          <a:p>
            <a:endParaRPr lang="en-US" dirty="0" smtClean="0"/>
          </a:p>
          <a:p>
            <a:r>
              <a:rPr lang="en-US" dirty="0" smtClean="0"/>
              <a:t>Lumbar </a:t>
            </a:r>
            <a:r>
              <a:rPr lang="en-US" dirty="0" err="1" smtClean="0"/>
              <a:t>Myositis</a:t>
            </a:r>
            <a:r>
              <a:rPr lang="en-US" dirty="0" smtClean="0"/>
              <a:t>: An inflammation </a:t>
            </a:r>
          </a:p>
          <a:p>
            <a:pPr>
              <a:buNone/>
            </a:pPr>
            <a:r>
              <a:rPr lang="en-US" dirty="0" smtClean="0"/>
              <a:t>    of the lumbar back </a:t>
            </a:r>
          </a:p>
          <a:p>
            <a:pPr>
              <a:buNone/>
            </a:pPr>
            <a:endParaRPr lang="en-US" dirty="0" smtClean="0"/>
          </a:p>
        </p:txBody>
      </p:sp>
      <p:pic>
        <p:nvPicPr>
          <p:cNvPr id="2050" name="Picture 2" descr="http://growingtallerguide.com/wp-images/kyphosis.jpg"/>
          <p:cNvPicPr>
            <a:picLocks noChangeAspect="1" noChangeArrowheads="1"/>
          </p:cNvPicPr>
          <p:nvPr/>
        </p:nvPicPr>
        <p:blipFill>
          <a:blip r:embed="rId2" cstate="print"/>
          <a:srcRect/>
          <a:stretch>
            <a:fillRect/>
          </a:stretch>
        </p:blipFill>
        <p:spPr bwMode="auto">
          <a:xfrm>
            <a:off x="533400" y="2743201"/>
            <a:ext cx="3276600" cy="1447800"/>
          </a:xfrm>
          <a:prstGeom prst="rect">
            <a:avLst/>
          </a:prstGeom>
          <a:noFill/>
        </p:spPr>
      </p:pic>
      <p:pic>
        <p:nvPicPr>
          <p:cNvPr id="2052" name="Picture 4" descr="http://stronglifts.com/wp-content/uploads/lordosis1.jpg"/>
          <p:cNvPicPr>
            <a:picLocks noChangeAspect="1" noChangeArrowheads="1"/>
          </p:cNvPicPr>
          <p:nvPr/>
        </p:nvPicPr>
        <p:blipFill>
          <a:blip r:embed="rId3" cstate="print"/>
          <a:srcRect/>
          <a:stretch>
            <a:fillRect/>
          </a:stretch>
        </p:blipFill>
        <p:spPr bwMode="auto">
          <a:xfrm>
            <a:off x="4343400" y="2590800"/>
            <a:ext cx="3771900" cy="1752600"/>
          </a:xfrm>
          <a:prstGeom prst="rect">
            <a:avLst/>
          </a:prstGeom>
          <a:noFill/>
        </p:spPr>
      </p:pic>
      <p:pic>
        <p:nvPicPr>
          <p:cNvPr id="2054" name="Picture 6" descr="http://www.pathguy.com/sol/27349.jpg"/>
          <p:cNvPicPr>
            <a:picLocks noChangeAspect="1" noChangeArrowheads="1"/>
          </p:cNvPicPr>
          <p:nvPr/>
        </p:nvPicPr>
        <p:blipFill>
          <a:blip r:embed="rId4" cstate="print"/>
          <a:srcRect/>
          <a:stretch>
            <a:fillRect/>
          </a:stretch>
        </p:blipFill>
        <p:spPr bwMode="auto">
          <a:xfrm>
            <a:off x="5867400" y="4953000"/>
            <a:ext cx="2971800" cy="1905000"/>
          </a:xfrm>
          <a:prstGeom prst="rect">
            <a:avLst/>
          </a:prstGeom>
          <a:noFill/>
        </p:spPr>
      </p:pic>
      <p:pic>
        <p:nvPicPr>
          <p:cNvPr id="4" name="Picture 2" descr="http://3.bp.blogspot.com/-CNkp5r-maOE/Th16kfBqv7I/AAAAAAAAAB8/VrFuzkx2GRI/s1600/lordo+kypho+copy.jpg"/>
          <p:cNvPicPr>
            <a:picLocks noChangeAspect="1" noChangeArrowheads="1"/>
          </p:cNvPicPr>
          <p:nvPr/>
        </p:nvPicPr>
        <p:blipFill>
          <a:blip r:embed="rId5" cstate="print"/>
          <a:srcRect/>
          <a:stretch>
            <a:fillRect/>
          </a:stretch>
        </p:blipFill>
        <p:spPr bwMode="auto">
          <a:xfrm>
            <a:off x="6858000" y="0"/>
            <a:ext cx="1981200" cy="18288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And Disorders</a:t>
            </a:r>
            <a:endParaRPr lang="en-US" dirty="0"/>
          </a:p>
        </p:txBody>
      </p:sp>
      <p:sp>
        <p:nvSpPr>
          <p:cNvPr id="3" name="Content Placeholder 2"/>
          <p:cNvSpPr>
            <a:spLocks noGrp="1"/>
          </p:cNvSpPr>
          <p:nvPr>
            <p:ph idx="1"/>
          </p:nvPr>
        </p:nvSpPr>
        <p:spPr/>
        <p:txBody>
          <a:bodyPr>
            <a:normAutofit/>
          </a:bodyPr>
          <a:lstStyle/>
          <a:p>
            <a:r>
              <a:rPr lang="en-US" dirty="0" smtClean="0"/>
              <a:t>Osteoporosis: A metabolic bone disorder,  </a:t>
            </a:r>
          </a:p>
          <a:p>
            <a:r>
              <a:rPr lang="en-US" dirty="0" smtClean="0"/>
              <a:t>this is the thinning of bone tissue and</a:t>
            </a:r>
          </a:p>
          <a:p>
            <a:r>
              <a:rPr lang="en-US" dirty="0" smtClean="0"/>
              <a:t> loss of bone density over time. </a:t>
            </a:r>
          </a:p>
          <a:p>
            <a:endParaRPr lang="en-US" dirty="0" smtClean="0"/>
          </a:p>
          <a:p>
            <a:r>
              <a:rPr lang="en-US" dirty="0" smtClean="0"/>
              <a:t>Scoliosis: is a medical </a:t>
            </a:r>
          </a:p>
          <a:p>
            <a:pPr>
              <a:buNone/>
            </a:pPr>
            <a:r>
              <a:rPr lang="en-US" dirty="0" smtClean="0"/>
              <a:t>    condition in which a </a:t>
            </a:r>
          </a:p>
          <a:p>
            <a:pPr>
              <a:buNone/>
            </a:pPr>
            <a:r>
              <a:rPr lang="en-US" dirty="0" smtClean="0"/>
              <a:t>    person's spine is curved from </a:t>
            </a:r>
          </a:p>
          <a:p>
            <a:pPr>
              <a:buNone/>
            </a:pPr>
            <a:r>
              <a:rPr lang="en-US" dirty="0" smtClean="0"/>
              <a:t>    side to side(lateral curve)</a:t>
            </a:r>
          </a:p>
          <a:p>
            <a:endParaRPr lang="en-US" dirty="0" smtClean="0"/>
          </a:p>
          <a:p>
            <a:endParaRPr lang="en-US" dirty="0" smtClean="0"/>
          </a:p>
          <a:p>
            <a:endParaRPr lang="en-US" dirty="0" smtClean="0"/>
          </a:p>
          <a:p>
            <a:pPr>
              <a:buNone/>
            </a:pPr>
            <a:endParaRPr lang="en-US" dirty="0" smtClean="0"/>
          </a:p>
          <a:p>
            <a:pPr>
              <a:buNone/>
            </a:pPr>
            <a:endParaRPr lang="en-US" dirty="0" smtClean="0"/>
          </a:p>
          <a:p>
            <a:endParaRPr lang="en-US" dirty="0"/>
          </a:p>
        </p:txBody>
      </p:sp>
      <p:pic>
        <p:nvPicPr>
          <p:cNvPr id="1026" name="Picture 2" descr="http://t3.gstatic.com/images?q=tbn:ANd9GcRvy1kS_-dfm1TNFPklhg4ZDd-YGGYDLZU7aJZETCwD4sqy-UpK"/>
          <p:cNvPicPr>
            <a:picLocks noChangeAspect="1" noChangeArrowheads="1"/>
          </p:cNvPicPr>
          <p:nvPr/>
        </p:nvPicPr>
        <p:blipFill>
          <a:blip r:embed="rId2" cstate="print"/>
          <a:srcRect/>
          <a:stretch>
            <a:fillRect/>
          </a:stretch>
        </p:blipFill>
        <p:spPr bwMode="auto">
          <a:xfrm>
            <a:off x="6705600" y="1905000"/>
            <a:ext cx="2266950" cy="2019301"/>
          </a:xfrm>
          <a:prstGeom prst="rect">
            <a:avLst/>
          </a:prstGeom>
          <a:noFill/>
        </p:spPr>
      </p:pic>
      <p:pic>
        <p:nvPicPr>
          <p:cNvPr id="1028" name="Picture 4" descr="http://www.nlm.nih.gov/medlineplus/ency/images/ency/fullsize/1114.jpg"/>
          <p:cNvPicPr>
            <a:picLocks noChangeAspect="1" noChangeArrowheads="1"/>
          </p:cNvPicPr>
          <p:nvPr/>
        </p:nvPicPr>
        <p:blipFill>
          <a:blip r:embed="rId3" cstate="print"/>
          <a:srcRect/>
          <a:stretch>
            <a:fillRect/>
          </a:stretch>
        </p:blipFill>
        <p:spPr bwMode="auto">
          <a:xfrm>
            <a:off x="5105400" y="4038600"/>
            <a:ext cx="3543300" cy="1981200"/>
          </a:xfrm>
          <a:prstGeom prst="rect">
            <a:avLst/>
          </a:prstGeom>
          <a:noFill/>
        </p:spPr>
      </p:pic>
      <p:pic>
        <p:nvPicPr>
          <p:cNvPr id="4" name="Picture 2" descr="https://encrypted-tbn2.gstatic.com/images?q=tbn:ANd9GcRsVGtXI17eslO7NWjXiRrwhpn2yQCJA2R0aZXwQV7JlPwsD4Q4cw"/>
          <p:cNvPicPr>
            <a:picLocks noChangeAspect="1" noChangeArrowheads="1"/>
          </p:cNvPicPr>
          <p:nvPr/>
        </p:nvPicPr>
        <p:blipFill>
          <a:blip r:embed="rId4" cstate="print"/>
          <a:srcRect/>
          <a:stretch>
            <a:fillRect/>
          </a:stretch>
        </p:blipFill>
        <p:spPr bwMode="auto">
          <a:xfrm>
            <a:off x="6553200" y="0"/>
            <a:ext cx="2228850" cy="1752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Structure</a:t>
            </a:r>
            <a:endParaRPr lang="en-US" dirty="0"/>
          </a:p>
        </p:txBody>
      </p:sp>
      <p:sp>
        <p:nvSpPr>
          <p:cNvPr id="7" name="Content Placeholder 6"/>
          <p:cNvSpPr>
            <a:spLocks noGrp="1"/>
          </p:cNvSpPr>
          <p:nvPr>
            <p:ph idx="1"/>
          </p:nvPr>
        </p:nvSpPr>
        <p:spPr>
          <a:xfrm>
            <a:off x="457200" y="1676400"/>
            <a:ext cx="8229600" cy="4648200"/>
          </a:xfrm>
        </p:spPr>
        <p:txBody>
          <a:bodyPr/>
          <a:lstStyle/>
          <a:p>
            <a:r>
              <a:rPr lang="en-US" dirty="0" smtClean="0"/>
              <a:t>Bones are 20% water</a:t>
            </a:r>
          </a:p>
          <a:p>
            <a:r>
              <a:rPr lang="en-US" dirty="0" smtClean="0"/>
              <a:t>The rest is minerals(calcium, phosphorous, and magnesium) and organic matter(collagen, and protein fiber)</a:t>
            </a:r>
          </a:p>
          <a:p>
            <a:r>
              <a:rPr lang="en-US" dirty="0" smtClean="0"/>
              <a:t>The opening in the spongy bone are filled with red bone marrow</a:t>
            </a:r>
          </a:p>
          <a:p>
            <a:r>
              <a:rPr lang="en-US" dirty="0" smtClean="0"/>
              <a:t>Yellow marrow is the marrow that functions as </a:t>
            </a:r>
            <a:r>
              <a:rPr lang="en-US" b="1" dirty="0" smtClean="0"/>
              <a:t>fat storage</a:t>
            </a:r>
          </a:p>
          <a:p>
            <a:endParaRPr lang="en-US" dirty="0" smtClean="0"/>
          </a:p>
          <a:p>
            <a:endParaRPr lang="en-US" dirty="0" smtClean="0"/>
          </a:p>
          <a:p>
            <a:endParaRPr lang="en-US" dirty="0"/>
          </a:p>
        </p:txBody>
      </p:sp>
      <p:pic>
        <p:nvPicPr>
          <p:cNvPr id="16386" name="Picture 2" descr="http://t0.gstatic.com/images?q=tbn:ANd9GcRJVvej04_368hxAIU2B83x271BvcxUHCek98YGZej1gBDO2xt2"/>
          <p:cNvPicPr>
            <a:picLocks noChangeAspect="1" noChangeArrowheads="1"/>
          </p:cNvPicPr>
          <p:nvPr/>
        </p:nvPicPr>
        <p:blipFill>
          <a:blip r:embed="rId2" cstate="print"/>
          <a:srcRect/>
          <a:stretch>
            <a:fillRect/>
          </a:stretch>
        </p:blipFill>
        <p:spPr bwMode="auto">
          <a:xfrm>
            <a:off x="0" y="4724400"/>
            <a:ext cx="3962400" cy="2133600"/>
          </a:xfrm>
          <a:prstGeom prst="rect">
            <a:avLst/>
          </a:prstGeom>
          <a:noFill/>
        </p:spPr>
      </p:pic>
      <p:pic>
        <p:nvPicPr>
          <p:cNvPr id="16388" name="Picture 4" descr="http://www.chxa.com/img/bone-marrow-structure.gif"/>
          <p:cNvPicPr>
            <a:picLocks noChangeAspect="1" noChangeArrowheads="1"/>
          </p:cNvPicPr>
          <p:nvPr/>
        </p:nvPicPr>
        <p:blipFill>
          <a:blip r:embed="rId3" cstate="print"/>
          <a:srcRect/>
          <a:stretch>
            <a:fillRect/>
          </a:stretch>
        </p:blipFill>
        <p:spPr bwMode="auto">
          <a:xfrm>
            <a:off x="4114800" y="4876800"/>
            <a:ext cx="4819650" cy="1981200"/>
          </a:xfrm>
          <a:prstGeom prst="rect">
            <a:avLst/>
          </a:prstGeom>
          <a:noFill/>
        </p:spPr>
      </p:pic>
      <p:pic>
        <p:nvPicPr>
          <p:cNvPr id="28674" name="Picture 2" descr="http://cnx.org/content/m46341/latest/619_Red_and_Yellow_Bone_Marrow.jpg"/>
          <p:cNvPicPr>
            <a:picLocks noChangeAspect="1" noChangeArrowheads="1"/>
          </p:cNvPicPr>
          <p:nvPr/>
        </p:nvPicPr>
        <p:blipFill>
          <a:blip r:embed="rId4" cstate="print"/>
          <a:srcRect/>
          <a:stretch>
            <a:fillRect/>
          </a:stretch>
        </p:blipFill>
        <p:spPr bwMode="auto">
          <a:xfrm>
            <a:off x="4953000" y="152400"/>
            <a:ext cx="3876675" cy="20574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Bones</a:t>
            </a:r>
            <a:endParaRPr lang="en-US" dirty="0"/>
          </a:p>
        </p:txBody>
      </p:sp>
      <p:sp>
        <p:nvSpPr>
          <p:cNvPr id="3" name="Content Placeholder 2"/>
          <p:cNvSpPr>
            <a:spLocks noGrp="1"/>
          </p:cNvSpPr>
          <p:nvPr>
            <p:ph idx="1"/>
          </p:nvPr>
        </p:nvSpPr>
        <p:spPr/>
        <p:txBody>
          <a:bodyPr/>
          <a:lstStyle/>
          <a:p>
            <a:r>
              <a:rPr lang="en-US" dirty="0" smtClean="0"/>
              <a:t>At birth, a baby has 270 bones</a:t>
            </a:r>
          </a:p>
          <a:p>
            <a:r>
              <a:rPr lang="en-US" dirty="0" smtClean="0"/>
              <a:t>As the child grows, some of the bones fuse together so that in adulthood there are </a:t>
            </a:r>
            <a:r>
              <a:rPr lang="en-US" b="1" dirty="0" smtClean="0"/>
              <a:t>206</a:t>
            </a:r>
          </a:p>
          <a:p>
            <a:r>
              <a:rPr lang="en-US" dirty="0" smtClean="0"/>
              <a:t>The smallest bones  in the body are in the middle ear: </a:t>
            </a:r>
            <a:r>
              <a:rPr lang="en-US" dirty="0" err="1" smtClean="0"/>
              <a:t>malleus</a:t>
            </a:r>
            <a:r>
              <a:rPr lang="en-US" dirty="0" smtClean="0"/>
              <a:t>, </a:t>
            </a:r>
            <a:r>
              <a:rPr lang="en-US" dirty="0" err="1" smtClean="0"/>
              <a:t>incus</a:t>
            </a:r>
            <a:r>
              <a:rPr lang="en-US" dirty="0" smtClean="0"/>
              <a:t>, and stapes</a:t>
            </a:r>
          </a:p>
          <a:p>
            <a:endParaRPr lang="en-US" dirty="0"/>
          </a:p>
        </p:txBody>
      </p:sp>
      <p:pic>
        <p:nvPicPr>
          <p:cNvPr id="17410" name="Picture 2" descr="http://2.bp.blogspot.com/_AxbtY8CqhD4/So1UZnRw6VI/AAAAAAAAADw/uq9mUNs7uk4/s320/hearing-diagram-2.gif"/>
          <p:cNvPicPr>
            <a:picLocks noChangeAspect="1" noChangeArrowheads="1"/>
          </p:cNvPicPr>
          <p:nvPr/>
        </p:nvPicPr>
        <p:blipFill>
          <a:blip r:embed="rId2" cstate="print"/>
          <a:srcRect/>
          <a:stretch>
            <a:fillRect/>
          </a:stretch>
        </p:blipFill>
        <p:spPr bwMode="auto">
          <a:xfrm>
            <a:off x="4800600" y="3733800"/>
            <a:ext cx="3962400" cy="2638426"/>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The Skeleton</a:t>
            </a:r>
            <a:endParaRPr lang="en-US" dirty="0"/>
          </a:p>
        </p:txBody>
      </p:sp>
      <p:sp>
        <p:nvSpPr>
          <p:cNvPr id="3" name="Content Placeholder 2"/>
          <p:cNvSpPr>
            <a:spLocks noGrp="1"/>
          </p:cNvSpPr>
          <p:nvPr>
            <p:ph idx="1"/>
          </p:nvPr>
        </p:nvSpPr>
        <p:spPr/>
        <p:txBody>
          <a:bodyPr/>
          <a:lstStyle/>
          <a:p>
            <a:r>
              <a:rPr lang="en-US" dirty="0" smtClean="0"/>
              <a:t>The skeleton serves at least six functions:</a:t>
            </a:r>
          </a:p>
          <a:p>
            <a:r>
              <a:rPr lang="en-US" dirty="0" smtClean="0"/>
              <a:t>To support the body</a:t>
            </a:r>
          </a:p>
          <a:p>
            <a:r>
              <a:rPr lang="en-US" dirty="0" smtClean="0"/>
              <a:t>To protect the vital organs</a:t>
            </a:r>
          </a:p>
          <a:p>
            <a:r>
              <a:rPr lang="en-US" dirty="0" smtClean="0"/>
              <a:t>Are points of attachment for skeletal muscles</a:t>
            </a:r>
          </a:p>
          <a:p>
            <a:r>
              <a:rPr lang="en-US" dirty="0" smtClean="0"/>
              <a:t>Give shape to the body</a:t>
            </a:r>
          </a:p>
          <a:p>
            <a:r>
              <a:rPr lang="en-US" dirty="0" smtClean="0"/>
              <a:t>Vital function of the red and white blood cells and the platelets</a:t>
            </a:r>
          </a:p>
          <a:p>
            <a:r>
              <a:rPr lang="en-US" dirty="0" smtClean="0"/>
              <a:t>Storage for the body’s supply of calcium</a:t>
            </a:r>
          </a:p>
          <a:p>
            <a:pPr>
              <a:buNone/>
            </a:pPr>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Spinal Column</a:t>
            </a:r>
            <a:endParaRPr lang="en-US" dirty="0"/>
          </a:p>
        </p:txBody>
      </p:sp>
      <p:sp>
        <p:nvSpPr>
          <p:cNvPr id="3" name="Content Placeholder 2"/>
          <p:cNvSpPr>
            <a:spLocks noGrp="1"/>
          </p:cNvSpPr>
          <p:nvPr>
            <p:ph idx="1"/>
          </p:nvPr>
        </p:nvSpPr>
        <p:spPr/>
        <p:txBody>
          <a:bodyPr/>
          <a:lstStyle/>
          <a:p>
            <a:r>
              <a:rPr lang="en-US" dirty="0" smtClean="0"/>
              <a:t>The spinal column is a stack of vertebrae that supports the head and keeps the trunk erect</a:t>
            </a:r>
          </a:p>
          <a:p>
            <a:r>
              <a:rPr lang="en-US" dirty="0" smtClean="0"/>
              <a:t>It protects the spinal cord , which descends from the brain through its canal </a:t>
            </a:r>
          </a:p>
          <a:p>
            <a:r>
              <a:rPr lang="en-US" dirty="0" smtClean="0"/>
              <a:t>The bones are separated by </a:t>
            </a:r>
            <a:r>
              <a:rPr lang="en-US" dirty="0" err="1" smtClean="0"/>
              <a:t>intervertebral</a:t>
            </a:r>
            <a:r>
              <a:rPr lang="en-US" dirty="0" smtClean="0"/>
              <a:t> cartilage disks, this permits the column to bend and twist,  walk, jump, and run</a:t>
            </a:r>
          </a:p>
          <a:p>
            <a:endParaRPr lang="en-US" dirty="0"/>
          </a:p>
        </p:txBody>
      </p:sp>
      <p:pic>
        <p:nvPicPr>
          <p:cNvPr id="18434" name="Picture 2" descr="http://pennstatehershey.adam.com/graphics/images/en/12705.jpg"/>
          <p:cNvPicPr>
            <a:picLocks noChangeAspect="1" noChangeArrowheads="1"/>
          </p:cNvPicPr>
          <p:nvPr/>
        </p:nvPicPr>
        <p:blipFill>
          <a:blip r:embed="rId2" cstate="print"/>
          <a:srcRect/>
          <a:stretch>
            <a:fillRect/>
          </a:stretch>
        </p:blipFill>
        <p:spPr bwMode="auto">
          <a:xfrm>
            <a:off x="4114800" y="4572000"/>
            <a:ext cx="4191000" cy="22860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Spinal Colum</a:t>
            </a:r>
            <a:endParaRPr lang="en-US" dirty="0"/>
          </a:p>
        </p:txBody>
      </p:sp>
      <p:sp>
        <p:nvSpPr>
          <p:cNvPr id="3" name="Content Placeholder 2"/>
          <p:cNvSpPr>
            <a:spLocks noGrp="1"/>
          </p:cNvSpPr>
          <p:nvPr>
            <p:ph idx="1"/>
          </p:nvPr>
        </p:nvSpPr>
        <p:spPr/>
        <p:txBody>
          <a:bodyPr/>
          <a:lstStyle/>
          <a:p>
            <a:r>
              <a:rPr lang="en-US" dirty="0" smtClean="0"/>
              <a:t>The vertebrae is named by the area of the body in which they are located</a:t>
            </a:r>
          </a:p>
          <a:p>
            <a:r>
              <a:rPr lang="en-US" dirty="0" smtClean="0"/>
              <a:t>Cervical(neck)7</a:t>
            </a:r>
          </a:p>
          <a:p>
            <a:r>
              <a:rPr lang="en-US" dirty="0" smtClean="0"/>
              <a:t>Thoracic(chest)12</a:t>
            </a:r>
          </a:p>
          <a:p>
            <a:r>
              <a:rPr lang="en-US" dirty="0" smtClean="0"/>
              <a:t>Lumbar(back)5</a:t>
            </a:r>
          </a:p>
          <a:p>
            <a:r>
              <a:rPr lang="en-US" dirty="0" smtClean="0"/>
              <a:t>Sacral(pelvic girdle)</a:t>
            </a:r>
          </a:p>
          <a:p>
            <a:r>
              <a:rPr lang="en-US" dirty="0" smtClean="0"/>
              <a:t>Coccyx</a:t>
            </a:r>
            <a:r>
              <a:rPr lang="en-US" dirty="0" smtClean="0"/>
              <a:t>(tailbone)</a:t>
            </a:r>
          </a:p>
          <a:p>
            <a:endParaRPr lang="en-US" dirty="0"/>
          </a:p>
        </p:txBody>
      </p:sp>
      <p:pic>
        <p:nvPicPr>
          <p:cNvPr id="20482" name="Picture 2" descr="http://pennstatehershey.adam.com/graphics/images/en/1116.jpg"/>
          <p:cNvPicPr>
            <a:picLocks noChangeAspect="1" noChangeArrowheads="1"/>
          </p:cNvPicPr>
          <p:nvPr/>
        </p:nvPicPr>
        <p:blipFill>
          <a:blip r:embed="rId2" cstate="print"/>
          <a:srcRect/>
          <a:stretch>
            <a:fillRect/>
          </a:stretch>
        </p:blipFill>
        <p:spPr bwMode="auto">
          <a:xfrm>
            <a:off x="4724400" y="2895600"/>
            <a:ext cx="3810000" cy="3048001"/>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Skull</a:t>
            </a:r>
            <a:endParaRPr lang="en-US" dirty="0"/>
          </a:p>
        </p:txBody>
      </p:sp>
      <p:sp>
        <p:nvSpPr>
          <p:cNvPr id="3" name="Content Placeholder 2"/>
          <p:cNvSpPr>
            <a:spLocks noGrp="1"/>
          </p:cNvSpPr>
          <p:nvPr>
            <p:ph idx="1"/>
          </p:nvPr>
        </p:nvSpPr>
        <p:spPr/>
        <p:txBody>
          <a:bodyPr>
            <a:normAutofit lnSpcReduction="10000"/>
          </a:bodyPr>
          <a:lstStyle/>
          <a:p>
            <a:r>
              <a:rPr lang="en-US" dirty="0" smtClean="0"/>
              <a:t>The skull is the bone structure of the head</a:t>
            </a:r>
          </a:p>
          <a:p>
            <a:r>
              <a:rPr lang="en-US" dirty="0" smtClean="0"/>
              <a:t>It consists of a cranial and a facial portion</a:t>
            </a:r>
          </a:p>
          <a:p>
            <a:r>
              <a:rPr lang="en-US" dirty="0" smtClean="0"/>
              <a:t>The cranium is actually a fusion of eight cranial bones, with the vital function of protecting the brain from injury</a:t>
            </a:r>
          </a:p>
          <a:p>
            <a:r>
              <a:rPr lang="en-US" dirty="0" smtClean="0"/>
              <a:t>Main bones are:</a:t>
            </a:r>
          </a:p>
          <a:p>
            <a:r>
              <a:rPr lang="en-US" dirty="0" smtClean="0"/>
              <a:t>Frontal(forehead and eye sockets)</a:t>
            </a:r>
          </a:p>
          <a:p>
            <a:r>
              <a:rPr lang="en-US" dirty="0" smtClean="0"/>
              <a:t>Two parietal(2)</a:t>
            </a:r>
          </a:p>
          <a:p>
            <a:r>
              <a:rPr lang="en-US" dirty="0" smtClean="0"/>
              <a:t>Two temporal(2)</a:t>
            </a:r>
          </a:p>
          <a:p>
            <a:r>
              <a:rPr lang="en-US" dirty="0" smtClean="0"/>
              <a:t>Occipital(back)</a:t>
            </a:r>
          </a:p>
          <a:p>
            <a:endParaRPr lang="en-US" dirty="0" smtClean="0"/>
          </a:p>
          <a:p>
            <a:endParaRPr lang="en-US" dirty="0" smtClean="0"/>
          </a:p>
          <a:p>
            <a:endParaRPr lang="en-US" dirty="0" smtClean="0"/>
          </a:p>
          <a:p>
            <a:endParaRPr lang="en-US" dirty="0"/>
          </a:p>
        </p:txBody>
      </p:sp>
      <p:pic>
        <p:nvPicPr>
          <p:cNvPr id="21506" name="Picture 2" descr="http://www.sths.com/adm/graphics/images/en/9057.jpg"/>
          <p:cNvPicPr>
            <a:picLocks noChangeAspect="1" noChangeArrowheads="1"/>
          </p:cNvPicPr>
          <p:nvPr/>
        </p:nvPicPr>
        <p:blipFill>
          <a:blip r:embed="rId2" cstate="print"/>
          <a:srcRect/>
          <a:stretch>
            <a:fillRect/>
          </a:stretch>
        </p:blipFill>
        <p:spPr bwMode="auto">
          <a:xfrm>
            <a:off x="5638800" y="3886200"/>
            <a:ext cx="3352800" cy="27432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2745</TotalTime>
  <Words>1473</Words>
  <Application>Microsoft Macintosh PowerPoint</Application>
  <PresentationFormat>On-screen Show (4:3)</PresentationFormat>
  <Paragraphs>220</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The Skeletal System</vt:lpstr>
      <vt:lpstr>The Skeletal System</vt:lpstr>
      <vt:lpstr>The Skeletal System</vt:lpstr>
      <vt:lpstr>Bone Structure</vt:lpstr>
      <vt:lpstr>Number Of Bones</vt:lpstr>
      <vt:lpstr>Functions Of The Skeleton</vt:lpstr>
      <vt:lpstr>Spinal Column</vt:lpstr>
      <vt:lpstr>Spinal Colum</vt:lpstr>
      <vt:lpstr>The Skull</vt:lpstr>
      <vt:lpstr>The Skull</vt:lpstr>
      <vt:lpstr>The Skull</vt:lpstr>
      <vt:lpstr>The Rib Cage</vt:lpstr>
      <vt:lpstr>Thoracic Area</vt:lpstr>
      <vt:lpstr>Long Bones</vt:lpstr>
      <vt:lpstr>Long Bones</vt:lpstr>
      <vt:lpstr>Long Bones</vt:lpstr>
      <vt:lpstr>Bones Of The Hands And Feet</vt:lpstr>
      <vt:lpstr>Ankle </vt:lpstr>
      <vt:lpstr>The Pelvic Girdle</vt:lpstr>
      <vt:lpstr>Joints</vt:lpstr>
      <vt:lpstr>Fractures</vt:lpstr>
      <vt:lpstr>Fractures</vt:lpstr>
      <vt:lpstr>Fractures</vt:lpstr>
      <vt:lpstr>Fractures</vt:lpstr>
      <vt:lpstr>Fractures</vt:lpstr>
      <vt:lpstr>Long bone fractures</vt:lpstr>
      <vt:lpstr>Amputation</vt:lpstr>
      <vt:lpstr>Diagnostic Examinations</vt:lpstr>
      <vt:lpstr>Diseases And Disorders</vt:lpstr>
      <vt:lpstr>Diseases And Disorders</vt:lpstr>
      <vt:lpstr>Diseases And Disorders</vt:lpstr>
      <vt:lpstr>Diseases And Disorders</vt:lpstr>
      <vt:lpstr>Diseases And Disorders</vt:lpstr>
    </vt:vector>
  </TitlesOfParts>
  <Company>Salt Lake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Skeletal System</dc:title>
  <dc:creator>ahastin2</dc:creator>
  <cp:lastModifiedBy>1</cp:lastModifiedBy>
  <cp:revision>126</cp:revision>
  <dcterms:created xsi:type="dcterms:W3CDTF">2011-10-23T18:01:24Z</dcterms:created>
  <dcterms:modified xsi:type="dcterms:W3CDTF">2013-11-05T20:01:01Z</dcterms:modified>
</cp:coreProperties>
</file>