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58" r:id="rId5"/>
    <p:sldId id="267" r:id="rId6"/>
    <p:sldId id="259" r:id="rId7"/>
    <p:sldId id="268" r:id="rId8"/>
    <p:sldId id="260" r:id="rId9"/>
    <p:sldId id="262" r:id="rId10"/>
    <p:sldId id="264" r:id="rId11"/>
    <p:sldId id="266" r:id="rId12"/>
    <p:sldId id="270" r:id="rId13"/>
    <p:sldId id="269" r:id="rId14"/>
    <p:sldId id="271" r:id="rId15"/>
    <p:sldId id="272" r:id="rId16"/>
    <p:sldId id="273"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F26E18C-03CD-45A8-8120-04117562C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6E18C-03CD-45A8-8120-04117562CDC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6E18C-03CD-45A8-8120-04117562CD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638B3C-DB0D-4E18-B0AB-8C44DA043090}" type="datetimeFigureOut">
              <a:rPr lang="en-US" smtClean="0"/>
              <a:pPr/>
              <a:t>12/01/2013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F26E18C-03CD-45A8-8120-04117562CDC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638B3C-DB0D-4E18-B0AB-8C44DA043090}" type="datetimeFigureOut">
              <a:rPr lang="en-US" smtClean="0"/>
              <a:pPr/>
              <a:t>12/01/2013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26E18C-03CD-45A8-8120-04117562CDC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Muscular System</a:t>
            </a:r>
            <a:endParaRPr lang="en-US" dirty="0"/>
          </a:p>
        </p:txBody>
      </p:sp>
      <p:sp>
        <p:nvSpPr>
          <p:cNvPr id="3" name="Subtitle 2"/>
          <p:cNvSpPr>
            <a:spLocks noGrp="1"/>
          </p:cNvSpPr>
          <p:nvPr>
            <p:ph type="subTitle" idx="1"/>
          </p:nvPr>
        </p:nvSpPr>
        <p:spPr/>
        <p:txBody>
          <a:bodyPr/>
          <a:lstStyle/>
          <a:p>
            <a:r>
              <a:rPr lang="en-US" dirty="0" smtClean="0"/>
              <a:t>Chapter 11 Unit 6</a:t>
            </a:r>
            <a:endParaRPr lang="en-US" dirty="0"/>
          </a:p>
        </p:txBody>
      </p:sp>
      <p:pic>
        <p:nvPicPr>
          <p:cNvPr id="22530" name="Picture 2" descr="http://homepage.smc.edu/wissmann_paul/anatomy1/1musclesatside.jpg"/>
          <p:cNvPicPr>
            <a:picLocks noChangeAspect="1" noChangeArrowheads="1"/>
          </p:cNvPicPr>
          <p:nvPr/>
        </p:nvPicPr>
        <p:blipFill>
          <a:blip r:embed="rId2" cstate="print"/>
          <a:srcRect/>
          <a:stretch>
            <a:fillRect/>
          </a:stretch>
        </p:blipFill>
        <p:spPr bwMode="auto">
          <a:xfrm>
            <a:off x="381000" y="3276600"/>
            <a:ext cx="5067300" cy="3429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1 Skeletal(striated)</a:t>
            </a:r>
          </a:p>
        </p:txBody>
      </p:sp>
      <p:sp>
        <p:nvSpPr>
          <p:cNvPr id="41987" name="Content Placeholder 2"/>
          <p:cNvSpPr>
            <a:spLocks noGrp="1"/>
          </p:cNvSpPr>
          <p:nvPr>
            <p:ph sz="half" idx="1"/>
          </p:nvPr>
        </p:nvSpPr>
        <p:spPr>
          <a:xfrm>
            <a:off x="457200" y="1219200"/>
            <a:ext cx="4038600" cy="5105400"/>
          </a:xfrm>
        </p:spPr>
        <p:txBody>
          <a:bodyPr>
            <a:normAutofit fontScale="92500"/>
          </a:bodyPr>
          <a:lstStyle/>
          <a:p>
            <a:pPr>
              <a:buNone/>
            </a:pPr>
            <a:endParaRPr lang="en-US" dirty="0" smtClean="0"/>
          </a:p>
          <a:p>
            <a:r>
              <a:rPr lang="en-US" dirty="0" smtClean="0"/>
              <a:t>Three names for this tissue:</a:t>
            </a:r>
          </a:p>
          <a:p>
            <a:r>
              <a:rPr lang="en-US" b="1" dirty="0" smtClean="0"/>
              <a:t>Skeletal</a:t>
            </a:r>
            <a:r>
              <a:rPr lang="en-US" dirty="0" smtClean="0"/>
              <a:t>- describes its location</a:t>
            </a:r>
          </a:p>
          <a:p>
            <a:r>
              <a:rPr lang="en-US" dirty="0" smtClean="0"/>
              <a:t>Striated(striped)- describes its appearance</a:t>
            </a:r>
          </a:p>
          <a:p>
            <a:r>
              <a:rPr lang="en-US" dirty="0" smtClean="0"/>
              <a:t>Voluntary or involuntary - describes how it functions </a:t>
            </a:r>
          </a:p>
          <a:p>
            <a:r>
              <a:rPr lang="en-US" dirty="0" smtClean="0"/>
              <a:t>Specialized to contract and bring about movement</a:t>
            </a:r>
          </a:p>
        </p:txBody>
      </p:sp>
      <p:pic>
        <p:nvPicPr>
          <p:cNvPr id="41988" name="Content Placeholder 4" descr="skeletal_muscle.gif"/>
          <p:cNvPicPr>
            <a:picLocks noGrp="1" noChangeAspect="1"/>
          </p:cNvPicPr>
          <p:nvPr>
            <p:ph sz="half" idx="2"/>
          </p:nvPr>
        </p:nvPicPr>
        <p:blipFill>
          <a:blip r:embed="rId2" cstate="print"/>
          <a:srcRect/>
          <a:stretch>
            <a:fillRect/>
          </a:stretch>
        </p:blipFill>
        <p:spPr>
          <a:xfrm>
            <a:off x="4495800" y="1752600"/>
            <a:ext cx="4343400"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wipe(down)">
                                      <p:cBhvr>
                                        <p:cTn id="7" dur="5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wipe(down)">
                                      <p:cBhvr>
                                        <p:cTn id="12" dur="500"/>
                                        <p:tgtEl>
                                          <p:spTgt spid="419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Effect transition="in" filter="wipe(down)">
                                      <p:cBhvr>
                                        <p:cTn id="17" dur="500"/>
                                        <p:tgtEl>
                                          <p:spTgt spid="419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987">
                                            <p:txEl>
                                              <p:pRg st="4" end="4"/>
                                            </p:txEl>
                                          </p:spTgt>
                                        </p:tgtEl>
                                        <p:attrNameLst>
                                          <p:attrName>style.visibility</p:attrName>
                                        </p:attrNameLst>
                                      </p:cBhvr>
                                      <p:to>
                                        <p:strVal val="visible"/>
                                      </p:to>
                                    </p:set>
                                    <p:animEffect transition="in" filter="wipe(down)">
                                      <p:cBhvr>
                                        <p:cTn id="22" dur="500"/>
                                        <p:tgtEl>
                                          <p:spTgt spid="41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wipe(down)">
                                      <p:cBhvr>
                                        <p:cTn id="27"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smtClean="0"/>
              <a:t>2 Smooth Muscle Tissue</a:t>
            </a:r>
          </a:p>
        </p:txBody>
      </p:sp>
      <p:sp>
        <p:nvSpPr>
          <p:cNvPr id="43011" name="Rectangle 3"/>
          <p:cNvSpPr>
            <a:spLocks noGrp="1" noChangeArrowheads="1"/>
          </p:cNvSpPr>
          <p:nvPr>
            <p:ph sz="half" idx="1"/>
          </p:nvPr>
        </p:nvSpPr>
        <p:spPr/>
        <p:txBody>
          <a:bodyPr/>
          <a:lstStyle/>
          <a:p>
            <a:pPr eaLnBrk="1" hangingPunct="1"/>
            <a:r>
              <a:rPr lang="en-US" dirty="0" err="1" smtClean="0"/>
              <a:t>Nonstraited</a:t>
            </a:r>
            <a:r>
              <a:rPr lang="en-US" dirty="0" smtClean="0"/>
              <a:t>, smooth,</a:t>
            </a:r>
            <a:r>
              <a:rPr lang="en-US" b="1" dirty="0" smtClean="0"/>
              <a:t> involuntary</a:t>
            </a:r>
          </a:p>
          <a:p>
            <a:pPr eaLnBrk="1" hangingPunct="1"/>
            <a:r>
              <a:rPr lang="en-US" b="1" dirty="0" smtClean="0"/>
              <a:t>Found in walls of hollow organs </a:t>
            </a:r>
            <a:r>
              <a:rPr lang="en-US" dirty="0" smtClean="0"/>
              <a:t>such as blood vessels, intestines, and uterus</a:t>
            </a:r>
          </a:p>
          <a:p>
            <a:pPr eaLnBrk="1" hangingPunct="1"/>
            <a:r>
              <a:rPr lang="en-US" dirty="0" smtClean="0"/>
              <a:t>Helps with peristalsis(to propel food through the digestive tract)</a:t>
            </a:r>
          </a:p>
          <a:p>
            <a:pPr eaLnBrk="1" hangingPunct="1"/>
            <a:endParaRPr lang="en-US" dirty="0" smtClean="0"/>
          </a:p>
        </p:txBody>
      </p:sp>
      <p:pic>
        <p:nvPicPr>
          <p:cNvPr id="43012" name="Content Placeholder 5" descr="images.jpg smooth.jpg"/>
          <p:cNvPicPr>
            <a:picLocks noGrp="1" noChangeAspect="1"/>
          </p:cNvPicPr>
          <p:nvPr>
            <p:ph sz="half" idx="2"/>
          </p:nvPr>
        </p:nvPicPr>
        <p:blipFill>
          <a:blip r:embed="rId2" cstate="print"/>
          <a:srcRect/>
          <a:stretch>
            <a:fillRect/>
          </a:stretch>
        </p:blipFill>
        <p:spPr>
          <a:xfrm>
            <a:off x="4648200" y="2057400"/>
            <a:ext cx="3962400" cy="3810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down)">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down)">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down)">
                                      <p:cBhvr>
                                        <p:cTn id="17"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3 Cardiac Muscle Tissue</a:t>
            </a:r>
          </a:p>
        </p:txBody>
      </p:sp>
      <p:sp>
        <p:nvSpPr>
          <p:cNvPr id="44035" name="Rectangle 3"/>
          <p:cNvSpPr>
            <a:spLocks noGrp="1" noChangeArrowheads="1"/>
          </p:cNvSpPr>
          <p:nvPr>
            <p:ph sz="half" idx="1"/>
          </p:nvPr>
        </p:nvSpPr>
        <p:spPr>
          <a:xfrm>
            <a:off x="457200" y="1920085"/>
            <a:ext cx="3733800" cy="4434840"/>
          </a:xfrm>
        </p:spPr>
        <p:txBody>
          <a:bodyPr>
            <a:normAutofit fontScale="92500" lnSpcReduction="10000"/>
          </a:bodyPr>
          <a:lstStyle/>
          <a:p>
            <a:pPr eaLnBrk="1" hangingPunct="1"/>
            <a:r>
              <a:rPr lang="en-US" dirty="0" smtClean="0"/>
              <a:t>Have faint striations, involuntary</a:t>
            </a:r>
          </a:p>
          <a:p>
            <a:pPr eaLnBrk="1" hangingPunct="1"/>
            <a:r>
              <a:rPr lang="en-US" dirty="0" smtClean="0"/>
              <a:t>Pumps blood</a:t>
            </a:r>
          </a:p>
          <a:p>
            <a:pPr eaLnBrk="1" hangingPunct="1"/>
            <a:r>
              <a:rPr lang="en-US" b="1" dirty="0" smtClean="0"/>
              <a:t>Composes the walls of the heart</a:t>
            </a:r>
          </a:p>
          <a:p>
            <a:pPr eaLnBrk="1" hangingPunct="1"/>
            <a:r>
              <a:rPr lang="en-US" dirty="0" smtClean="0"/>
              <a:t>Regulates the rate of the contraction</a:t>
            </a:r>
          </a:p>
          <a:p>
            <a:r>
              <a:rPr lang="en-US" dirty="0" smtClean="0"/>
              <a:t>Cardiac muscle contracts to squeeze blood out of your heart, and relaxes to fill your heart with blood.</a:t>
            </a:r>
          </a:p>
          <a:p>
            <a:pPr eaLnBrk="1" hangingPunct="1"/>
            <a:endParaRPr lang="en-US" dirty="0" smtClean="0"/>
          </a:p>
        </p:txBody>
      </p:sp>
      <p:pic>
        <p:nvPicPr>
          <p:cNvPr id="44036" name="Content Placeholder 4" descr="images.jpg card.jpg"/>
          <p:cNvPicPr>
            <a:picLocks noGrp="1" noChangeAspect="1"/>
          </p:cNvPicPr>
          <p:nvPr>
            <p:ph sz="half" idx="2"/>
          </p:nvPr>
        </p:nvPicPr>
        <p:blipFill>
          <a:blip r:embed="rId2" cstate="print"/>
          <a:srcRect/>
          <a:stretch>
            <a:fillRect/>
          </a:stretch>
        </p:blipFill>
        <p:spPr>
          <a:xfrm>
            <a:off x="4419600" y="1905000"/>
            <a:ext cx="4038600"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down)">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down)">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down)">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down)">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down)">
                                      <p:cBhvr>
                                        <p:cTn id="2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Muscle Action</a:t>
            </a:r>
            <a:endParaRPr lang="en-US" dirty="0"/>
          </a:p>
        </p:txBody>
      </p:sp>
      <p:sp>
        <p:nvSpPr>
          <p:cNvPr id="5" name="Content Placeholder 4"/>
          <p:cNvSpPr>
            <a:spLocks noGrp="1"/>
          </p:cNvSpPr>
          <p:nvPr>
            <p:ph sz="half" idx="1"/>
          </p:nvPr>
        </p:nvSpPr>
        <p:spPr/>
        <p:txBody>
          <a:bodyPr/>
          <a:lstStyle/>
          <a:p>
            <a:r>
              <a:rPr lang="en-US" b="1" dirty="0" smtClean="0"/>
              <a:t>When muscle contract, they become shorter and thicker</a:t>
            </a:r>
          </a:p>
          <a:p>
            <a:r>
              <a:rPr lang="en-US" dirty="0" smtClean="0"/>
              <a:t>Example: when the biceps contract to bend at the elbow, the shorter and thicker muscle become, this causes a bulge in the upper arm</a:t>
            </a:r>
            <a:endParaRPr lang="en-US" dirty="0"/>
          </a:p>
        </p:txBody>
      </p:sp>
      <p:sp>
        <p:nvSpPr>
          <p:cNvPr id="10" name="Content Placeholder 9"/>
          <p:cNvSpPr>
            <a:spLocks noGrp="1"/>
          </p:cNvSpPr>
          <p:nvPr>
            <p:ph sz="half" idx="2"/>
          </p:nvPr>
        </p:nvSpPr>
        <p:spPr/>
        <p:txBody>
          <a:bodyPr/>
          <a:lstStyle/>
          <a:p>
            <a:endParaRPr lang="en-US"/>
          </a:p>
        </p:txBody>
      </p:sp>
      <p:pic>
        <p:nvPicPr>
          <p:cNvPr id="1026" name="Picture 2" descr="http://www.drstandley.com/images/biceps4.bmp"/>
          <p:cNvPicPr>
            <a:picLocks noChangeAspect="1" noChangeArrowheads="1"/>
          </p:cNvPicPr>
          <p:nvPr/>
        </p:nvPicPr>
        <p:blipFill>
          <a:blip r:embed="rId2" cstate="print"/>
          <a:srcRect/>
          <a:stretch>
            <a:fillRect/>
          </a:stretch>
        </p:blipFill>
        <p:spPr bwMode="auto">
          <a:xfrm>
            <a:off x="4572000" y="1828800"/>
            <a:ext cx="40386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Muscle Action</a:t>
            </a:r>
            <a:endParaRPr lang="en-US" dirty="0"/>
          </a:p>
        </p:txBody>
      </p:sp>
      <p:sp>
        <p:nvSpPr>
          <p:cNvPr id="5" name="Content Placeholder 4"/>
          <p:cNvSpPr>
            <a:spLocks noGrp="1"/>
          </p:cNvSpPr>
          <p:nvPr>
            <p:ph sz="half" idx="1"/>
          </p:nvPr>
        </p:nvSpPr>
        <p:spPr/>
        <p:txBody>
          <a:bodyPr>
            <a:normAutofit lnSpcReduction="10000"/>
          </a:bodyPr>
          <a:lstStyle/>
          <a:p>
            <a:r>
              <a:rPr lang="en-US" sz="2800" dirty="0" smtClean="0"/>
              <a:t>The skeletal muscle that bends a joint is called a </a:t>
            </a:r>
            <a:r>
              <a:rPr lang="en-US" sz="2800" b="1" dirty="0" smtClean="0"/>
              <a:t>flexor muscle</a:t>
            </a:r>
          </a:p>
          <a:p>
            <a:r>
              <a:rPr lang="en-US" sz="2800" dirty="0" smtClean="0"/>
              <a:t>Whereas the action of straitening the joint is done by the </a:t>
            </a:r>
            <a:r>
              <a:rPr lang="en-US" sz="2800" b="1" dirty="0" smtClean="0"/>
              <a:t>extensor</a:t>
            </a:r>
            <a:r>
              <a:rPr lang="en-US" sz="2800" dirty="0" smtClean="0"/>
              <a:t> </a:t>
            </a:r>
            <a:r>
              <a:rPr lang="en-US" sz="2800" b="1" dirty="0" smtClean="0"/>
              <a:t>muscle</a:t>
            </a:r>
          </a:p>
          <a:p>
            <a:r>
              <a:rPr lang="en-US" sz="2800" dirty="0" smtClean="0"/>
              <a:t>The extensor muscle that straightens the elbow is the</a:t>
            </a:r>
            <a:r>
              <a:rPr lang="en-US" sz="2800" b="1" dirty="0" smtClean="0"/>
              <a:t> triceps</a:t>
            </a:r>
            <a:endParaRPr lang="en-US" sz="2800" b="1" dirty="0"/>
          </a:p>
        </p:txBody>
      </p:sp>
      <p:sp>
        <p:nvSpPr>
          <p:cNvPr id="10" name="Content Placeholder 9"/>
          <p:cNvSpPr>
            <a:spLocks noGrp="1"/>
          </p:cNvSpPr>
          <p:nvPr>
            <p:ph sz="half" idx="2"/>
          </p:nvPr>
        </p:nvSpPr>
        <p:spPr/>
        <p:txBody>
          <a:bodyPr>
            <a:normAutofit lnSpcReduction="10000"/>
          </a:bodyPr>
          <a:lstStyle/>
          <a:p>
            <a:endParaRPr lang="en-US"/>
          </a:p>
        </p:txBody>
      </p:sp>
      <p:pic>
        <p:nvPicPr>
          <p:cNvPr id="25602" name="Picture 2" descr="http://blissfullydomestic.com/wp-content/uploads/flexors-300x245.jpg"/>
          <p:cNvPicPr>
            <a:picLocks noChangeAspect="1" noChangeArrowheads="1"/>
          </p:cNvPicPr>
          <p:nvPr/>
        </p:nvPicPr>
        <p:blipFill>
          <a:blip r:embed="rId2" cstate="print"/>
          <a:srcRect/>
          <a:stretch>
            <a:fillRect/>
          </a:stretch>
        </p:blipFill>
        <p:spPr bwMode="auto">
          <a:xfrm>
            <a:off x="5181600" y="1752600"/>
            <a:ext cx="2857500" cy="2181226"/>
          </a:xfrm>
          <a:prstGeom prst="rect">
            <a:avLst/>
          </a:prstGeom>
          <a:noFill/>
        </p:spPr>
      </p:pic>
      <p:pic>
        <p:nvPicPr>
          <p:cNvPr id="25604" name="Picture 4" descr="http://coursewareobjects.elsevier.com/objects/chabner8e_v1/mod15/images/15s01l0708.jpg"/>
          <p:cNvPicPr>
            <a:picLocks noChangeAspect="1" noChangeArrowheads="1"/>
          </p:cNvPicPr>
          <p:nvPr/>
        </p:nvPicPr>
        <p:blipFill>
          <a:blip r:embed="rId3" cstate="print"/>
          <a:srcRect/>
          <a:stretch>
            <a:fillRect/>
          </a:stretch>
        </p:blipFill>
        <p:spPr bwMode="auto">
          <a:xfrm>
            <a:off x="6286500" y="0"/>
            <a:ext cx="2857500" cy="1828800"/>
          </a:xfrm>
          <a:prstGeom prst="rect">
            <a:avLst/>
          </a:prstGeom>
          <a:noFill/>
        </p:spPr>
      </p:pic>
      <p:pic>
        <p:nvPicPr>
          <p:cNvPr id="25606" name="Picture 6" descr="http://t1.gstatic.com/images?q=tbn:ANd9GcQ08Mpje4OIrSb-_tKgVa30Q3E-w8HaiWnMEMsBt-FN-llCm4O7"/>
          <p:cNvPicPr>
            <a:picLocks noChangeAspect="1" noChangeArrowheads="1"/>
          </p:cNvPicPr>
          <p:nvPr/>
        </p:nvPicPr>
        <p:blipFill>
          <a:blip r:embed="rId4" cstate="print"/>
          <a:srcRect/>
          <a:stretch>
            <a:fillRect/>
          </a:stretch>
        </p:blipFill>
        <p:spPr bwMode="auto">
          <a:xfrm>
            <a:off x="4572000" y="3886200"/>
            <a:ext cx="4572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Muscle Action</a:t>
            </a:r>
            <a:endParaRPr lang="en-US" dirty="0"/>
          </a:p>
        </p:txBody>
      </p:sp>
      <p:sp>
        <p:nvSpPr>
          <p:cNvPr id="5" name="Content Placeholder 4"/>
          <p:cNvSpPr>
            <a:spLocks noGrp="1"/>
          </p:cNvSpPr>
          <p:nvPr>
            <p:ph sz="half" idx="1"/>
          </p:nvPr>
        </p:nvSpPr>
        <p:spPr/>
        <p:txBody>
          <a:bodyPr>
            <a:normAutofit/>
          </a:bodyPr>
          <a:lstStyle/>
          <a:p>
            <a:r>
              <a:rPr lang="en-US" sz="2400" dirty="0" smtClean="0"/>
              <a:t>Muscle also contract to move extremities </a:t>
            </a:r>
            <a:r>
              <a:rPr lang="en-US" sz="2400" b="1" dirty="0" smtClean="0"/>
              <a:t>away from the body’s center line</a:t>
            </a:r>
            <a:r>
              <a:rPr lang="en-US" sz="2400" dirty="0" smtClean="0"/>
              <a:t>, which is known as </a:t>
            </a:r>
            <a:r>
              <a:rPr lang="en-US" sz="2400" b="1" dirty="0" smtClean="0"/>
              <a:t>abduction</a:t>
            </a:r>
            <a:r>
              <a:rPr lang="en-US" sz="2400" dirty="0" smtClean="0"/>
              <a:t>, or </a:t>
            </a:r>
            <a:r>
              <a:rPr lang="en-US" sz="2400" b="1" dirty="0" smtClean="0"/>
              <a:t>toward the center line</a:t>
            </a:r>
            <a:r>
              <a:rPr lang="en-US" sz="2400" dirty="0" smtClean="0"/>
              <a:t>, which is known as </a:t>
            </a:r>
            <a:r>
              <a:rPr lang="en-US" sz="2400" b="1" dirty="0" smtClean="0"/>
              <a:t>adduction</a:t>
            </a:r>
            <a:endParaRPr lang="en-US" sz="2400" b="1" dirty="0"/>
          </a:p>
        </p:txBody>
      </p:sp>
      <p:sp>
        <p:nvSpPr>
          <p:cNvPr id="8" name="Content Placeholder 7"/>
          <p:cNvSpPr>
            <a:spLocks noGrp="1"/>
          </p:cNvSpPr>
          <p:nvPr>
            <p:ph sz="half" idx="2"/>
          </p:nvPr>
        </p:nvSpPr>
        <p:spPr/>
        <p:txBody>
          <a:bodyPr/>
          <a:lstStyle/>
          <a:p>
            <a:endParaRPr lang="en-US"/>
          </a:p>
        </p:txBody>
      </p:sp>
      <p:pic>
        <p:nvPicPr>
          <p:cNvPr id="26626" name="Picture 2" descr="http://www.medtrng.com/abductionadduction.gif"/>
          <p:cNvPicPr>
            <a:picLocks noChangeAspect="1" noChangeArrowheads="1"/>
          </p:cNvPicPr>
          <p:nvPr/>
        </p:nvPicPr>
        <p:blipFill>
          <a:blip r:embed="rId2" cstate="print"/>
          <a:srcRect/>
          <a:stretch>
            <a:fillRect/>
          </a:stretch>
        </p:blipFill>
        <p:spPr bwMode="auto">
          <a:xfrm>
            <a:off x="4724400" y="1905000"/>
            <a:ext cx="41148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Tone</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Loss of muscle tone can occur when muscles are not used, as with severe illness, elderly people, paralysis, or temporarily when an extremity has been immobilized in a cast</a:t>
            </a:r>
          </a:p>
          <a:p>
            <a:r>
              <a:rPr lang="en-US" dirty="0" smtClean="0"/>
              <a:t>With prolonged lack of use, muscles will </a:t>
            </a:r>
            <a:r>
              <a:rPr lang="en-US" b="1" dirty="0" smtClean="0"/>
              <a:t>atrophy</a:t>
            </a:r>
            <a:r>
              <a:rPr lang="en-US" dirty="0" smtClean="0"/>
              <a:t>(wasting away of a part of the body)</a:t>
            </a:r>
            <a:endParaRPr lang="en-US" b="1" dirty="0" smtClean="0"/>
          </a:p>
          <a:p>
            <a:r>
              <a:rPr lang="en-US" dirty="0" smtClean="0"/>
              <a:t>Another condition that develops from lack of  muscle use is called </a:t>
            </a:r>
            <a:r>
              <a:rPr lang="en-US" b="1" dirty="0" smtClean="0"/>
              <a:t>contracture</a:t>
            </a:r>
            <a:r>
              <a:rPr lang="en-US" dirty="0" smtClean="0"/>
              <a:t>, where the muscle become paralyzed(fingers, elbows, knee’s, and hip joints)</a:t>
            </a:r>
            <a:endParaRPr lang="en-US" dirty="0"/>
          </a:p>
        </p:txBody>
      </p:sp>
      <p:sp>
        <p:nvSpPr>
          <p:cNvPr id="10" name="Content Placeholder 9"/>
          <p:cNvSpPr>
            <a:spLocks noGrp="1"/>
          </p:cNvSpPr>
          <p:nvPr>
            <p:ph sz="half" idx="2"/>
          </p:nvPr>
        </p:nvSpPr>
        <p:spPr/>
        <p:txBody>
          <a:bodyPr>
            <a:normAutofit fontScale="77500" lnSpcReduction="20000"/>
          </a:bodyPr>
          <a:lstStyle/>
          <a:p>
            <a:endParaRPr lang="en-US"/>
          </a:p>
        </p:txBody>
      </p:sp>
      <p:pic>
        <p:nvPicPr>
          <p:cNvPr id="27650" name="Picture 2" descr="http://transabled.org/wp-content/uploads/2008/02/atrophy-leg.jpg"/>
          <p:cNvPicPr>
            <a:picLocks noChangeAspect="1" noChangeArrowheads="1"/>
          </p:cNvPicPr>
          <p:nvPr/>
        </p:nvPicPr>
        <p:blipFill>
          <a:blip r:embed="rId2" cstate="print"/>
          <a:srcRect/>
          <a:stretch>
            <a:fillRect/>
          </a:stretch>
        </p:blipFill>
        <p:spPr bwMode="auto">
          <a:xfrm>
            <a:off x="5105400" y="1219200"/>
            <a:ext cx="3505200" cy="2857500"/>
          </a:xfrm>
          <a:prstGeom prst="rect">
            <a:avLst/>
          </a:prstGeom>
          <a:noFill/>
        </p:spPr>
      </p:pic>
      <p:pic>
        <p:nvPicPr>
          <p:cNvPr id="27652" name="Picture 4" descr="http://t1.gstatic.com/images?q=tbn:ANd9GcQYg7DwUYWqoYEbJej-2EnlOeIgM1vtRSq1duXIcuZj2xZWQOtu"/>
          <p:cNvPicPr>
            <a:picLocks noChangeAspect="1" noChangeArrowheads="1"/>
          </p:cNvPicPr>
          <p:nvPr/>
        </p:nvPicPr>
        <p:blipFill>
          <a:blip r:embed="rId3" cstate="print"/>
          <a:srcRect/>
          <a:stretch>
            <a:fillRect/>
          </a:stretch>
        </p:blipFill>
        <p:spPr bwMode="auto">
          <a:xfrm>
            <a:off x="4724400" y="4572000"/>
            <a:ext cx="2466975" cy="1847851"/>
          </a:xfrm>
          <a:prstGeom prst="rect">
            <a:avLst/>
          </a:prstGeom>
          <a:noFill/>
        </p:spPr>
      </p:pic>
      <p:pic>
        <p:nvPicPr>
          <p:cNvPr id="27654" name="Picture 6" descr="http://t2.gstatic.com/images?q=tbn:ANd9GcQRFV3ud1H64mj5m7RoYO5hcqOBKgXZyMSJM9ELb2KGEScpoWEB"/>
          <p:cNvPicPr>
            <a:picLocks noChangeAspect="1" noChangeArrowheads="1"/>
          </p:cNvPicPr>
          <p:nvPr/>
        </p:nvPicPr>
        <p:blipFill>
          <a:blip r:embed="rId4" cstate="print"/>
          <a:srcRect/>
          <a:stretch>
            <a:fillRect/>
          </a:stretch>
        </p:blipFill>
        <p:spPr bwMode="auto">
          <a:xfrm>
            <a:off x="7239000" y="4572000"/>
            <a:ext cx="2076450" cy="1562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Attachment</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A </a:t>
            </a:r>
            <a:r>
              <a:rPr lang="en-US" b="1" dirty="0" smtClean="0"/>
              <a:t>tendon</a:t>
            </a:r>
            <a:r>
              <a:rPr lang="en-US" dirty="0" smtClean="0"/>
              <a:t> is known as a strong fibrous structure, are attached to rough surfaces on a bone, are extremely strong and </a:t>
            </a:r>
            <a:r>
              <a:rPr lang="en-US" b="1" dirty="0" smtClean="0"/>
              <a:t>do not stretch </a:t>
            </a:r>
          </a:p>
          <a:p>
            <a:r>
              <a:rPr lang="en-US" dirty="0" smtClean="0"/>
              <a:t>The </a:t>
            </a:r>
            <a:r>
              <a:rPr lang="en-US" b="1" dirty="0" smtClean="0"/>
              <a:t>thickest and strongest </a:t>
            </a:r>
            <a:r>
              <a:rPr lang="en-US" dirty="0" smtClean="0"/>
              <a:t>tendon in the human body is the </a:t>
            </a:r>
            <a:r>
              <a:rPr lang="en-US" b="1" dirty="0" smtClean="0"/>
              <a:t>Achilles tendon, </a:t>
            </a:r>
            <a:r>
              <a:rPr lang="en-US" dirty="0" smtClean="0"/>
              <a:t>which attaches the </a:t>
            </a:r>
            <a:r>
              <a:rPr lang="en-US" dirty="0" err="1" smtClean="0"/>
              <a:t>gastrocnemius</a:t>
            </a:r>
            <a:r>
              <a:rPr lang="en-US" dirty="0" smtClean="0"/>
              <a:t> muscle in the calf of the leg to the heel bone</a:t>
            </a:r>
          </a:p>
          <a:p>
            <a:r>
              <a:rPr lang="en-US" b="1" dirty="0" smtClean="0"/>
              <a:t>Attached muscle to bone</a:t>
            </a:r>
          </a:p>
          <a:p>
            <a:endParaRPr lang="en-US" b="1" dirty="0" smtClean="0"/>
          </a:p>
        </p:txBody>
      </p:sp>
      <p:sp>
        <p:nvSpPr>
          <p:cNvPr id="8" name="Content Placeholder 7"/>
          <p:cNvSpPr>
            <a:spLocks noGrp="1"/>
          </p:cNvSpPr>
          <p:nvPr>
            <p:ph sz="half" idx="2"/>
          </p:nvPr>
        </p:nvSpPr>
        <p:spPr/>
        <p:txBody>
          <a:bodyPr>
            <a:normAutofit fontScale="92500" lnSpcReduction="20000"/>
          </a:bodyPr>
          <a:lstStyle/>
          <a:p>
            <a:endParaRPr lang="en-US"/>
          </a:p>
        </p:txBody>
      </p:sp>
      <p:pic>
        <p:nvPicPr>
          <p:cNvPr id="29698" name="Picture 2" descr="http://images.emedicinehealth.com/images/illustrations/achilles-tendon.jpg"/>
          <p:cNvPicPr>
            <a:picLocks noChangeAspect="1" noChangeArrowheads="1"/>
          </p:cNvPicPr>
          <p:nvPr/>
        </p:nvPicPr>
        <p:blipFill>
          <a:blip r:embed="rId2" cstate="print"/>
          <a:srcRect/>
          <a:stretch>
            <a:fillRect/>
          </a:stretch>
        </p:blipFill>
        <p:spPr bwMode="auto">
          <a:xfrm>
            <a:off x="5029200" y="1752600"/>
            <a:ext cx="3438525" cy="4276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Muscle Attachment</a:t>
            </a:r>
            <a:endParaRPr lang="en-US" dirty="0"/>
          </a:p>
        </p:txBody>
      </p:sp>
      <p:sp>
        <p:nvSpPr>
          <p:cNvPr id="5" name="Content Placeholder 4"/>
          <p:cNvSpPr>
            <a:spLocks noGrp="1"/>
          </p:cNvSpPr>
          <p:nvPr>
            <p:ph sz="half" idx="1"/>
          </p:nvPr>
        </p:nvSpPr>
        <p:spPr/>
        <p:txBody>
          <a:bodyPr/>
          <a:lstStyle/>
          <a:p>
            <a:r>
              <a:rPr lang="en-US" dirty="0" smtClean="0"/>
              <a:t>A similar type of connective tissue is called a ligament</a:t>
            </a:r>
          </a:p>
          <a:p>
            <a:r>
              <a:rPr lang="en-US" dirty="0" smtClean="0"/>
              <a:t>A </a:t>
            </a:r>
            <a:r>
              <a:rPr lang="en-US" b="1" dirty="0" smtClean="0"/>
              <a:t>ligament </a:t>
            </a:r>
            <a:r>
              <a:rPr lang="en-US" dirty="0" smtClean="0"/>
              <a:t>is flexible and supports organs and connects </a:t>
            </a:r>
            <a:r>
              <a:rPr lang="en-US" b="1" dirty="0" smtClean="0"/>
              <a:t>bone to bone</a:t>
            </a:r>
          </a:p>
          <a:p>
            <a:r>
              <a:rPr lang="en-US" b="1" dirty="0" smtClean="0"/>
              <a:t>Remember: </a:t>
            </a:r>
            <a:r>
              <a:rPr lang="en-US" dirty="0" smtClean="0"/>
              <a:t>a tendon connects muscle to bone and a ligament connects bone to bone</a:t>
            </a:r>
            <a:endParaRPr lang="en-US" b="1" dirty="0"/>
          </a:p>
        </p:txBody>
      </p:sp>
      <p:sp>
        <p:nvSpPr>
          <p:cNvPr id="11" name="Content Placeholder 10"/>
          <p:cNvSpPr>
            <a:spLocks noGrp="1"/>
          </p:cNvSpPr>
          <p:nvPr>
            <p:ph sz="half" idx="2"/>
          </p:nvPr>
        </p:nvSpPr>
        <p:spPr/>
        <p:txBody>
          <a:bodyPr/>
          <a:lstStyle/>
          <a:p>
            <a:endParaRPr lang="en-US"/>
          </a:p>
        </p:txBody>
      </p:sp>
      <p:pic>
        <p:nvPicPr>
          <p:cNvPr id="30722" name="Picture 2" descr="http://medialcollateralligament.files.wordpress.com/2011/02/colligtears01.jpg"/>
          <p:cNvPicPr>
            <a:picLocks noChangeAspect="1" noChangeArrowheads="1"/>
          </p:cNvPicPr>
          <p:nvPr/>
        </p:nvPicPr>
        <p:blipFill>
          <a:blip r:embed="rId2" cstate="print"/>
          <a:srcRect/>
          <a:stretch>
            <a:fillRect/>
          </a:stretch>
        </p:blipFill>
        <p:spPr bwMode="auto">
          <a:xfrm>
            <a:off x="4572000" y="1676400"/>
            <a:ext cx="40386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5029200" cy="1143000"/>
          </a:xfrm>
        </p:spPr>
        <p:txBody>
          <a:bodyPr>
            <a:normAutofit fontScale="90000"/>
          </a:bodyPr>
          <a:lstStyle/>
          <a:p>
            <a:r>
              <a:rPr lang="en-US" dirty="0" smtClean="0"/>
              <a:t>Major Skeletal Muscles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The muscle most important in breathing </a:t>
            </a:r>
            <a:r>
              <a:rPr lang="en-US" b="1" dirty="0" smtClean="0"/>
              <a:t>divides the chest cavity from the abdominal cavity</a:t>
            </a:r>
            <a:r>
              <a:rPr lang="en-US" dirty="0" smtClean="0"/>
              <a:t>, this muscle is called the </a:t>
            </a:r>
            <a:r>
              <a:rPr lang="en-US" b="1" dirty="0" smtClean="0"/>
              <a:t>diaphragm</a:t>
            </a:r>
          </a:p>
          <a:p>
            <a:r>
              <a:rPr lang="en-US" dirty="0" smtClean="0"/>
              <a:t>The </a:t>
            </a:r>
            <a:r>
              <a:rPr lang="en-US" b="1" dirty="0" err="1" smtClean="0"/>
              <a:t>sternocleidomastoid</a:t>
            </a:r>
            <a:r>
              <a:rPr lang="en-US" dirty="0" smtClean="0"/>
              <a:t> and the </a:t>
            </a:r>
            <a:r>
              <a:rPr lang="en-US" b="1" dirty="0" err="1" smtClean="0"/>
              <a:t>trapezius</a:t>
            </a:r>
            <a:r>
              <a:rPr lang="en-US" dirty="0" smtClean="0"/>
              <a:t> are the major </a:t>
            </a:r>
            <a:r>
              <a:rPr lang="en-US" b="1" dirty="0" smtClean="0"/>
              <a:t>muscles of the neck and the upper back </a:t>
            </a:r>
            <a:r>
              <a:rPr lang="en-US" dirty="0" smtClean="0"/>
              <a:t>that hold the head erect and assist with its movements</a:t>
            </a:r>
            <a:endParaRPr lang="en-US" dirty="0"/>
          </a:p>
        </p:txBody>
      </p:sp>
      <p:sp>
        <p:nvSpPr>
          <p:cNvPr id="10" name="Content Placeholder 9"/>
          <p:cNvSpPr>
            <a:spLocks noGrp="1"/>
          </p:cNvSpPr>
          <p:nvPr>
            <p:ph sz="half" idx="2"/>
          </p:nvPr>
        </p:nvSpPr>
        <p:spPr/>
        <p:txBody>
          <a:bodyPr>
            <a:normAutofit fontScale="92500" lnSpcReduction="20000"/>
          </a:bodyPr>
          <a:lstStyle/>
          <a:p>
            <a:endParaRPr lang="en-US"/>
          </a:p>
        </p:txBody>
      </p:sp>
      <p:pic>
        <p:nvPicPr>
          <p:cNvPr id="4100" name="Picture 4" descr="http://t3.gstatic.com/images?q=tbn:ANd9GcSBPPLyJx4Ea8Y4s2iFLEgOeZMfzb8xG1I-lHNKlgVX7KtCjkm7RA"/>
          <p:cNvPicPr>
            <a:picLocks noChangeAspect="1" noChangeArrowheads="1"/>
          </p:cNvPicPr>
          <p:nvPr/>
        </p:nvPicPr>
        <p:blipFill>
          <a:blip r:embed="rId2" cstate="print"/>
          <a:srcRect/>
          <a:stretch>
            <a:fillRect/>
          </a:stretch>
        </p:blipFill>
        <p:spPr bwMode="auto">
          <a:xfrm>
            <a:off x="4724400" y="3962400"/>
            <a:ext cx="2286000" cy="2895600"/>
          </a:xfrm>
          <a:prstGeom prst="rect">
            <a:avLst/>
          </a:prstGeom>
          <a:noFill/>
        </p:spPr>
      </p:pic>
      <p:pic>
        <p:nvPicPr>
          <p:cNvPr id="4102" name="Picture 6" descr="http://t3.gstatic.com/images?q=tbn:ANd9GcTo5K5bljuG9sTrZ1JoskF4OSb7Q6lNouqHJRonDw_hd8H9a4Pgkw"/>
          <p:cNvPicPr>
            <a:picLocks noChangeAspect="1" noChangeArrowheads="1"/>
          </p:cNvPicPr>
          <p:nvPr/>
        </p:nvPicPr>
        <p:blipFill>
          <a:blip r:embed="rId3" cstate="print"/>
          <a:srcRect/>
          <a:stretch>
            <a:fillRect/>
          </a:stretch>
        </p:blipFill>
        <p:spPr bwMode="auto">
          <a:xfrm>
            <a:off x="7086600" y="3810000"/>
            <a:ext cx="2057400" cy="3048000"/>
          </a:xfrm>
          <a:prstGeom prst="rect">
            <a:avLst/>
          </a:prstGeom>
          <a:noFill/>
        </p:spPr>
      </p:pic>
      <p:pic>
        <p:nvPicPr>
          <p:cNvPr id="13314" name="Picture 2" descr="http://www.swamij.com/images/diaphragmatic-breathing-11.gif"/>
          <p:cNvPicPr>
            <a:picLocks noChangeAspect="1" noChangeArrowheads="1"/>
          </p:cNvPicPr>
          <p:nvPr/>
        </p:nvPicPr>
        <p:blipFill>
          <a:blip r:embed="rId4" cstate="print"/>
          <a:srcRect/>
          <a:stretch>
            <a:fillRect/>
          </a:stretch>
        </p:blipFill>
        <p:spPr bwMode="auto">
          <a:xfrm>
            <a:off x="4572000" y="228600"/>
            <a:ext cx="45720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200" dirty="0" smtClean="0"/>
              <a:t>The Muscular System</a:t>
            </a:r>
            <a:endParaRPr lang="en-US" sz="3200" dirty="0"/>
          </a:p>
        </p:txBody>
      </p:sp>
      <p:sp>
        <p:nvSpPr>
          <p:cNvPr id="3" name="Content Placeholder 2"/>
          <p:cNvSpPr>
            <a:spLocks noGrp="1"/>
          </p:cNvSpPr>
          <p:nvPr>
            <p:ph idx="1"/>
          </p:nvPr>
        </p:nvSpPr>
        <p:spPr>
          <a:xfrm>
            <a:off x="457200" y="2514600"/>
            <a:ext cx="8229600" cy="3810000"/>
          </a:xfrm>
        </p:spPr>
        <p:txBody>
          <a:bodyPr>
            <a:normAutofit/>
          </a:bodyPr>
          <a:lstStyle/>
          <a:p>
            <a:endParaRPr lang="en-US" sz="2400" dirty="0" smtClean="0"/>
          </a:p>
          <a:p>
            <a:r>
              <a:rPr lang="en-US" sz="2400" dirty="0" smtClean="0"/>
              <a:t>There are approximately </a:t>
            </a:r>
            <a:r>
              <a:rPr lang="en-US" sz="2400" b="1" dirty="0" smtClean="0"/>
              <a:t>600 muscles </a:t>
            </a:r>
            <a:r>
              <a:rPr lang="en-US" sz="2400" dirty="0" smtClean="0"/>
              <a:t>in the human body, about half of your body weight</a:t>
            </a:r>
          </a:p>
          <a:p>
            <a:r>
              <a:rPr lang="en-US" sz="2400" dirty="0" smtClean="0"/>
              <a:t>Muscles are composed of muscular tissue, which is constructed of bundles of muscle fibers about the size of a human hair</a:t>
            </a:r>
          </a:p>
          <a:p>
            <a:r>
              <a:rPr lang="en-US" sz="2400" dirty="0" smtClean="0"/>
              <a:t>The larger the muscles, the greater the fibers</a:t>
            </a:r>
          </a:p>
          <a:p>
            <a:r>
              <a:rPr lang="en-US" sz="2400" dirty="0" smtClean="0"/>
              <a:t>Muscles perform their duties by alternating contractions and relaxing </a:t>
            </a:r>
          </a:p>
        </p:txBody>
      </p:sp>
      <p:pic>
        <p:nvPicPr>
          <p:cNvPr id="13314" name="Picture 2" descr="http://www.bumc.bu.edu/phys-biophys/files/2010/04/CardCycleVentricleOnly.gif"/>
          <p:cNvPicPr>
            <a:picLocks noChangeAspect="1" noChangeArrowheads="1" noCrop="1"/>
          </p:cNvPicPr>
          <p:nvPr/>
        </p:nvPicPr>
        <p:blipFill>
          <a:blip r:embed="rId2" cstate="print"/>
          <a:srcRect/>
          <a:stretch>
            <a:fillRect/>
          </a:stretch>
        </p:blipFill>
        <p:spPr bwMode="auto">
          <a:xfrm>
            <a:off x="304800" y="0"/>
            <a:ext cx="2209800" cy="2743200"/>
          </a:xfrm>
          <a:prstGeom prst="rect">
            <a:avLst/>
          </a:prstGeom>
          <a:noFill/>
        </p:spPr>
      </p:pic>
      <p:pic>
        <p:nvPicPr>
          <p:cNvPr id="29698" name="Picture 2" descr="http://t3.gstatic.com/images?q=tbn:ANd9GcSdknEAto3rqDqRixvHRmhkD-29PCSYbwTE9Q0f_g8sX5zB7XNnmA"/>
          <p:cNvPicPr>
            <a:picLocks noChangeAspect="1" noChangeArrowheads="1"/>
          </p:cNvPicPr>
          <p:nvPr/>
        </p:nvPicPr>
        <p:blipFill>
          <a:blip r:embed="rId3" cstate="print"/>
          <a:srcRect/>
          <a:stretch>
            <a:fillRect/>
          </a:stretch>
        </p:blipFill>
        <p:spPr bwMode="auto">
          <a:xfrm>
            <a:off x="6248400" y="152400"/>
            <a:ext cx="28956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Skeletal Muscles</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The </a:t>
            </a:r>
            <a:r>
              <a:rPr lang="en-US" b="1" dirty="0" err="1" smtClean="0"/>
              <a:t>pectoralis</a:t>
            </a:r>
            <a:r>
              <a:rPr lang="en-US" b="1" dirty="0" smtClean="0"/>
              <a:t> major </a:t>
            </a:r>
            <a:r>
              <a:rPr lang="en-US" dirty="0" smtClean="0"/>
              <a:t>is the main </a:t>
            </a:r>
            <a:r>
              <a:rPr lang="en-US" b="1" dirty="0" smtClean="0"/>
              <a:t>upper chest </a:t>
            </a:r>
            <a:r>
              <a:rPr lang="en-US" dirty="0" smtClean="0"/>
              <a:t>muscle, this enables us to flex the arm across the chest</a:t>
            </a:r>
          </a:p>
          <a:p>
            <a:r>
              <a:rPr lang="en-US" dirty="0" smtClean="0"/>
              <a:t>The </a:t>
            </a:r>
            <a:r>
              <a:rPr lang="en-US" dirty="0" err="1" smtClean="0"/>
              <a:t>intercostal</a:t>
            </a:r>
            <a:r>
              <a:rPr lang="en-US" dirty="0" smtClean="0"/>
              <a:t> muscles lie beneath the </a:t>
            </a:r>
            <a:r>
              <a:rPr lang="en-US" dirty="0" err="1" smtClean="0"/>
              <a:t>pectoralis</a:t>
            </a:r>
            <a:r>
              <a:rPr lang="en-US" dirty="0" smtClean="0"/>
              <a:t> major, between the ribs, these enlarge the diaphragm during inspiration</a:t>
            </a:r>
            <a:endParaRPr lang="en-US" dirty="0"/>
          </a:p>
        </p:txBody>
      </p:sp>
      <p:sp>
        <p:nvSpPr>
          <p:cNvPr id="9" name="Content Placeholder 8"/>
          <p:cNvSpPr>
            <a:spLocks noGrp="1"/>
          </p:cNvSpPr>
          <p:nvPr>
            <p:ph sz="half" idx="2"/>
          </p:nvPr>
        </p:nvSpPr>
        <p:spPr/>
        <p:txBody>
          <a:bodyPr>
            <a:normAutofit lnSpcReduction="10000"/>
          </a:bodyPr>
          <a:lstStyle/>
          <a:p>
            <a:endParaRPr lang="en-US"/>
          </a:p>
        </p:txBody>
      </p:sp>
      <p:pic>
        <p:nvPicPr>
          <p:cNvPr id="3074" name="Picture 2" descr="http://www.sciencelearn.org.nz/var/sciencelearn/storage/images/contexts/sporting-edge/sci-media/images/pectoralis-major-muscle/14596-14-eng-NZ/Pectoralis-major-muscle_full_size_portrait.jpg"/>
          <p:cNvPicPr>
            <a:picLocks noChangeAspect="1" noChangeArrowheads="1"/>
          </p:cNvPicPr>
          <p:nvPr/>
        </p:nvPicPr>
        <p:blipFill>
          <a:blip r:embed="rId2" cstate="print"/>
          <a:srcRect/>
          <a:stretch>
            <a:fillRect/>
          </a:stretch>
        </p:blipFill>
        <p:spPr bwMode="auto">
          <a:xfrm>
            <a:off x="5181600" y="1905000"/>
            <a:ext cx="3581400" cy="2514600"/>
          </a:xfrm>
          <a:prstGeom prst="rect">
            <a:avLst/>
          </a:prstGeom>
          <a:noFill/>
        </p:spPr>
      </p:pic>
      <p:pic>
        <p:nvPicPr>
          <p:cNvPr id="3076" name="Picture 4" descr="http://hsc.uwe.ac.uk/rcp/Images/MusclesOfBreathing.jpg"/>
          <p:cNvPicPr>
            <a:picLocks noChangeAspect="1" noChangeArrowheads="1"/>
          </p:cNvPicPr>
          <p:nvPr/>
        </p:nvPicPr>
        <p:blipFill>
          <a:blip r:embed="rId3" cstate="print"/>
          <a:srcRect/>
          <a:stretch>
            <a:fillRect/>
          </a:stretch>
        </p:blipFill>
        <p:spPr bwMode="auto">
          <a:xfrm>
            <a:off x="5334000" y="4191000"/>
            <a:ext cx="33528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Skeletal Muscles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The</a:t>
            </a:r>
            <a:r>
              <a:rPr lang="en-US" b="1" dirty="0" smtClean="0"/>
              <a:t> back </a:t>
            </a:r>
            <a:r>
              <a:rPr lang="en-US" dirty="0" smtClean="0"/>
              <a:t>is covered by a large muscle called the </a:t>
            </a:r>
            <a:r>
              <a:rPr lang="en-US" b="1" dirty="0" err="1" smtClean="0"/>
              <a:t>latissimus</a:t>
            </a:r>
            <a:r>
              <a:rPr lang="en-US" b="1" dirty="0" smtClean="0"/>
              <a:t> </a:t>
            </a:r>
            <a:r>
              <a:rPr lang="en-US" b="1" dirty="0" err="1" smtClean="0"/>
              <a:t>dorsi</a:t>
            </a:r>
            <a:r>
              <a:rPr lang="en-US" dirty="0" smtClean="0"/>
              <a:t>, its main function is to extend and adduct the arm(as with swimming)</a:t>
            </a:r>
          </a:p>
          <a:p>
            <a:r>
              <a:rPr lang="en-US" dirty="0" smtClean="0"/>
              <a:t>The </a:t>
            </a:r>
            <a:r>
              <a:rPr lang="en-US" b="1" dirty="0" smtClean="0"/>
              <a:t>shoulders</a:t>
            </a:r>
            <a:r>
              <a:rPr lang="en-US" dirty="0" smtClean="0"/>
              <a:t> are protected by a triangle muscle called the </a:t>
            </a:r>
            <a:r>
              <a:rPr lang="en-US" b="1" dirty="0" smtClean="0"/>
              <a:t>deltoid</a:t>
            </a:r>
            <a:r>
              <a:rPr lang="en-US" dirty="0" smtClean="0"/>
              <a:t>, which abducts the arm</a:t>
            </a:r>
          </a:p>
          <a:p>
            <a:r>
              <a:rPr lang="en-US" dirty="0" smtClean="0"/>
              <a:t>The deltoid is used for small injections of medications, intramuscularly</a:t>
            </a:r>
            <a:endParaRPr lang="en-US" dirty="0"/>
          </a:p>
        </p:txBody>
      </p:sp>
      <p:sp>
        <p:nvSpPr>
          <p:cNvPr id="6" name="Content Placeholder 5"/>
          <p:cNvSpPr>
            <a:spLocks noGrp="1"/>
          </p:cNvSpPr>
          <p:nvPr>
            <p:ph sz="half" idx="2"/>
          </p:nvPr>
        </p:nvSpPr>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p>
          <a:p>
            <a:pPr>
              <a:buNone/>
            </a:pPr>
            <a:r>
              <a:rPr lang="en-US" dirty="0" smtClean="0"/>
              <a:t>                                         </a:t>
            </a:r>
            <a:endParaRPr lang="en-US" dirty="0"/>
          </a:p>
        </p:txBody>
      </p:sp>
      <p:pic>
        <p:nvPicPr>
          <p:cNvPr id="2050" name="Picture 2" descr="http://upload.wikimedia.org/wikipedia/commons/thumb/7/7d/Latissimus_dorsi.png/250px-Latissimus_dorsi.png"/>
          <p:cNvPicPr>
            <a:picLocks noChangeAspect="1" noChangeArrowheads="1"/>
          </p:cNvPicPr>
          <p:nvPr/>
        </p:nvPicPr>
        <p:blipFill>
          <a:blip r:embed="rId2" cstate="print"/>
          <a:srcRect/>
          <a:stretch>
            <a:fillRect/>
          </a:stretch>
        </p:blipFill>
        <p:spPr bwMode="auto">
          <a:xfrm>
            <a:off x="6762750" y="304800"/>
            <a:ext cx="2381250" cy="2381250"/>
          </a:xfrm>
          <a:prstGeom prst="rect">
            <a:avLst/>
          </a:prstGeom>
          <a:noFill/>
        </p:spPr>
      </p:pic>
      <p:pic>
        <p:nvPicPr>
          <p:cNvPr id="2052" name="Picture 4" descr="http://t0.gstatic.com/images?q=tbn:ANd9GcQqzYINKFDZx7w10ZGu959qe0q3OGZF4WPuVXgiUTugfAyQNc8qGrJsRpDf"/>
          <p:cNvPicPr>
            <a:picLocks noChangeAspect="1" noChangeArrowheads="1"/>
          </p:cNvPicPr>
          <p:nvPr/>
        </p:nvPicPr>
        <p:blipFill>
          <a:blip r:embed="rId3" cstate="print"/>
          <a:srcRect/>
          <a:stretch>
            <a:fillRect/>
          </a:stretch>
        </p:blipFill>
        <p:spPr bwMode="auto">
          <a:xfrm>
            <a:off x="5181600" y="4724400"/>
            <a:ext cx="2457450" cy="1857376"/>
          </a:xfrm>
          <a:prstGeom prst="rect">
            <a:avLst/>
          </a:prstGeom>
          <a:noFill/>
        </p:spPr>
      </p:pic>
      <p:pic>
        <p:nvPicPr>
          <p:cNvPr id="2054" name="Picture 6" descr="http://instruct.uwo.ca/kinesiology/222/Lab4/Lab4_Images/Fig4_deltoid_injection.jpg"/>
          <p:cNvPicPr>
            <a:picLocks noChangeAspect="1" noChangeArrowheads="1"/>
          </p:cNvPicPr>
          <p:nvPr/>
        </p:nvPicPr>
        <p:blipFill>
          <a:blip r:embed="rId4" cstate="print"/>
          <a:srcRect/>
          <a:stretch>
            <a:fillRect/>
          </a:stretch>
        </p:blipFill>
        <p:spPr bwMode="auto">
          <a:xfrm>
            <a:off x="4876800" y="2667000"/>
            <a:ext cx="27432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Skeletal Muscles(lower extremity)</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The lower extremities muscles involve half of the body’s total muscle mass</a:t>
            </a:r>
          </a:p>
          <a:p>
            <a:r>
              <a:rPr lang="en-US" dirty="0" smtClean="0"/>
              <a:t>The buttock are formed by the large </a:t>
            </a:r>
            <a:r>
              <a:rPr lang="en-US" b="1" dirty="0" smtClean="0"/>
              <a:t>gluteus </a:t>
            </a:r>
            <a:r>
              <a:rPr lang="en-US" b="1" dirty="0" err="1" smtClean="0"/>
              <a:t>maximus</a:t>
            </a:r>
            <a:r>
              <a:rPr lang="en-US" b="1" dirty="0" smtClean="0"/>
              <a:t> </a:t>
            </a:r>
            <a:r>
              <a:rPr lang="en-US" dirty="0" smtClean="0"/>
              <a:t>muscles, which </a:t>
            </a:r>
            <a:r>
              <a:rPr lang="en-US" b="1" dirty="0" smtClean="0"/>
              <a:t>support the body’s weight</a:t>
            </a:r>
            <a:r>
              <a:rPr lang="en-US" dirty="0" smtClean="0"/>
              <a:t> and enable use to stand erect</a:t>
            </a:r>
          </a:p>
          <a:p>
            <a:r>
              <a:rPr lang="en-US" dirty="0" smtClean="0"/>
              <a:t>The upper outer quadrant(ventral </a:t>
            </a:r>
            <a:r>
              <a:rPr lang="en-US" dirty="0" err="1" smtClean="0"/>
              <a:t>gluteal</a:t>
            </a:r>
            <a:r>
              <a:rPr lang="en-US" dirty="0" smtClean="0"/>
              <a:t>) of the buttock is the site for intramuscular injections, especially for large amounts of a slowly absorbing medication</a:t>
            </a:r>
          </a:p>
          <a:p>
            <a:endParaRPr lang="en-US" dirty="0"/>
          </a:p>
        </p:txBody>
      </p:sp>
      <p:sp>
        <p:nvSpPr>
          <p:cNvPr id="10" name="Content Placeholder 9"/>
          <p:cNvSpPr>
            <a:spLocks noGrp="1"/>
          </p:cNvSpPr>
          <p:nvPr>
            <p:ph sz="half" idx="2"/>
          </p:nvPr>
        </p:nvSpPr>
        <p:spPr/>
        <p:txBody>
          <a:bodyPr>
            <a:normAutofit fontScale="85000" lnSpcReduction="20000"/>
          </a:bodyPr>
          <a:lstStyle/>
          <a:p>
            <a:endParaRPr lang="en-US"/>
          </a:p>
        </p:txBody>
      </p:sp>
      <p:pic>
        <p:nvPicPr>
          <p:cNvPr id="1028" name="Picture 4" descr="http://upload.wikimedia.org/wikipedia/commons/thumb/7/70/Posterior_Hip_Muscles_3.PNG/250px-Posterior_Hip_Muscles_3.PNG"/>
          <p:cNvPicPr>
            <a:picLocks noChangeAspect="1" noChangeArrowheads="1"/>
          </p:cNvPicPr>
          <p:nvPr/>
        </p:nvPicPr>
        <p:blipFill>
          <a:blip r:embed="rId2" cstate="print"/>
          <a:srcRect/>
          <a:stretch>
            <a:fillRect/>
          </a:stretch>
        </p:blipFill>
        <p:spPr bwMode="auto">
          <a:xfrm>
            <a:off x="4648200" y="1143000"/>
            <a:ext cx="3962400" cy="3248026"/>
          </a:xfrm>
          <a:prstGeom prst="rect">
            <a:avLst/>
          </a:prstGeom>
          <a:noFill/>
        </p:spPr>
      </p:pic>
      <p:pic>
        <p:nvPicPr>
          <p:cNvPr id="8" name="Picture 4" descr="http://t0.gstatic.com/images?q=tbn:ANd9GcQ5R5PUEDWGDx2i7XTTOKHkLlrDuM0H5JH_XjmfH1IBqrhZG5CerQ"/>
          <p:cNvPicPr>
            <a:picLocks noChangeAspect="1" noChangeArrowheads="1"/>
          </p:cNvPicPr>
          <p:nvPr/>
        </p:nvPicPr>
        <p:blipFill>
          <a:blip r:embed="rId3" cstate="print"/>
          <a:srcRect/>
          <a:stretch>
            <a:fillRect/>
          </a:stretch>
        </p:blipFill>
        <p:spPr bwMode="auto">
          <a:xfrm>
            <a:off x="4876800" y="4648200"/>
            <a:ext cx="1352550" cy="1828800"/>
          </a:xfrm>
          <a:prstGeom prst="rect">
            <a:avLst/>
          </a:prstGeom>
          <a:noFill/>
        </p:spPr>
      </p:pic>
      <p:pic>
        <p:nvPicPr>
          <p:cNvPr id="1030" name="Picture 6" descr="http://t0.gstatic.com/images?q=tbn:ANd9GcQCKXvNWYyUETL4zYT4AoxOfTu-4K_N0oSVvOHfYkpgGW2yXiF9dQ"/>
          <p:cNvPicPr>
            <a:picLocks noChangeAspect="1" noChangeArrowheads="1"/>
          </p:cNvPicPr>
          <p:nvPr/>
        </p:nvPicPr>
        <p:blipFill>
          <a:blip r:embed="rId4" cstate="print"/>
          <a:srcRect/>
          <a:stretch>
            <a:fillRect/>
          </a:stretch>
        </p:blipFill>
        <p:spPr bwMode="auto">
          <a:xfrm>
            <a:off x="6553200" y="4429125"/>
            <a:ext cx="1876425" cy="2200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Skeletal Muscles(lower extremity)</a:t>
            </a:r>
            <a:endParaRPr lang="en-US" dirty="0"/>
          </a:p>
        </p:txBody>
      </p:sp>
      <p:sp>
        <p:nvSpPr>
          <p:cNvPr id="5" name="Content Placeholder 4"/>
          <p:cNvSpPr>
            <a:spLocks noGrp="1"/>
          </p:cNvSpPr>
          <p:nvPr>
            <p:ph sz="half" idx="1"/>
          </p:nvPr>
        </p:nvSpPr>
        <p:spPr/>
        <p:txBody>
          <a:bodyPr/>
          <a:lstStyle/>
          <a:p>
            <a:r>
              <a:rPr lang="en-US" dirty="0" smtClean="0"/>
              <a:t>The front of the thigh has the </a:t>
            </a:r>
            <a:r>
              <a:rPr lang="en-US" b="1" dirty="0" smtClean="0"/>
              <a:t>longest muscle of the body</a:t>
            </a:r>
            <a:r>
              <a:rPr lang="en-US" dirty="0" smtClean="0"/>
              <a:t>, the </a:t>
            </a:r>
            <a:r>
              <a:rPr lang="en-US" b="1" dirty="0" smtClean="0"/>
              <a:t>Sartorius</a:t>
            </a:r>
            <a:r>
              <a:rPr lang="en-US" dirty="0" smtClean="0"/>
              <a:t>, this flexes the hip and knee joints to turn the thigh outward, making it possible to sit cross-legged on the floor</a:t>
            </a:r>
            <a:endParaRPr lang="en-US" dirty="0"/>
          </a:p>
        </p:txBody>
      </p:sp>
      <p:sp>
        <p:nvSpPr>
          <p:cNvPr id="8" name="Content Placeholder 7"/>
          <p:cNvSpPr>
            <a:spLocks noGrp="1"/>
          </p:cNvSpPr>
          <p:nvPr>
            <p:ph sz="half" idx="2"/>
          </p:nvPr>
        </p:nvSpPr>
        <p:spPr/>
        <p:txBody>
          <a:bodyPr/>
          <a:lstStyle/>
          <a:p>
            <a:endParaRPr lang="en-US"/>
          </a:p>
        </p:txBody>
      </p:sp>
      <p:pic>
        <p:nvPicPr>
          <p:cNvPr id="35844" name="Picture 4" descr="Illu lower extremity muscles.jpg"/>
          <p:cNvPicPr>
            <a:picLocks noChangeAspect="1" noChangeArrowheads="1"/>
          </p:cNvPicPr>
          <p:nvPr/>
        </p:nvPicPr>
        <p:blipFill>
          <a:blip r:embed="rId2" cstate="print"/>
          <a:srcRect/>
          <a:stretch>
            <a:fillRect/>
          </a:stretch>
        </p:blipFill>
        <p:spPr bwMode="auto">
          <a:xfrm>
            <a:off x="4495800" y="1905000"/>
            <a:ext cx="41910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Skeletal Muscles(lower extremity)</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The quadriceps </a:t>
            </a:r>
            <a:r>
              <a:rPr lang="en-US" dirty="0" err="1" smtClean="0"/>
              <a:t>femoris</a:t>
            </a:r>
            <a:r>
              <a:rPr lang="en-US" dirty="0" smtClean="0"/>
              <a:t>, with four separate parts:</a:t>
            </a:r>
          </a:p>
          <a:p>
            <a:r>
              <a:rPr lang="en-US" dirty="0" smtClean="0"/>
              <a:t>Rectus </a:t>
            </a:r>
            <a:r>
              <a:rPr lang="en-US" dirty="0" err="1" smtClean="0"/>
              <a:t>femoris</a:t>
            </a:r>
            <a:r>
              <a:rPr lang="en-US" dirty="0" smtClean="0"/>
              <a:t>(</a:t>
            </a:r>
            <a:r>
              <a:rPr lang="en-US" dirty="0" err="1" smtClean="0"/>
              <a:t>vastus</a:t>
            </a:r>
            <a:r>
              <a:rPr lang="en-US" dirty="0" smtClean="0"/>
              <a:t> </a:t>
            </a:r>
            <a:r>
              <a:rPr lang="en-US" dirty="0" err="1" smtClean="0"/>
              <a:t>intermedius</a:t>
            </a:r>
            <a:r>
              <a:rPr lang="en-US" dirty="0" smtClean="0"/>
              <a:t>)</a:t>
            </a:r>
          </a:p>
          <a:p>
            <a:r>
              <a:rPr lang="en-US" dirty="0" err="1" smtClean="0"/>
              <a:t>Vastus</a:t>
            </a:r>
            <a:r>
              <a:rPr lang="en-US" dirty="0" smtClean="0"/>
              <a:t> </a:t>
            </a:r>
            <a:r>
              <a:rPr lang="en-US" dirty="0" err="1" smtClean="0"/>
              <a:t>lateralis</a:t>
            </a:r>
            <a:r>
              <a:rPr lang="en-US" dirty="0" smtClean="0"/>
              <a:t>(nest slide)</a:t>
            </a:r>
          </a:p>
          <a:p>
            <a:r>
              <a:rPr lang="en-US" dirty="0" err="1" smtClean="0"/>
              <a:t>Vastus</a:t>
            </a:r>
            <a:r>
              <a:rPr lang="en-US" dirty="0" smtClean="0"/>
              <a:t> </a:t>
            </a:r>
            <a:r>
              <a:rPr lang="en-US" dirty="0" err="1" smtClean="0"/>
              <a:t>medicalis</a:t>
            </a:r>
            <a:endParaRPr lang="en-US" dirty="0" smtClean="0"/>
          </a:p>
          <a:p>
            <a:r>
              <a:rPr lang="en-US" dirty="0" smtClean="0"/>
              <a:t>Sartorius(last slide)</a:t>
            </a:r>
          </a:p>
          <a:p>
            <a:r>
              <a:rPr lang="en-US" dirty="0" smtClean="0"/>
              <a:t>It is a powerful extensor of the knee and is used when we rise from a sitting position, kick a ball, or swim</a:t>
            </a:r>
            <a:endParaRPr lang="en-US" dirty="0"/>
          </a:p>
        </p:txBody>
      </p:sp>
      <p:pic>
        <p:nvPicPr>
          <p:cNvPr id="8" name="Picture 4" descr="Illu lower extremity muscles.jpg"/>
          <p:cNvPicPr>
            <a:picLocks noGrp="1" noChangeAspect="1" noChangeArrowheads="1"/>
          </p:cNvPicPr>
          <p:nvPr>
            <p:ph sz="half" idx="2"/>
          </p:nvPr>
        </p:nvPicPr>
        <p:blipFill>
          <a:blip r:embed="rId2" cstate="print"/>
          <a:stretch>
            <a:fillRect/>
          </a:stretch>
        </p:blipFill>
        <p:spPr bwMode="auto">
          <a:xfrm>
            <a:off x="5080000" y="2156619"/>
            <a:ext cx="3175000"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Vastus</a:t>
            </a:r>
            <a:r>
              <a:rPr lang="en-US" dirty="0" smtClean="0"/>
              <a:t> </a:t>
            </a:r>
            <a:r>
              <a:rPr lang="en-US" dirty="0" err="1" smtClean="0"/>
              <a:t>Lateralis</a:t>
            </a:r>
            <a:endParaRPr lang="en-US" dirty="0"/>
          </a:p>
        </p:txBody>
      </p:sp>
      <p:sp>
        <p:nvSpPr>
          <p:cNvPr id="5" name="Content Placeholder 4"/>
          <p:cNvSpPr>
            <a:spLocks noGrp="1"/>
          </p:cNvSpPr>
          <p:nvPr>
            <p:ph sz="half" idx="1"/>
          </p:nvPr>
        </p:nvSpPr>
        <p:spPr/>
        <p:txBody>
          <a:bodyPr/>
          <a:lstStyle/>
          <a:p>
            <a:r>
              <a:rPr lang="en-US" dirty="0" smtClean="0"/>
              <a:t>The </a:t>
            </a:r>
            <a:r>
              <a:rPr lang="en-US" b="1" dirty="0" err="1" smtClean="0"/>
              <a:t>Vastus</a:t>
            </a:r>
            <a:r>
              <a:rPr lang="en-US" b="1" dirty="0" smtClean="0"/>
              <a:t> </a:t>
            </a:r>
            <a:r>
              <a:rPr lang="en-US" b="1" dirty="0" err="1" smtClean="0"/>
              <a:t>lateralis</a:t>
            </a:r>
            <a:r>
              <a:rPr lang="en-US" dirty="0" smtClean="0"/>
              <a:t>  is the largest part of the quadriceps </a:t>
            </a:r>
            <a:r>
              <a:rPr lang="en-US" dirty="0" err="1" smtClean="0"/>
              <a:t>femoris</a:t>
            </a:r>
            <a:r>
              <a:rPr lang="en-US" dirty="0" smtClean="0"/>
              <a:t> </a:t>
            </a:r>
          </a:p>
          <a:p>
            <a:r>
              <a:rPr lang="en-US" dirty="0" smtClean="0"/>
              <a:t>This is an IM injection site, and is the standard for infants and young children because it is the safest and largest muscle for children</a:t>
            </a:r>
            <a:endParaRPr lang="en-US" dirty="0"/>
          </a:p>
        </p:txBody>
      </p:sp>
      <p:sp>
        <p:nvSpPr>
          <p:cNvPr id="9" name="Content Placeholder 8"/>
          <p:cNvSpPr>
            <a:spLocks noGrp="1"/>
          </p:cNvSpPr>
          <p:nvPr>
            <p:ph sz="half" idx="2"/>
          </p:nvPr>
        </p:nvSpPr>
        <p:spPr/>
        <p:txBody>
          <a:bodyPr/>
          <a:lstStyle/>
          <a:p>
            <a:endParaRPr lang="en-US"/>
          </a:p>
        </p:txBody>
      </p:sp>
      <p:pic>
        <p:nvPicPr>
          <p:cNvPr id="36866" name="Picture 2" descr="http://www2.cdc.gov/nip/isd/ycts/mod1/data/images/vastuslateralis.jpg"/>
          <p:cNvPicPr>
            <a:picLocks noChangeAspect="1" noChangeArrowheads="1"/>
          </p:cNvPicPr>
          <p:nvPr/>
        </p:nvPicPr>
        <p:blipFill>
          <a:blip r:embed="rId2" cstate="print"/>
          <a:srcRect/>
          <a:stretch>
            <a:fillRect/>
          </a:stretch>
        </p:blipFill>
        <p:spPr bwMode="auto">
          <a:xfrm>
            <a:off x="4572000" y="1752600"/>
            <a:ext cx="4267200" cy="2314576"/>
          </a:xfrm>
          <a:prstGeom prst="rect">
            <a:avLst/>
          </a:prstGeom>
          <a:noFill/>
        </p:spPr>
      </p:pic>
      <p:pic>
        <p:nvPicPr>
          <p:cNvPr id="36868" name="Picture 4" descr="http://img.tfd.com/MosbyMD/thumb/vastus_lateralis.jpg"/>
          <p:cNvPicPr>
            <a:picLocks noChangeAspect="1" noChangeArrowheads="1"/>
          </p:cNvPicPr>
          <p:nvPr/>
        </p:nvPicPr>
        <p:blipFill>
          <a:blip r:embed="rId3" cstate="print"/>
          <a:srcRect/>
          <a:stretch>
            <a:fillRect/>
          </a:stretch>
        </p:blipFill>
        <p:spPr bwMode="auto">
          <a:xfrm>
            <a:off x="5943600" y="4114800"/>
            <a:ext cx="2019300" cy="2381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Skeletal Muscles(lower extremity)</a:t>
            </a:r>
            <a:endParaRPr lang="en-US" dirty="0"/>
          </a:p>
        </p:txBody>
      </p:sp>
      <p:sp>
        <p:nvSpPr>
          <p:cNvPr id="5" name="Content Placeholder 4"/>
          <p:cNvSpPr>
            <a:spLocks noGrp="1"/>
          </p:cNvSpPr>
          <p:nvPr>
            <p:ph sz="half" idx="1"/>
          </p:nvPr>
        </p:nvSpPr>
        <p:spPr/>
        <p:txBody>
          <a:bodyPr/>
          <a:lstStyle/>
          <a:p>
            <a:r>
              <a:rPr lang="en-US" dirty="0" smtClean="0"/>
              <a:t>The </a:t>
            </a:r>
            <a:r>
              <a:rPr lang="en-US" dirty="0" err="1" smtClean="0"/>
              <a:t>gastrocnemius</a:t>
            </a:r>
            <a:r>
              <a:rPr lang="en-US" dirty="0" smtClean="0"/>
              <a:t> is the main muscle in the calf of the leg, this permits you to </a:t>
            </a:r>
            <a:r>
              <a:rPr lang="en-US" b="1" dirty="0" smtClean="0"/>
              <a:t>stand tiptoe </a:t>
            </a:r>
          </a:p>
          <a:p>
            <a:r>
              <a:rPr lang="en-US" dirty="0" smtClean="0"/>
              <a:t>It runs from its two heads just above the knee to the heel, and is involved in standing, walking, running and jumping.</a:t>
            </a:r>
          </a:p>
          <a:p>
            <a:pPr>
              <a:buNone/>
            </a:pPr>
            <a:endParaRPr lang="en-US" dirty="0"/>
          </a:p>
        </p:txBody>
      </p:sp>
      <p:sp>
        <p:nvSpPr>
          <p:cNvPr id="9" name="Content Placeholder 8"/>
          <p:cNvSpPr>
            <a:spLocks noGrp="1"/>
          </p:cNvSpPr>
          <p:nvPr>
            <p:ph sz="half" idx="2"/>
          </p:nvPr>
        </p:nvSpPr>
        <p:spPr/>
        <p:txBody>
          <a:bodyPr/>
          <a:lstStyle/>
          <a:p>
            <a:endParaRPr lang="en-US"/>
          </a:p>
        </p:txBody>
      </p:sp>
      <p:pic>
        <p:nvPicPr>
          <p:cNvPr id="38916" name="Picture 4" descr="http://www.aurorahealthcare.org/yourhealth/healthgate/images/BC00079_ma.jpg"/>
          <p:cNvPicPr>
            <a:picLocks noChangeAspect="1" noChangeArrowheads="1"/>
          </p:cNvPicPr>
          <p:nvPr/>
        </p:nvPicPr>
        <p:blipFill>
          <a:blip r:embed="rId2" cstate="print"/>
          <a:srcRect/>
          <a:stretch>
            <a:fillRect/>
          </a:stretch>
        </p:blipFill>
        <p:spPr bwMode="auto">
          <a:xfrm>
            <a:off x="5562600" y="2895600"/>
            <a:ext cx="2857500" cy="3200400"/>
          </a:xfrm>
          <a:prstGeom prst="rect">
            <a:avLst/>
          </a:prstGeom>
          <a:noFill/>
        </p:spPr>
      </p:pic>
      <p:cxnSp>
        <p:nvCxnSpPr>
          <p:cNvPr id="10" name="Straight Arrow Connector 9"/>
          <p:cNvCxnSpPr/>
          <p:nvPr/>
        </p:nvCxnSpPr>
        <p:spPr>
          <a:xfrm>
            <a:off x="4572000" y="4114800"/>
            <a:ext cx="1752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Muscles Of Expression</a:t>
            </a:r>
            <a:endParaRPr lang="en-US" dirty="0"/>
          </a:p>
        </p:txBody>
      </p:sp>
      <p:sp>
        <p:nvSpPr>
          <p:cNvPr id="5" name="Content Placeholder 4"/>
          <p:cNvSpPr>
            <a:spLocks noGrp="1"/>
          </p:cNvSpPr>
          <p:nvPr>
            <p:ph sz="half" idx="1"/>
          </p:nvPr>
        </p:nvSpPr>
        <p:spPr/>
        <p:txBody>
          <a:bodyPr/>
          <a:lstStyle/>
          <a:p>
            <a:r>
              <a:rPr lang="en-US" dirty="0" smtClean="0"/>
              <a:t>A number of muscles in the face enable us to show our feelings</a:t>
            </a:r>
          </a:p>
          <a:p>
            <a:r>
              <a:rPr lang="en-US" dirty="0" smtClean="0"/>
              <a:t>The </a:t>
            </a:r>
            <a:r>
              <a:rPr lang="en-US" dirty="0" err="1" smtClean="0"/>
              <a:t>frontalis</a:t>
            </a:r>
            <a:r>
              <a:rPr lang="en-US" dirty="0" smtClean="0"/>
              <a:t>(frontal) muscles can raise to express surprised </a:t>
            </a:r>
          </a:p>
          <a:p>
            <a:r>
              <a:rPr lang="en-US" dirty="0" smtClean="0"/>
              <a:t>The </a:t>
            </a:r>
            <a:r>
              <a:rPr lang="en-US" dirty="0" err="1" smtClean="0"/>
              <a:t>obicularis</a:t>
            </a:r>
            <a:r>
              <a:rPr lang="en-US" dirty="0" smtClean="0"/>
              <a:t> </a:t>
            </a:r>
            <a:r>
              <a:rPr lang="en-US" dirty="0" err="1" smtClean="0"/>
              <a:t>oris</a:t>
            </a:r>
            <a:r>
              <a:rPr lang="en-US" dirty="0" smtClean="0"/>
              <a:t> allows us to </a:t>
            </a:r>
            <a:r>
              <a:rPr lang="en-US" b="1" dirty="0" smtClean="0"/>
              <a:t>whistle, kiss, smile, grin</a:t>
            </a:r>
          </a:p>
          <a:p>
            <a:pPr>
              <a:buNone/>
            </a:pPr>
            <a:endParaRPr lang="en-US" dirty="0"/>
          </a:p>
        </p:txBody>
      </p:sp>
      <p:sp>
        <p:nvSpPr>
          <p:cNvPr id="11" name="Content Placeholder 10"/>
          <p:cNvSpPr>
            <a:spLocks noGrp="1"/>
          </p:cNvSpPr>
          <p:nvPr>
            <p:ph sz="half" idx="2"/>
          </p:nvPr>
        </p:nvSpPr>
        <p:spPr/>
        <p:txBody>
          <a:bodyPr/>
          <a:lstStyle/>
          <a:p>
            <a:endParaRPr lang="en-US"/>
          </a:p>
        </p:txBody>
      </p:sp>
      <p:pic>
        <p:nvPicPr>
          <p:cNvPr id="39938" name="Picture 2" descr="http://ycdinsiders.digitalchainsaw.com/InsidersArtistLoft/di_franc_5/frontalis-21-sml-rdy.jpg"/>
          <p:cNvPicPr>
            <a:picLocks noChangeAspect="1" noChangeArrowheads="1"/>
          </p:cNvPicPr>
          <p:nvPr/>
        </p:nvPicPr>
        <p:blipFill>
          <a:blip r:embed="rId2" cstate="print"/>
          <a:srcRect/>
          <a:stretch>
            <a:fillRect/>
          </a:stretch>
        </p:blipFill>
        <p:spPr bwMode="auto">
          <a:xfrm>
            <a:off x="4572000" y="1676400"/>
            <a:ext cx="1905000" cy="2019301"/>
          </a:xfrm>
          <a:prstGeom prst="rect">
            <a:avLst/>
          </a:prstGeom>
          <a:noFill/>
        </p:spPr>
      </p:pic>
      <p:sp>
        <p:nvSpPr>
          <p:cNvPr id="39940" name="AutoShape 4" descr="data:image/jpg;base64,/9j/4AAQSkZJRgABAQAAAQABAAD/2wCEAAkGBhMSEBIUExQUFBQUFxcVFxUXGBYUFBwUFBUVFBcUFRQXHCYeFxkjGRcUHy8gIycpLCwsFR4xNTAqNSYrLCkBCQoKDgwOGg8PFywkHCQpLiwsLCksLCksLCwsLC0sLCwsLCwsLCwsLCwsLCwsLCwsLCwpLCwpLCwsLCkpLCwsLP/AABEIAIwArAMBIgACEQEDEQH/xAAcAAABBQEBAQAAAAAAAAAAAAAFAAIDBAcGAQj/xABFEAABAgMEBQcJBgMJAQAAAAABAAIDBBEFITFBElFxgZEGBxUyYaHwEyJSU2KSwdHSFyNCQ7Gyo7PTFiUzcnODouHxFP/EABoBAAIDAQEAAAAAAAAAAAAAAAACAQMEBQb/xAAlEQACAQQBBQACAwAAAAAAAAAAAQIDERJRBBMhMTNxIkEUMkL/2gAMAwEAAhEDEQA/ANRSSXC8u+X0WRjw4cNkJwdD0yX6da6b20Gi4eiOKubsUJX7I7pJZAOeOa9VL8InHrp554pmn+FL8IlOOmouN05GuJLIRzyTPqoB2CIO8vXg54ps/ky/CL9ajJE9ORr6Sx5/PNND8mX4RfrTPtpm8oMud0Xf+NGSDpSNkSWPwueWaJoYMCuyJ9atwudiZdhCgA6j5Tu89Q5pEqjNmqpLJH87k4PyJfhFxH+4oPtlm/Uy3CL9aM0HRkbEksbbz0zWcGXrsi/WpBzzTV/3Mv8AxPrTZIjpyNgSWNxOeibH5Mvwi/Wonc+E16mW/i/1EXIwZtKSxH7dZv1Et/F/qLz7dZz1Etwi/wBRFw6cjb0liP26zfqJbhF+tGOSvO3MTM3BgxIUBrHkglnlNIXE3VeRkMlNw6cjVkk1jqhOQIJYxz0OpOwf9AfzYq2dYxz0NrOwf9EfzYqhjw8mfti6gd2O01UoJrfedxOypTYbCcOy/wDS5FrP5NviOvNO6qqlNRXc1Rg2VITC4nCvbTK9EpeyC+lfG5ddY/Ito0agO13HvXZSlgsaKaIps8FZJ8lf5NMaOzKGcmfFCpjyadTC7KtRjjd2rWhZMMfhbvTOiIWod6ofIkWqnEyj+yziKjHKgNN/jNRix4jagtLhXtqFrBspoIwwUL7NYagn4JOvInBGbNs0EGov7dfYqrrKFSKEdu7Oi0k2GATRV4liDSqaYqVXDBGWvsAmnjivIVhOrU6tq1J8g3AAKq+zaZNO74qz+SxVRiZdN2Y4VFLr670Iiy1Cbs1q81ZYI6o1rn7TsBrq0u79iup8jYk6GjPHt14pA3diMWlZDmG8XaxhihcSFTJa1JPwZJRcRhGpdPzfn+8ZatOsf2lcwG+MV0/N8KWhLdrj+1yYU+kIPVGxPTIPVGxPTmUSx/nfhAzsEn1IoO3ysRbAsw5yJF0WehAD8oVO2JEVdSSjG7LqMcp2OLsuzHRHCjTlcLyd4wC0Cx+TrmgF12dBecFNYNiiEBmV0kGE7sHeuNVrubsvB14wURkvKaIuLv0VxsvrFdpqpGQvaO4BSeQ9t3ckQETYGpoSLSPwhTGEcnnfRLReNRUgVqnNtd6hiAHFh4Aq2+YcPwHcRgojPi+rXcEEgxwYPSHZQphczW7gUSNoMzB4FQunxk13BK7DFAOGTXHco3k+gVfdMOyZxIChe+JTADeUtyQVGhVr5h2XIVNynskLoojYns96qxoRNahqFKwyRx89IBwoR3LlbX5P4ubwy4rSpiVxwQuYkhfUeCtNOs07oWdNSMpfBINKUR7kCP7xlv8AMcvZKKWtYNbxccVU5HShZaUsD6Z/aV0adRSRz6lJwPoaD1RsT0yD1RsT1pOcJc5a8iHzIccmAf8AJx+K6NDZsfeblj5vqZr4ftRDDhgADBSthE4JBmafDnmtxI8di48UdVk0OXcM1M0a17BnmEYqUAa1ZYryInNTSHZKV8JQmE70j3KCbjTFcMWndemCO09m4hShr9YSe00vUkle5QufqAU0WGNXwUBYkbY9iOI1/pNG6qqva70ie5XZiEaY0VIQK5lJIZEYZ2lRRYd2JVlsMpsSHkk7jgqM29VYjdaMxIQVaJAB1J07E3AMzKA4KhZdnls7Adqd8Cj8SAQmykD76Gfa+a10ZtSRTWinB/DQYPVGxPTIPVGxPXbPPCVGO3zyryHT8xoaRzyWTmeo1cT2FG07S0G6IN5QCJKxogGiHE0pdjuJzRez7IMR2k/q1qBmf+l0TIQAoFzI9jpszuLZk4w10IuvX+3evW27NQ6E6VML7xvrgtKaF5HhNd1gDtvV2SflFbucDD5Yxyb2jxmj0na5IDnG43bDsV2Z5PwXCoaB+iHCwi2oFaH51/WiWWLJTYWbOjPD/wAVxjgQgLZZzW4nIUyrrRKz3GlDkqX2ZbbsOey9NAzKsR2qm511ENAmVLUmqXIRFn3C7C8jxREIzNLSOrD9EOmpFxApcfmlSQ3gpTfKQw20IqdeJ4IPG5c3m4568ldmLAc7UB3qKHyNZWridwVyVJeSMpforM5ZF3ZtFN16jiWu4jSBu+CNQuSku38Fe2pU7LEgtBAY3hVK5014RKy/YJs20SXUdnrRmWA8o3ahU/Y/kzpQ8M257QprHm9KIwHWmgk5prYVH+Ek9M0aD1RsT0yD1RsT13DzwkOmpfSffgMtaIqhNmhJ7fksvL9bNXF9iJoRAFMFOIwGaAx56iFxbUjRLmea30j8FyU9HXwOriWg0VqVSiWq0nFcXORwP8SM5x1NNBdlcg0adh18176/5iTqwVihJi3ijTmWiNasiYBWYylsvBFH6Y1G48V1dmWoHBJOMo+Rkk/B0oIKlhsoh0GbCvw4lVUmQ0SRFQjjNXYhQ6ci0CZvsEUQaYAUD4ipxZxUpm1A0KuN5FjjYKPeNajDwuRmLaiONGCp7lViT0wOtEa2mVK4rVGk2VuSR3dR42rxzQs8PKCM0j7xjr8CCK0yrkr8vytcOs270mmo2UpVRKhJDRmn+zqYzaFUpaSAjsc27zrxxSgWs2IARerEq77xu0IpXU19Cqvwl8Z3EHqjYnpkHqjYnrunnRKrGhV0vGStKNgrpbfgFl5XrNPF9iOdn5W41wC4mdtGLHi+Sgkm8NGqntU2LSbTs/TbStK47wuWg2YZWLVrKtzpe6nj4rmQtE6zvLsC7U5JeRgBz3ufGiuaxt9GtucS43edcDxXKz1nMhBxdFLTTzRde4UNKAX7FsFrS0OblwIb2h7SHMOpwuo7MA3hZta9kxHPAiwH6TbhcXNr2OFy2xkl3Mdm/pQ5PWe+K8trR2jpi+6mqvxR6QmzDcWRKi+493BE+S1ntlw6JEID3DRDB5xa0ZGmsqy+UbHiP0mOIyupjnXI4KiUk/JfFNPsX5F1aZo5K4IXYllljNA5E6tt9EXl4dFjcbMubuSxAgVqxMl0EUXLnLVHneOxLIaADjAlB7QcGkaZIHZidi6RsPFc9alixHP8polw1XG86xmFdSxv3JqN2sipZkGPMGkBmi3N7gQNnbuQSLZMV5c8xA1ukQC6l7QSNK8gAErTrAtGExgaSWUriCBsrgNi47lJZmh5SG8F0u6phxGGopWoY4jAt+Ga6FOSZhmmcTAivNa0cwEioA14tR2dsaNLjSHnMN9RU3XG8b+5OsOxTEcIcNp0AfOe4EANrfQnE9i7TlBMQxC8m2jsqYlS5peASfY5exZgPFW3G6oy3LqpDrs2rnLIkCx1aEVxHxXVycPzm7VlbTqRttGttqm09M7WD1RsT0yD1RsT12Dz4lHDxO34BSKOHidvwCy8v1mnjexCjNqqcWWriiDgmUXKudUExbNacR42qubNZXqg6hijhhpvkwgAZCkaZAbAArMGXvuVnyKsQYVFNgbGsg0CUNl6nISYxLIS5DFwQC0WroI7bkEn2qqZdTBLWqWG1eA3qdjFCY7Gg7wVVmLOhPxbTXoktrtAV8gJhhqxNoWwCNjBpuiO0RgKlP8A/ga3AIs6CVG6HrQ5slJAwSl9Vflm0I2j9V6IKewecNoTU5XnH6han9JfGdXB6o2J6ZB6o2J69AeeEq0zKaX4nDYSP0VlJDVyU7A7oo+sie+75pdEn03+875oiklxjonJ7B3RR9Y/3nfNLon23+875oikjFaIyewd0T7cT33fNe9Fn1kT33fNEEkYrROT2D+iz6yJ77vml0WfWRPfd80QSRitBk9g42UfWRPfd8002KDi53vH5omkjCOgyewT0A3WeJTugm63cSiiSMI6DOWwX0E30ncSvOgm63cT80VSRhHQZS2CughrdxKXQLdZ4lFUkYR0GctgroBus8SnQ7EaDW/iiaSMY6DKWzxraL1JJMK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2" name="Picture 6" descr="http://www.moon-smile.com/images/forehead_lines.jpg"/>
          <p:cNvPicPr>
            <a:picLocks noChangeAspect="1" noChangeArrowheads="1"/>
          </p:cNvPicPr>
          <p:nvPr/>
        </p:nvPicPr>
        <p:blipFill>
          <a:blip r:embed="rId3" cstate="print"/>
          <a:srcRect/>
          <a:stretch>
            <a:fillRect/>
          </a:stretch>
        </p:blipFill>
        <p:spPr bwMode="auto">
          <a:xfrm>
            <a:off x="6477000" y="1676400"/>
            <a:ext cx="2276475" cy="2362200"/>
          </a:xfrm>
          <a:prstGeom prst="rect">
            <a:avLst/>
          </a:prstGeom>
          <a:noFill/>
        </p:spPr>
      </p:pic>
      <p:pic>
        <p:nvPicPr>
          <p:cNvPr id="39944" name="Picture 8" descr="http://t0.gstatic.com/images?q=tbn:ANd9GcShe2qVOInutBiX0EQ2GpxO3jx9vpd4yMn2o2wzueMyO5l31AGutA"/>
          <p:cNvPicPr>
            <a:picLocks noChangeAspect="1" noChangeArrowheads="1"/>
          </p:cNvPicPr>
          <p:nvPr/>
        </p:nvPicPr>
        <p:blipFill>
          <a:blip r:embed="rId4" cstate="print"/>
          <a:srcRect/>
          <a:stretch>
            <a:fillRect/>
          </a:stretch>
        </p:blipFill>
        <p:spPr bwMode="auto">
          <a:xfrm>
            <a:off x="5257800" y="4114800"/>
            <a:ext cx="2628900" cy="2190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Strain And Cramps</a:t>
            </a:r>
            <a:endParaRPr lang="en-US" dirty="0"/>
          </a:p>
        </p:txBody>
      </p:sp>
      <p:sp>
        <p:nvSpPr>
          <p:cNvPr id="5" name="Content Placeholder 4"/>
          <p:cNvSpPr>
            <a:spLocks noGrp="1"/>
          </p:cNvSpPr>
          <p:nvPr>
            <p:ph idx="1"/>
          </p:nvPr>
        </p:nvSpPr>
        <p:spPr/>
        <p:txBody>
          <a:bodyPr/>
          <a:lstStyle/>
          <a:p>
            <a:r>
              <a:rPr lang="en-US" dirty="0" smtClean="0"/>
              <a:t>A </a:t>
            </a:r>
            <a:r>
              <a:rPr lang="en-US" b="1" dirty="0" smtClean="0"/>
              <a:t>strain</a:t>
            </a:r>
            <a:r>
              <a:rPr lang="en-US" dirty="0" smtClean="0"/>
              <a:t> is an injury to a muscle or tendon in which the muscle fibers tear as a result of overstretching</a:t>
            </a:r>
          </a:p>
          <a:p>
            <a:r>
              <a:rPr lang="en-US" b="1" dirty="0" smtClean="0"/>
              <a:t>Muscle cramps</a:t>
            </a:r>
            <a:r>
              <a:rPr lang="en-US" dirty="0" smtClean="0"/>
              <a:t> are unpleasant, often painful, caused by muscle contraction or over shortening, it can usually be relived by stretching the muscle or causing it to bear weight</a:t>
            </a:r>
            <a:endParaRPr lang="en-US" dirty="0"/>
          </a:p>
        </p:txBody>
      </p:sp>
      <p:pic>
        <p:nvPicPr>
          <p:cNvPr id="40962" name="Picture 2" descr="http://t1.gstatic.com/images?q=tbn:ANd9GcR1ubERg_O6Jgzy0MrctTWKArm3pqZhGZTRTjD8xAgs111rWWpTpw"/>
          <p:cNvPicPr>
            <a:picLocks noChangeAspect="1" noChangeArrowheads="1"/>
          </p:cNvPicPr>
          <p:nvPr/>
        </p:nvPicPr>
        <p:blipFill>
          <a:blip r:embed="rId2" cstate="print"/>
          <a:srcRect/>
          <a:stretch>
            <a:fillRect/>
          </a:stretch>
        </p:blipFill>
        <p:spPr bwMode="auto">
          <a:xfrm>
            <a:off x="3505200" y="4191000"/>
            <a:ext cx="4724400" cy="2038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3" name="Content Placeholder 2"/>
          <p:cNvSpPr>
            <a:spLocks noGrp="1"/>
          </p:cNvSpPr>
          <p:nvPr>
            <p:ph idx="1"/>
          </p:nvPr>
        </p:nvSpPr>
        <p:spPr/>
        <p:txBody>
          <a:bodyPr>
            <a:normAutofit fontScale="92500"/>
          </a:bodyPr>
          <a:lstStyle/>
          <a:p>
            <a:r>
              <a:rPr lang="en-US" b="1" dirty="0" smtClean="0"/>
              <a:t>Tendonitis</a:t>
            </a:r>
            <a:r>
              <a:rPr lang="en-US" dirty="0" smtClean="0"/>
              <a:t>: This is a painful inflammation of the tendon</a:t>
            </a:r>
          </a:p>
          <a:p>
            <a:r>
              <a:rPr lang="en-US" b="1" dirty="0" err="1" smtClean="0"/>
              <a:t>Epicondylitis</a:t>
            </a:r>
            <a:r>
              <a:rPr lang="en-US" dirty="0" smtClean="0"/>
              <a:t>(also called tennis elbow): This is inflammation of a forearm tendon at the attachment on the </a:t>
            </a:r>
            <a:r>
              <a:rPr lang="en-US" dirty="0" err="1" smtClean="0"/>
              <a:t>humerus</a:t>
            </a:r>
            <a:r>
              <a:rPr lang="en-US" dirty="0" smtClean="0"/>
              <a:t> at the elbow</a:t>
            </a:r>
          </a:p>
          <a:p>
            <a:endParaRPr lang="en-US" dirty="0" smtClean="0"/>
          </a:p>
          <a:p>
            <a:endParaRPr lang="en-US" dirty="0" smtClean="0"/>
          </a:p>
          <a:p>
            <a:endParaRPr lang="en-US" dirty="0" smtClean="0"/>
          </a:p>
          <a:p>
            <a:r>
              <a:rPr lang="en-US" b="1" dirty="0" smtClean="0"/>
              <a:t>Fibromyalgia Syndrome</a:t>
            </a:r>
            <a:r>
              <a:rPr lang="en-US" dirty="0" smtClean="0"/>
              <a:t>: This is a chronic musculoskeletal condition characterized by </a:t>
            </a:r>
          </a:p>
          <a:p>
            <a:pPr>
              <a:buNone/>
            </a:pPr>
            <a:r>
              <a:rPr lang="en-US" dirty="0" smtClean="0"/>
              <a:t>    widespread pain, it affects people of all ages</a:t>
            </a:r>
            <a:endParaRPr lang="en-US" dirty="0"/>
          </a:p>
        </p:txBody>
      </p:sp>
      <p:pic>
        <p:nvPicPr>
          <p:cNvPr id="41986" name="Picture 2" descr="http://www.eorthopod.com/images/ContentImages/elbow/elbow_lateral_epicondylitis/elbow_latepi_intro01.jpg"/>
          <p:cNvPicPr>
            <a:picLocks noChangeAspect="1" noChangeArrowheads="1"/>
          </p:cNvPicPr>
          <p:nvPr/>
        </p:nvPicPr>
        <p:blipFill>
          <a:blip r:embed="rId2" cstate="print"/>
          <a:srcRect/>
          <a:stretch>
            <a:fillRect/>
          </a:stretch>
        </p:blipFill>
        <p:spPr bwMode="auto">
          <a:xfrm>
            <a:off x="4572000" y="3200400"/>
            <a:ext cx="3810000" cy="1524000"/>
          </a:xfrm>
          <a:prstGeom prst="rect">
            <a:avLst/>
          </a:prstGeom>
          <a:noFill/>
        </p:spPr>
      </p:pic>
      <p:pic>
        <p:nvPicPr>
          <p:cNvPr id="41988" name="Picture 4" descr="http://t3.gstatic.com/images?q=tbn:ANd9GcRCgAo-XGMQQiXVeWnVOPSdXXDtAow8BTdstDYcoLhZbhLfRK2NIQ"/>
          <p:cNvPicPr>
            <a:picLocks noChangeAspect="1" noChangeArrowheads="1"/>
          </p:cNvPicPr>
          <p:nvPr/>
        </p:nvPicPr>
        <p:blipFill>
          <a:blip r:embed="rId3" cstate="print"/>
          <a:srcRect/>
          <a:stretch>
            <a:fillRect/>
          </a:stretch>
        </p:blipFill>
        <p:spPr bwMode="auto">
          <a:xfrm>
            <a:off x="6705600" y="4343400"/>
            <a:ext cx="24384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The Muscular System</a:t>
            </a:r>
            <a:endParaRPr lang="en-US" dirty="0"/>
          </a:p>
        </p:txBody>
      </p:sp>
      <p:sp>
        <p:nvSpPr>
          <p:cNvPr id="3" name="Content Placeholder 2"/>
          <p:cNvSpPr>
            <a:spLocks noGrp="1"/>
          </p:cNvSpPr>
          <p:nvPr>
            <p:ph idx="1"/>
          </p:nvPr>
        </p:nvSpPr>
        <p:spPr/>
        <p:txBody>
          <a:bodyPr/>
          <a:lstStyle/>
          <a:p>
            <a:r>
              <a:rPr lang="en-US" sz="2800" dirty="0" smtClean="0"/>
              <a:t>All muscle activity is influenced by the nervous system</a:t>
            </a:r>
          </a:p>
          <a:p>
            <a:endParaRPr lang="en-US" dirty="0"/>
          </a:p>
        </p:txBody>
      </p:sp>
      <p:pic>
        <p:nvPicPr>
          <p:cNvPr id="44034" name="Picture 2" descr="http://www.rci.rutgers.edu/~uzwiak/AnatPhys/ChemicalSomaticSenses_files/image022.jpg"/>
          <p:cNvPicPr>
            <a:picLocks noChangeAspect="1" noChangeArrowheads="1"/>
          </p:cNvPicPr>
          <p:nvPr/>
        </p:nvPicPr>
        <p:blipFill>
          <a:blip r:embed="rId2" cstate="print"/>
          <a:srcRect/>
          <a:stretch>
            <a:fillRect/>
          </a:stretch>
        </p:blipFill>
        <p:spPr bwMode="auto">
          <a:xfrm>
            <a:off x="2819400" y="2514600"/>
            <a:ext cx="6324600" cy="4343400"/>
          </a:xfrm>
          <a:prstGeom prst="rect">
            <a:avLst/>
          </a:prstGeom>
          <a:noFill/>
        </p:spPr>
      </p:pic>
      <p:sp>
        <p:nvSpPr>
          <p:cNvPr id="44036" name="AutoShape 4" descr="data:image/jpeg;base64,/9j/4AAQSkZJRgABAQAAAQABAAD/2wCEAAkGBhQQEBUUEhQVFRUWFxoWGBUVFRUXFhwUFBUWHxgYFhcYGyYfFx4kGhgVIC8gIygpLCwvFx8xNTAqNScrLCkBCQoKDgwOGg8PGCwiHCApKTUsLTA1LSkwLCkpLSkpKiwsNSkqLDUqKS81LCkvKiwsLCktLSksLCopLikqLCkuLP/AABEIASoAqQMBIgACEQEDEQH/xAAbAAACAwEBAQAAAAAAAAAAAAAABgEEBQMHAv/EAEoQAAICAAQEAwQGCAIHBgcAAAECAxEABBIhBRMiMQZBUTJhcYEHFCNCUpEzYnKCkqGisRZTFSRDc4OTwWOys+Hj8DRUlMLR0uL/xAAZAQEBAQEBAQAAAAAAAAAAAAAAAQIDBAX/xAAtEQEAAgIABAUCBQUAAAAAAAAAAQIDERIhMVEEQWFxkRPwIjKBsdIjM0Khov/aAAwDAQACEQMRAD8A9xwYMGAMGDBgDBgwYAwYMGAMGDBgDBgvEA4CcGC8GAxPGayHJOsLukjNGqul6lLTRgnb3E37rwtQ+IMyZ3mJaKN0ij+0RjHDoeVZZSljcyArZIFaGO2HDjvEzl4DIACdSLbGkHMkVNbkdlXVqPuGFyTxw6ntA2kV0SMS5KSHmRWN4xoon3Nv0jUFRPE+aBZnZYwwjYa4ZCqf6uWAC6gx5rqaB3FFd2IwzeHc/NOJGmUIA+lYwrBlpVLamJ6jbEbADpwtS+NszEW5iwkkoVAJCopy3MIZmK3qPSDt2bY1WNvgfihsxmZISioEUNeoktqCHSu1Ex6tL0diU9TQMWDBgwBgwYMAYMGDAGDBgwBgwYMAYMGDAcc3m1iQu5oD3WSSaAAG5JJAAHckDC/mczmJGHMlXLRE+ypXmEnshlbYHazpHuBPtY6ZvNmbNKKHLjL6b7vOirZ/ZUM4+IJ+7vyefVBKsyWUVg6AGQEFSVK7dQIry2IPasBzzHB4nK2znYlRLI0yHtZ0Tlhe43FHfFPi/DzBl5pIisUiRsySwIImBUXToLSQVfcfK6ONHLqWeLUAxWCye4DuUFg+8K+/oPfjhxyIrksyWYuxhkJ9PYbZV+6B29T5knFH1NwuHUQAyutEy65BIyqVLAyhtTWtAgn72PmPUgHKLROZVStbyxlSNTWjmgQt+zW47kY0eUGd9QB3U7i9yo//AAPyxSky5NWHDAMBW6F5BTta9jud28ia88BbyviABhHmWi6weXKpqNwCAVIJOhhYFWQb2PcDb5K7bDYUNhsPQe7C7NliCB0EMSu6g6kc6nVgdgukEULuh8MWvDma/SQHUOU32esEM0B9ggndgDqSzv0AnuCYL+QlE8Suyr1AEigaI8vkbxaCj0/9nvijwMVDXo8o/KZxi/gJwYMGAMGDBgDBgwYAwYMGAMGDBgDGbx/PNFCeXZkc6IwACdRBNgHbpUM2+3TjSwreIs8qZuMu2kRJqAokM8zFNG3d2UMFHxwHbKZCPlBY706tS3epXuzueoNq1E3vbNffHOLPATGRhpicKiSFlCkoZCbs9INnST3o9rF8ZM/LLI65ZFI0gPLIxCJL5oAoJkYKRYFAECzj5aLMRomuOGdI9J0wh0k6Vq1jkLK5FkgalPpv3o78GIJbSysqKkNqQwJRbux7nAr3Yy+N00WYfYtys2CfPRGgQIfcGANepPrjeyLRuBLEQVcDcCro7WPIjcG9x2PbC5nmRMhnpm0rrjezsLLRkqCfMlpK/LAM2X7t+7/3Bjtivl1pj6lUP5AjFjBHzJGGFEAj0P8A54yPrBiaKQVpiLGUWQyxTbFVQjdVblMTY2jNemNaabSBsTZoAdyT/wCQJ+Rwtcf8RxqsiGmcxyRBQQqAyLR1yvS7bbLde/BqtbWnVY2beD9pB6TSfza/+uNDC/4N4oMxHK1EMJaZWrUG5UZPYkEHuCNiCMMGITExOpGDBgwQYMGDAGDBgwBgwYMAYMGOWZzKxoXchVUWSf8A3/LARms0sSF3NKPP+wAG5JOwA74Q0hknnEwcxyTqZGNC4MpRERFkgTkWL3A1yH7vUw8SDPDJPNa0jCGLzVnUqrMPOViQAPu6qG5JOJwvJSDLTzTkB5EKqim1jSKMxol/fYnVZ7W22A2uD5cJGFQaUq4463CHzY92YkliTv1b72cW45QwtSCO1jt8j5/LGfxaEywqpiLMzJaWtqAymTqJA9kMvfe688Wc3IyxFo9I0qSEYUNh2Nez6bYqM3NK0M7JGtrmlYjcAJmFXqbc/eQh9rNxMfPGZn87E+VzMIUSKRmEQrUgZwnSqhQTekpRF++rFsee4euYhaKQkhx7WwYGtmWuxHfC3wiSQs7AxxtEvLzXeNeYjNSxsoJiURhXJo2rJ23OCmPhsnMXmWOoAUpugt7H9ayb227YwvEXjB4symUy0QknYru5qPSQWI2IN6QST2A337Y0uGSNFJIJ3UmTTKrAaQV0hNFHdmXSOrbVqGwqsZPFeHw5nNGCFVEkgEmZmF8xYNlEaE7o0lBaWqWz54jvg4OL8cbjU/c+np59H3O0vFLETmDKBqMyi5ZWU78kkdCA7a66vSrGOUH0Y5ZQbJdiK1yBWJ/a1X/KvdWNuPjmXjIjU6VXpBC1GAu1A/hFVq9nbvhR8Q+LM1rAhBUMSA29WCo0IF6pZOpTQ9cHXFOSeVJ4Y+/mX39HmYOW4hJld9BWlB8lALIt+egidfgy+mPU8eM+FMysOeSSaRWYuA7akBUFGRAI1JpQz7kte9kVZHs2Dn4mazk3WU4MRicHnGDBgwC5lvFTmM5iSNEypDFXEhMgCmlLx6QOvyCkkWAfd0PjbL1fXsCSNHstzeWEY3pDGTpAvfv23x9t4Nyx1WrlWDUhkconMNuYlukJO9jt5Vj7/wAJ5fQVKsbABYuxa1lMitd7MHN38B2FYCpB45hZ2BVwgC/aaSVtlclWr2WBjda33A9Rdg+MsuIjIxdVF2DG2raDnez3/Rb133rvg/wdl7siQ9OkgyyaWpWAZluiwDtv7/cKnMeD8vISWV6IrTzJAn6ExatINauV037h54D7yXimGVmWnQoHJ5iFR9iyiTft0lkv9oVe9Tkf9aZZmrlg3FHYPwkevvei/d+Pazl+DRRycxVIa5DepjvOyM+1+ZRPhW2Jm4NCx1aAG/Elo38SUcBneI8zTxDuEEmYI8vskpL92t1PxUemKseXaOOGJjqOtQW9QoaQ2B29msGa4WfrLoZHZWy4UB9LGmke6eg2x0d7x1jkBud+xFJ+rGSN/i1Bj7tI8sB98QzLpo0KHLOE0ltIohjqJo+zp7UbxGeBERBPU+lNtgOYwXYfveeObNJJKGQKY0BosWUtI2xK0D0hbFnuWPkLOXxTj2uMpEpfMB1YQgj7MxSqazEg6I70nubN7A98UavHc4IITMTSxMrNtf2WoK+3f2WJ29MZGd4RM0c83M5RkBkMAQEUIgumRwysWZVUNRABFDtZ5jxRHNNyp2hjRDqYCUuGYP0Ru2gKtFdTAn8Kmt7Ys5mECHW6KGBALMoBseRJ374Bdz88mSgGdlcTcqI60dQjVIU/RuD3BCDSbsXuD37ZSH6rl1eWmzGYkDu2qnaaRSQkWxvSo0qvYgH1xX45xeGSVAXVsvlQMzOVIYNJuuWhAHtEtqfT+qvrjBMUhRRnFpI2CRQsXbQmnmjmaXS2SMKGZj2Wq7nEbjcxwx5tLJu7xrqhYVEYBLpDxBbpnPL1OG0gAoyiiCLAJOO8/hHL5mUPFONgB0vbgLdDYittt6PxxU4tkXUGaGNISrMjvAXVhLrCqQFI1J7J9lj1G6q8WP8ASGZ5KNNDHmem2MsfJkTSaO7bMDRIPTt3xUtaZ6uHizgCwQRovsgrVgA9TBGoADYq4/LHofBcwZMtC5Nlo0JP6xUX/O8eU8c43FPGFi5kRDAsNbFAAwZidZKCguwG5NY9E4Fk8zDlYV1RtUa2royMCVBILKSNiSPZxGW9icU8hnWcurpoZCAQG1DdQQQaHr6YuYAwYMGAMRicRgDBgwYAwYMGAwvEcvKly8oF27RP/unjdya8yGiXb3nHBc2IVVGG1osbDdWDkBOobBhfn37jvQ1+M5MywkJ7akOl/wCZGwZb9xIo+4nCjx7OAZb7MMUzK8pYya0yu4DIDX2Z0839lojQvYh98U4/qcIjlI79pN5JdqIhNjSoY0ZPMihQ3NBY5OXogiaJTpGotEH0nSCy7lg+lj1MQQQSe293hXDFjjsAWyG2G5oIdhf3QOw/VF740WiGo+tkdh/myD8vtB8sUZ2UzESosRUxVsqsAvktaWBIJpl7E9xsvbHDgfAkC5qY0QRJEiHqWNU1ayncLrbqYDbYYr8TzJduWxPLlk5egLGa0iBS0gdTr62FKKqru6IoxBxw/Mx62680kRYNZqRYg4Vu5B9+9Gjfcx0rXXOVKKYHMR55oyyyczMKm4BiieGGDp7F1Qs67d29+GzKcP8ArrSTszKrFVRajZSIgRzKdSL1FgGHcL5isZPHMkJp8rEQBG0GXXSNhpbNQll+BEajDyigAAAAAAADYAAbADyFYpefxbhzymWEShVutzZNsSxJLMfMkknHzmqHVq0ntZGoEE9iO5+WO+K+cbpNMAygtufcRRHejZGDkXfEMcc6suiIkRyMrKlEyMvLjUEjvzJUqj39CMPwwn8KyZl4hJbO0UCR2rHV9sbdV11bBQxaie/LPphwxFUMh+nzH7Sf+EuNDFTK5YrLKx7OVI+SAG/mMW8AYMGDARgxlweJIndl6wFLjmshERaI04DnawbG9XRq6x3PG4QNRlQJpDcwuvLIJYbPdH2W/LAXcGKOb43DFq1SLahSVUhmCuwCnSN6JYb+/FiTOxq4RnQOQWCllDFR3IBN0PXAd8RioOLw6Q3Oi0sCQ3MSiFvUQbogUbPlRx9cP4jHOpeJtShmWx2JQkGj5ix3HfAWcJPijhpjeQjWFldJlUbq0senmR0fZdkXUumix1Dc4dsVeK8MTMwtFILVvhYIIKsL8wwBHvGAXMtOHQMu42Yb9JBJ8/Q6mX5ofPHTUAvmaHntY9kFr7WAEb8LAHyvGF9WlyEzRsgMJFpywx8upkjIO3fVGGYjyBSuXqwZ4OA0ZDKfNTqBseu+qxte91RBoMAry5VWcli4PclWZCwor1VsrDtq2o2pIBXFOSAcggCg3EUCgKRSxaFA0ncUIyK8qxellCkdwO4ryoUa3smtvUDa2G2M3Ly3kclJ25mcEgoUKkllrah90jywbp1deInTLkX/AOwS/wDh5jKn+zNhxIwocdgLZbJkdyjRbfilyx0V++i4Z4s8rRrJfS6hwfcy6vL3Ypfq+559IG1n0sLsBZNn0xlZzMlY2aNeoDVGWjDBpJGpIyfvamZaZG7b/HSzNHT62GWvd3N+Q0k2fQ+/GcmSHKlnF6bb6sl0imRQvNVfIs7MR6Btq1HBhxm4MWyMbapWkfMI5dHdGZJ81GHJERArk7fqj4Xjg3EM1lTLp1GPmSqmqNnKKphCMXZt16nO+1C96Nu0EIRFVeygKPgBQx0xB52/iPOBGkAbWyhRcTmPVE2cqlIsFwkPZd9QAAsEXm45njci1oqRwnIYmojBpXVqvrEkm9fdFdjbrgwCPm/FWa0NpAUoAHJhk2k1zgqpIK3SRd9uruCynGl/iWf/AOXzH/03/rYZsTgEnjXgiSTnMjRFn1bCPQX1upAzHXokCAbHSCdI3G938t4LqYSvIrNzDKyiOl1sMwOkFjpH24PnupP3tmbBgEtPo9YFQcwCqIqAcsg0I4V7a9P+xG9XvuTQxo8X8JGeSU8xQkwGoGIO4ZYnRdDk7LTEkVftC6c4Y8TgFR/BJcvI8ic19+mKow/MiYUpYnSeUgYXbWTfatLhvAnhiKibSxkklJSNQlzSFiuhtWwJ8iCfXfGxgwGfzMwndI5R6oTG38LWP6sH+nEX9KHh/wB4pC/8wWn9WNHEVgK8sUc8dHS6H0Nix2II7EdwRuMKHHPBcobXl3bcnUy0JxY71YjzG9WJBqPmzYapeCwsb0aW/FGTG38SEHHx9SmT2JtQ9JkDf1JpP53gETP8TkhjkLyRSlUYkb5afZSevLy9/irAfq4uZvJcrLcMhPdZIAfikRJ/neNrxG7PCIp4FbmOkYZCsi9bANs4DL06uwNeuKniEas3kV/7WRv4YW/6nB0pHVX4wK4VHIO8KQTj/glGP9OrEZHOqmX0h9LRc2CMLTSM4k+yCIN2tBHt5hvIb408rlxJkFSrDQaa+MdYq+AGRl1aV1vFG2qhqJjBhcau5/RIf3xguReyfCGkA56LCrAAxLIXLnuUL0Kju+he/masHV4jAW5SqOnmKWrsFjBYf1Kg+eFzxpw15JlZImkIiKqDGJIyxcHTYZWy77KRKDX8IvlGvEHldWaRVMoDaVSlj55rlOw3HJqzRO92G2wcjrgwirNxEd+cTygD0xiqrUy7FXkIDUOk6iLUriZ83nIY3nZ5RHCutEcRK0qjMNSSWt8xogFA23Zb6rwDzgxV4VHIsMYlbVJpGtqA6yLbYDte3yxbwEYnEYnAGIwYMAYnBiMAYMGDAGDBgwEM1Ak9hvhXTxoTLRQadOvTZ18ulOrtRIVlYr6H2iRWGeZwFJbsASfgBvhA4Dmcjm5lEeYNsukRPGyymMDVyxITpYaV30jVS7t54OtMc2ibamYjr6e5n4m+vNQoO0avMf2iOXH+YeU/uYzM/wBXEcqPwxzP+YVR/wBcaUJ1Tzv6MsQ+EaAn+qRv54y431cVP6mXA+bMCf8Avrg3SOTQ4Gf9Whr8C/2xieGTyJ2j7CPMyRf8PMqHT4dcaj88bXAT/qsP+7X+2MLNwleITIuxngEienOy7Ap/NWv3HBLRybnHOI5hMwFiDVy1ZFEJdZZCzh0dxtEFUIbse3fVVYxJ+IZ6WKRY3lA5MzCX6sUkMiwxkRqrDpqRmANWaIFkXh1hzytCJbpCgks7UpW9/gMfeWzKyorowZWFhgbBB8wcHAmNxvP6ptCFit8tDE3UQ8QittACiUFtR1HQCTS6CC1cIkaTLxtJZcqC2pNB1+Y0H2aP9sXcGAMTiMGAMTiMTgDEYnEYAwYMGA4DiEZkMXMTmAWY9a669dN3W43x3wlZ/gea58py66CzyOHZoniDPAyLJHY5sct6QR7Nau4Ix8xcDzpW9cq6QxRDMRT8yArqp21jSsuzMw6yPMAA74MIx4TnqcHmsupiAMxokLFXCNqD6dCkqdgl2LTp6vqXh+bSSNWmkLzyuj1IxUZcBG5qDtHWgr5fp/hgNjxtx1cplJCwe3R0QqpYCQxtoDEeyCdrwjfRBkU5k07stouhVLCwDRd9PcCtIv3n349L41wlM3l5IX9l1qx3B7qw94IB+WMAeFMvkMqywrcstQ81qLkysFO/3VoliBQ6fdia5vpYfFUx+EyYY3xXmPbUffqvcHB5Cs3tPcp9zTMXI+WqvljK4Q2riWZb8IC/K41H84mwxAAUB27D4YXfBvWZpf8AMkH5W7j+UoxXn1yaXAR/qsP7Axl+J25WZyc/kshjY/qyAf8A9Y1eBJWWjHoCPyY4o+NMlzcm/qpDfIGmP8LE/LBJ6K/F0m+oyRpp0QPJzdTFWMS/aRqtKQbRlsGu1dicR4DZ+dKvMpQA3Kq9RYkFwb6SCKIHewTvixAGzUVagv1zK6SSLAmQbmtr2c/wDFbK5VMjmQzSvI4tCsapGlyAHR1uS7UFbSD5KTg4TE75HjBjllc0sqB0Nqe3kfeCDuCDYIPYjHXBkYMTiMAYnBgwCfxnxrJBJnEEaM0SpyLJ63KIzh/2eYjbfdv0xZl8a0E0wu2t1VSSgVvt44pSp1WNDSD2gNVbYji2cyAmk58e6Fy8jRvoDnKDUNfbUcv5DyFd8VU4hw4tYjbU7dVLIeWUli3JUkRfaGFiVqzTG6sBoweMUdo1EMtylDGPs+qOVZCsvt9K1E5IPUNtt8MGFXIZ3h65hEiUCRn6TTUGHNVVWz0gjm6VHTTWK1C2rAJnEI+IBpWjMhDNKAvRSxLLDyzGKvUY+dR3J+S4I1z6oZblcxpGyQnljmgyza1e99fK5W5I3AsWThk4vOQqxoaeU6FI7qKt3/dUE/HT64vgVgFXg8eeXOaZmZo1Wi1Ly2XlJRHam5vM99eVaThqwYDgDGRxFteZjXyjVpT+29on9JlwZvxdlYvamX5Ww+RG388ZeQ4tzmkeJHd5XpekhBHGNKFpKKqvtP5n7SgCdsGq9dtHiU+iGRvwxsR8Qpr+dYxfCufhigCmRR1tvvXS2kdVV7Kjzxl/SI6R5RxPOJJWpFhTpRSCGZyllmIXzY0LFAEjDt4ayZiycEbCisSBh+tpGofneD1WjWKMneZiP0jn+7H4JxWMwqFJYqDq5aPIB1N7RRSB8Dvi9IyZiFwjBgysljeiVIo+hF9jjR4Tw1MtCsUahVW6AAA3JJND1JJxW4twsNckbLDMBtIRan9WVbGtfnY8iMHCMncqeHs4RkQ/3stNrI/UNM4/5UsgHvAxs8Y8NySS64ypUuJPa0MG0opptDdJCKdqO7DcEVkeHJFikzEUqhFZgtg6ozesVroVYNDUBfqcNnh+YmAIxtoiYm+MewP7y6W/eGCb1qYd+GZMwxBCbNliQKGp2LGh5CyaxawYMHMYMGJwEYnEYnAZmd8OQTa+YmrWxdhqaixh5R8/8vb+ffFSXgmXjpHDnnK8JdnY3zN6LX0k10kVuABuRe7hY8T+M8lCrxTSF27GOIanBHqRsjA7jURRGDdMd8luGkTM9o5tKDwxBHIkiBlKKqgBm0kRqVQsPvEKa393oMauPLE+m9EUBoSxG2tpY49QHZtIDAEiiRexvFfN/TsrRsqQAMw0hhOGon72yeXfE29U+A8RHWmvfUfvJ/fikUZlzczhIk+yRjdUGp2AG51SAKK78sHzxhx/S9lCzBllVR7LaAdQrc0Da/PGBD9MsaxiNcoNAUKAZbGkCqNx77YXp/pAyyF+TkcojyEfpWMihhdaY6AHc7KReG3qweAmIn6tJntq1I+d7ez8Y4/FlY9cjdxartZ/PsPUnYY8w4h4kzfFJOXApCGxVdPvG46qvct2sextdfgfBs1xh9czExg0zeympfu7GxX4V7eq9z6xwXgUWUjCRj4tQs18Ow9ANsOrh/T8N2vf5rX+U/8AMevl5VxT6Omgi1M/MzDC0iALM1EAknUulQD3LH3G9sbeS8C5ePl5rLSs+lgrxszKhaipVmUCRKYg0dXltRvG/wCMOFapI5KLBtMVLpDqzCZVKlyBR5zA7jcL3s4veGOAtBDIJQtyuXKKAFAIAAobXQ3rby3q8NQzfxue9NTknU+W+Xx0J3DvA6JmTPK/OJ6qdTYkvuSWOsAbDULFDvhqyk/KdSNlsBlHamNXXkQSDt5A4uS8CYew+3o4v+oEX898ZWZzCIjGQqFFqSex3IoeZv0xXlyZb5Ncc71Go9IjyMPEeIcoUKLt7IPb3sfcP59sKPFeOpETqPNl81sbX21E7Rj3d/QHGLlc/mZxy10BgSGeMMnRZ0glixi2O4BLHy04YPD3hRQfaBZaJNdi1+wp2X9o2xxXNlcDmaPMapTGglFNG7AaxLILGhjYXSWrVV7e/DZwvJtls3JHq1RTIHjB9pWipXQn7w0tHpPelI8hjBznDpY5gtOVEru6iN256OrBepek0pVdL0BpvsAcb0UDJ9RjbeRLLb30rl3VrPmNTxi/hiNTXUdW7icRicGUYMGDAGJxGJwCB9J3iySHRlMsSJZQCxT2wrNpREPkztYvuAPIkHCplvDCxOIERZcwTpdiquokAtkhV7QBAeqVwTdgVjYnQN4nXX2BBW+1jK2v87PxGNHw7KIOKSLLsWaaNSfxPKJE/jSiPXSB6YkPp57zgw0xY+XFWLWnvveo9o7d9y+cp9Ff3pHhRv1IeYw/4kh3+Sj4Y1I/o5QUTM5I7EJEO/eqXbDfgxXzCXxTwdFBE8rTTUgshRET8rUD+eFDMiNiQsj6NO5kjy8tMTtccbgspF9iDfYHy9jxwbIoZBIVBdQVDEbhT3APlgPLX4bmcjUptBQIlh5nK0nfqRqaMeqtsPfjVh8dZmhtGa7mgb/Jl/suPRML3E/BUMtmP7Jv1R03712r90rgK3D/ABEmejaGT7KU+yb21qQVZb7MGAYLvdbFgDW7w3P8waXGmVdnT3/iX8SHuD8u4IwlZjwHmFJ0tG/l5g0PXsPkbx8ZbwbmwT7KWNJKvXSe46aNX5YDUzvjJ/rEsKCMKAVSRuZWtB1E6Nzv0gCt/M9sZ/h/wxNmmEmb1qqj2CdLXt0itox66eo+bXsLX+DljjPOiMiju0Ux1gD0TSi0Pdv8Ti9lvGCIVXlFYlQMCWbWIQFp2BWiApUkaiwB3F2MFiJltS8HTlCONQgX2NIoA/AdwfP1+OMvJ5gxTAMKJIRl86J6WHqL8/QnFzh3iKJw2qVAQ77MQlprbQwDVqUrRDDY9xj6fPGYj6uqtX+2cExix9yqMh/ZNd7N7YI0Z51jUs5CqossTQAHmTihw1WlkadwVBGiJGBDCO7LMD7JcgGu4Cre9gfcfCtTBp35rAggVpiVh2Kx2d/MFixHkRiyM6hfRrXX+HUNX5XeA7YMGJwEYMTiMAYnEYnAedfSdwKVZI8/lr1xaQ9CyAjEo9DuBZVh6EeQOOiT5bjSK8UghzQUBo2o6gNwCNi6g7q6mx+YxreIPEkscrolhY0ZrARizRojkdZ2Glx+R3G14/E/A2VzUTZksMpIhfmPGBytUbEGTQe241dJB33JOI+hW9MmOuPNuNfltHPlPPUx5x21zj1dkz/Esns6NKg8yDMKHpIlSD99SfecaPD/AKQ4X/SI6Edyv2qD46Otf3lGFnI5nikGkZbMwZ5CpZV5iu5RSATTFX2JAPU1X3xGc8bQu4TifD3ik8pFBD7eakhXr9lmxdsT4LJP9uYv7dfidT/p6PDxeJ4jKkiuigksnVQAs7De68u+PjIcdgnbTFKrtWrSDvpFb0d63H5jCRFwnp+t8MzBlUdwN5RXdWFDmf7twG8wbrHLgqPIyzZM/bK3XEWGgJI1hozQuE9iptl0it13PFMTE6k/5zi0cTBXJ1EXpVWchbqyFBoX5n0xYgnWRQyEMrCwRuCMKniXgUkkhKprR3VyQAzDTGEKbsNPaw4/Ew6e53+EZcxQnmUpLPIRYpdbFqvt57ntZJwamI1vbQxBOMZ/EYaYRwIZaTW7jZACaQBzs2ohzYvZD51inx2HMTRaASA7KrLEQoETOOYS79TdGsdIXuNsCKzJilZdBLEaaJJPbTW9+6sLY8IdYLS3Hp0b6tZjOkaLLaRYCgsBZ9xJOO+f4W0kegSyKCVuzY0qwJWhXcCr9/bHHiOXZpYUucpqLswfpHLFpf79H93BuK2joZWQHuAa9cSzACzsB3Jwu8RLRqtSy6ndY1txVudz7PkoY/LHHjXD5JEVEeZld1En2qiorBe7G9gaaHqcGeCTEJeZHqjPtLatRHcbGj8jhJTKNqCKrh9CqEKm1zCuSZdVV52X1dQHv30eMcZjyhUS5iYawaAZWckVQCKhY3ffttjJzOez00ckkLS5eNEZ9U2iSR9Ck0EC6VBrv1YNV3Xb0EYnHyp2xODkMGDBgDE4jE4DOz3A45X12yMRpJQ1qX0YEEfPv78dJeDQtByGQNERRQ2b3uybsm9773vi7gwXckKL6JIUzBlSeaNQQUWMgOpA/wA1tRPn5XvV4YvE2ahWJY541m5jBFR60kmhbEjp3IFgXZHyv8U4tFlY+ZM2lbA7EksewVQCWPuGFjxHx7LusbnnIyuoXVlp2BJdSqkKL9tUIr09Lwei+bLnmJyTM68yQZTw3MfWsnr5IdVlhJJpX3VbYAsrD2WIBU0Nwwtq43ByWj4hkyOXJTn8IMlElgOySbBvwtTetZ/G8xBluHZhW5rtKoRdUUoVTqJHU4sm9TlmNkjGV4J+kGPJqcvmSXy5XUG5UnSXFvGUZbdbJ2AO99wdp0ezJS3icUXn88Tr1tERHzMfMx7PV+D8YTNRh079mQ+0jjurD1/uKI2OMXinC/rOak1MSEWPSp1kDUH1MAHAs0NzfbasJ82dSCXncPeVl0q2nkS2sT2VB1KFli7kAkMoBonGjlPGuTzA52ZRjsLaHmSwnSDTNGnWjC2rUu17EnFfM516wucK4OTmMzYYC0VWbWwYKlbW/T1ajQ/Ee22NQ8B39qvcOcP7Tfl/PGDnuJ5XOZZzkcxmlkoqJVTMvdj9E7OCQO3Yhl7it7yeBcejifTOZZYFRQ2lZxHG9d3jIALHe1FixY3uzpvl0OZ4M3lKf4p7/wDGx8jgj+cjf83M/wBub5/Hb34SeKcdaFpFGYzIjYEQsObZWZl0A8xWKiNde6KGNe16V4PEskC1DnVa3Z2jOXl0RxmgXuRAdILL0IFHfcEnA4o84NPGMgVnyyB3sy6rEk4AqKUEt9oe97UR6Wbxf4hwp0hlKysCI3I0yT3qCMRVy13/ALYTP8YNLMCM08UJYJ9YmhQsGRXMhiXlkKSdAq2A+N4ZY+P5KYlDnp5GYHaJJFGmqsKkdbbk+RJ3BAAA36KPDeGw5bLxTHXNmajnb/aSEUNZatlGh2pnO1jfDjFwRpt80QR5QKfsxsPbNBpT32PTv288VeBZ3IyRfV8swooUFqwZgoIPU4HMI6j3PYnGzwecvBGT7WnS37adLD+IHBiZnot4MGDBgYMGDAGJxGJwBiMTiMAi+JJudxNIzemCMOB5a5Ls/GggHxPrirn5F58XMIVUR5bY0uoaVsk7Cgx7+uO/GyI+LEH/AGsKkdt9Opf/ALf5jC/nOFpms/FJKNUTRukak7M0ZvUfc2piAO4QE96wfV8Nw8EbZ3GOJDiGYCJvBD1Gvvv616WK+APritxyILl2sEeQBA7k1Yve+5+WLmWQNmMzKgGjmctQoGmo1oeVAVVYpRZKXiBpwYgAwRaomTSaLkgbXQPzr1xHttwzljfKscPv3n3nexPw+bKZdpoJGVS/LlQgMKoAvVb7lvhY3rFXLcEl5iOXQr+JDpOkjaiACfzwz8IzYmycoYbq5Ei+eogarHperGTw1GhkZAdUG5QkksCaJXY7i9X97xXPLabbi+t+sRz/AF7/AH5NyLw1IoV0l+0Isluk7+XMjAuv1lbGNlJpgJBplMc7uSQschMqEhxagMAQl9gdm9cO+RlDRqR6e/y+OMzhmW1wPHsrJLJR9HEhZGI+YPvBPrg81sMf48idm5JTIg0sdChBqjlSiAfuldgLNWw9o9tsaXCsk2mWeQWyJ0DY0/ZWbytT2A2Fk2T1YvZzNamJqt919GGzKdvI2MdIJLy83s7BTsfIMCb+WDFccRPXbjn8oBMI19mGJUHc9TnUxPqTSn547w5fTA1UGkZY7Fg6Du+/cdIbFTPPbmTepCZAaG6k0u5/UVfzxbys4MSE9knUkmuzKwB295HfB0jW1/MxdFJsVpk09w0dFCCO1ED3bAdrBcfD+Y1a67NpmUdxpnQMa/f5n54UnfSpJ8gSfSl39/63598MfBYjCMpf38uIj+2ih1/p5v5YPN4uI5SYMGDBg8QwYMGAMTiMTgDEYnFbiGdEMZatR2CqO7O2yqPify3PlgFzxp4fHECkMbmOaMF+cASERttDAEatZUbWPYJsUL4T+EM04j+1y4aNlYMsUgFgURp5mwIJFe/DPw3JGNTqOqRzrkb1c+nooACgegGLeDdclq9JIGc+jZ3TSjQxdZcmNZASSKN2x293lirD9FkyOrjMrakEbONwfPHpOKUvGoUn5DPUnKM1EGuUrUWvtsfLvg1Oa8zuZJbeD5Y8wyx8hRmFLSAc37moFgfu2ZBsB5E+uM4/RTmj3zKfz/8A0w/8JzUUw+tJIGWZEKEjTUYUsBR33tm3ry9MWZuKRImsyLp0swIINqgJYqB7VAHtgWzXt1kpcG8IZrLoULxSAmxqdwR69o98dYfC2ZSWV15NSaSVMsntqKLA8ra10iv1cNsGbR/ZYE0GqxYDCwSO4seuO2CxnyR5vLfEPgbMyZhGDRR8zpNSOy8xRsTcNgsor4qPXBD4IzeUV3Z4X1KY9OuQWZKVQPsq9orj0riGTE0bITV9mHdWBtWHvBAPyxlrmzOYEYU4dmlUdg0A/trZGHurBPq33vZOzf0fZ14YkDZdWiGjXzZTqQezY5GxoDBw7wFno9QdoXVxpYCVlPqpB5OzKaIOPTMGB9W/cl5DwnmXKjM8pU+/y3dmcDyoxqE1eZ3oWBV3hk42NMQf/KdZP3Qab+gtjRxyzMAkRkbswKn4MKODNr2vzl0xOKvDC5hTmAhwoDX+ICifmRfzxZwYGDBgwBicRicBGKEWXaScyOKWO1iU13I6pDXmfZHoL/FhKfhOdhowozEy5yddRBEcxGYCWCfYkDRsB5MD5NtoQ57PKANMzBjSExrqA58VmSwK+zMm5AsDtdEg6YMJUUnEF5eozM5VGA0Rcu2Z+cspA6dKaNNdz62a5L/pJIy2qZ30+yVh7nJq5IAUb/WNSjy8vfgHvC5xzwn9Zn5vM09KRkabJjDyc1bv78chX3bHfGZNn+INIGjSWi8mhGRUXTqPLMjUaFV0tpNdmvbAc9nVUaBmn1KwuSKIMJdWX3IWqSufRI9e/TYfa+A3CiPmxlPaIMbWX+qywVs4pacHY3sReJj8DSAMDJE2tSpLRamjFyleU1g3cm7NuavfFBZOIRaUiSUBUdQCqstmGZkbcbHm8td2J9wBsvWSjKxoGZmYKLZq1E1uTpAF/AYDC4F4SOWzDSlwwp6PXqPNKEhurTQ0UNu1dq32eK8SXLQvNJelBZqr715kAbkbkgDzIGLeKXFUDxmMy8ovsrAreqxQAbZrNAr5g154CtlvEcbIrSfYlm0qshTqPTujIxV16l6gas0aO2OCcTyazSTiZNVKj09gUW3oefSQSP8AKo+zjGTwjlmCN9Yj+0d16BEsT6zFrSONTpBuFbqySWJvy65vw5lmT/4lV0XHqLRkB+a7kXYKuDJ5EMNvU2DBJ4hyylgZ4xoUM1uNlOnc/wASfxD1GO+V4nFLXLkVrXUNJB6QxUmvTUCPiDhWi4BlnbT9bLBZWRVYx6hmNcbSgsRbsSt15az7q0fD+XjinnYyR6p5W0IJFYhEskD3l3kkI3oy4Biwjcbhk+vOyrI7EqANEwZU5NFopUPLMdklo3AOq/VcPGDAIuQzGeIgVlZJNo5GEeoIhbLUUZh13GXJZhswbalotnA5pHy8ZmFSUQ1rpNgkXp8rAB+eL2DAGDBicBGJwYMAiL4mzIDLGhY6n0VFI4IVs2Gttxs0cQq/vAeYx3TjGbWRUkZgNSkSDLM2t2SBuUVX2Rby9Vj2O/S1tuUhVEVUUKoGwUADf0A9+O2A89yvF85HENRk1aN5Ggd2aZEOmIoBQ1NalgB7IF2wOGHgeezTzfbCkcTHTy6EZimVUGv72pSTZ76bFDDDicBGDE4MBGDE4MAYxuP+HFzZXU2mo5kHSCQZ0C6lJ7EAH8zjZwYBRyngl0ZW5kZJ2cGJnGnVEQY9bnS/2SjUbHsmugXRXwDLGYlR4m0gxl5I2YCMQSIpKtJu55h7UO4qjs+YMAo/4FIJCyrpY0dUduELRNatq2fVH7XvU1a79Mr4LMUkDJIoEda6jIL1JI+/Vp3Mh3IJG5B3w1YMBGDE4MBGDE4MBGDE4MBGJwYM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8" name="Picture 6" descr="http://www.merckmanuals.com/media/home/figures/NEU_brain_move_muscle_periph.gif"/>
          <p:cNvPicPr>
            <a:picLocks noChangeAspect="1" noChangeArrowheads="1"/>
          </p:cNvPicPr>
          <p:nvPr/>
        </p:nvPicPr>
        <p:blipFill>
          <a:blip r:embed="rId3" cstate="print"/>
          <a:srcRect/>
          <a:stretch>
            <a:fillRect/>
          </a:stretch>
        </p:blipFill>
        <p:spPr bwMode="auto">
          <a:xfrm>
            <a:off x="381000" y="2819400"/>
            <a:ext cx="2362200" cy="3886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And Disorders</a:t>
            </a:r>
            <a:endParaRPr lang="en-US" dirty="0"/>
          </a:p>
        </p:txBody>
      </p:sp>
      <p:sp>
        <p:nvSpPr>
          <p:cNvPr id="3" name="Content Placeholder 2"/>
          <p:cNvSpPr>
            <a:spLocks noGrp="1"/>
          </p:cNvSpPr>
          <p:nvPr>
            <p:ph sz="half" idx="1"/>
          </p:nvPr>
        </p:nvSpPr>
        <p:spPr/>
        <p:txBody>
          <a:bodyPr/>
          <a:lstStyle/>
          <a:p>
            <a:r>
              <a:rPr lang="en-US" b="1" dirty="0" smtClean="0"/>
              <a:t>Muscular Dystrophy: </a:t>
            </a:r>
            <a:r>
              <a:rPr lang="en-US" dirty="0" smtClean="0"/>
              <a:t>This is a group of congenital disorder results in </a:t>
            </a:r>
            <a:r>
              <a:rPr lang="en-US" b="1" dirty="0" smtClean="0"/>
              <a:t>progressive wasting away of skeletal muscle </a:t>
            </a:r>
          </a:p>
          <a:p>
            <a:r>
              <a:rPr lang="en-US" dirty="0" smtClean="0"/>
              <a:t>There are several types of muscular dystrophy(listed on page 419)</a:t>
            </a:r>
            <a:endParaRPr lang="en-US" dirty="0"/>
          </a:p>
        </p:txBody>
      </p:sp>
      <p:sp>
        <p:nvSpPr>
          <p:cNvPr id="11" name="Content Placeholder 10"/>
          <p:cNvSpPr>
            <a:spLocks noGrp="1"/>
          </p:cNvSpPr>
          <p:nvPr>
            <p:ph sz="half" idx="2"/>
          </p:nvPr>
        </p:nvSpPr>
        <p:spPr/>
        <p:txBody>
          <a:bodyPr/>
          <a:lstStyle/>
          <a:p>
            <a:endParaRPr lang="en-US"/>
          </a:p>
        </p:txBody>
      </p:sp>
      <p:pic>
        <p:nvPicPr>
          <p:cNvPr id="43010" name="Picture 2" descr="http://nursingcrib.com/wp-content/uploads/muscular-dystrophy.gif?9d7bd4"/>
          <p:cNvPicPr>
            <a:picLocks noChangeAspect="1" noChangeArrowheads="1"/>
          </p:cNvPicPr>
          <p:nvPr/>
        </p:nvPicPr>
        <p:blipFill>
          <a:blip r:embed="rId2" cstate="print"/>
          <a:srcRect/>
          <a:stretch>
            <a:fillRect/>
          </a:stretch>
        </p:blipFill>
        <p:spPr bwMode="auto">
          <a:xfrm>
            <a:off x="4648200" y="1752600"/>
            <a:ext cx="4267200" cy="487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Disease And Disorders</a:t>
            </a:r>
            <a:endParaRPr lang="en-US" dirty="0"/>
          </a:p>
        </p:txBody>
      </p:sp>
      <p:sp>
        <p:nvSpPr>
          <p:cNvPr id="7" name="Content Placeholder 6"/>
          <p:cNvSpPr>
            <a:spLocks noGrp="1"/>
          </p:cNvSpPr>
          <p:nvPr>
            <p:ph sz="half" idx="1"/>
          </p:nvPr>
        </p:nvSpPr>
        <p:spPr/>
        <p:txBody>
          <a:bodyPr/>
          <a:lstStyle/>
          <a:p>
            <a:r>
              <a:rPr lang="en-US" b="1" dirty="0" err="1" smtClean="0"/>
              <a:t>Torticollis</a:t>
            </a:r>
            <a:r>
              <a:rPr lang="en-US" b="1" dirty="0" smtClean="0"/>
              <a:t>: </a:t>
            </a:r>
            <a:r>
              <a:rPr lang="en-US" dirty="0" smtClean="0"/>
              <a:t>This neck deformity bends the head to the affected side and rotates the chin toward the opposite side </a:t>
            </a:r>
          </a:p>
          <a:p>
            <a:r>
              <a:rPr lang="en-US" dirty="0" smtClean="0"/>
              <a:t>This caused by shorting or spasm of the </a:t>
            </a:r>
            <a:r>
              <a:rPr lang="en-US" dirty="0" err="1" smtClean="0"/>
              <a:t>strenocleidomastiod</a:t>
            </a:r>
            <a:r>
              <a:rPr lang="en-US" dirty="0" smtClean="0"/>
              <a:t> neck muscle</a:t>
            </a:r>
            <a:endParaRPr lang="en-US" dirty="0"/>
          </a:p>
        </p:txBody>
      </p:sp>
      <p:sp>
        <p:nvSpPr>
          <p:cNvPr id="8" name="Content Placeholder 7"/>
          <p:cNvSpPr>
            <a:spLocks noGrp="1"/>
          </p:cNvSpPr>
          <p:nvPr>
            <p:ph sz="half" idx="2"/>
          </p:nvPr>
        </p:nvSpPr>
        <p:spPr/>
        <p:txBody>
          <a:bodyPr/>
          <a:lstStyle/>
          <a:p>
            <a:endParaRPr lang="en-US"/>
          </a:p>
        </p:txBody>
      </p:sp>
      <p:pic>
        <p:nvPicPr>
          <p:cNvPr id="44034" name="Picture 2" descr="http://t2.gstatic.com/images?q=tbn:ANd9GcShVTxsiAmbbFlKH68hj_hSUGR6HEjXntF7BtFKEL3fs8-2jAIq"/>
          <p:cNvPicPr>
            <a:picLocks noChangeAspect="1" noChangeArrowheads="1"/>
          </p:cNvPicPr>
          <p:nvPr/>
        </p:nvPicPr>
        <p:blipFill>
          <a:blip r:embed="rId2" cstate="print"/>
          <a:srcRect/>
          <a:stretch>
            <a:fillRect/>
          </a:stretch>
        </p:blipFill>
        <p:spPr bwMode="auto">
          <a:xfrm>
            <a:off x="4648200" y="2209800"/>
            <a:ext cx="3886200" cy="4648200"/>
          </a:xfrm>
          <a:prstGeom prst="rect">
            <a:avLst/>
          </a:prstGeom>
          <a:noFill/>
        </p:spPr>
      </p:pic>
      <p:pic>
        <p:nvPicPr>
          <p:cNvPr id="44036" name="Picture 4" descr="http://t0.gstatic.com/images?q=tbn:ANd9GcTqlqJ_15cx5sANV_LRKhiHU7bFMbRvUb8N6lyOwIAmWY16fSZR"/>
          <p:cNvPicPr>
            <a:picLocks noChangeAspect="1" noChangeArrowheads="1"/>
          </p:cNvPicPr>
          <p:nvPr/>
        </p:nvPicPr>
        <p:blipFill>
          <a:blip r:embed="rId3" cstate="print"/>
          <a:srcRect/>
          <a:stretch>
            <a:fillRect/>
          </a:stretch>
        </p:blipFill>
        <p:spPr bwMode="auto">
          <a:xfrm>
            <a:off x="6248400" y="0"/>
            <a:ext cx="2895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Muscular System</a:t>
            </a:r>
            <a:endParaRPr lang="en-US" dirty="0"/>
          </a:p>
        </p:txBody>
      </p:sp>
      <p:sp>
        <p:nvSpPr>
          <p:cNvPr id="6" name="Content Placeholder 5"/>
          <p:cNvSpPr>
            <a:spLocks noGrp="1"/>
          </p:cNvSpPr>
          <p:nvPr>
            <p:ph sz="half" idx="1"/>
          </p:nvPr>
        </p:nvSpPr>
        <p:spPr/>
        <p:txBody>
          <a:bodyPr>
            <a:normAutofit fontScale="85000" lnSpcReduction="20000"/>
          </a:bodyPr>
          <a:lstStyle/>
          <a:p>
            <a:r>
              <a:rPr lang="en-US" dirty="0" smtClean="0"/>
              <a:t>The group of cells and its motor neurons are called motor units</a:t>
            </a:r>
          </a:p>
          <a:p>
            <a:r>
              <a:rPr lang="en-US" dirty="0" smtClean="0"/>
              <a:t>A muscle contraction is a quick progression of events following a stimulus</a:t>
            </a:r>
          </a:p>
          <a:p>
            <a:r>
              <a:rPr lang="en-US" dirty="0" smtClean="0"/>
              <a:t>When repeated stimulation occurs without a relaxation time, the muscle is maintained in a state of contraction called tetanus</a:t>
            </a:r>
          </a:p>
          <a:p>
            <a:r>
              <a:rPr lang="en-US" dirty="0" smtClean="0"/>
              <a:t>This happens when we experience muscle cramps and spasms</a:t>
            </a:r>
            <a:endParaRPr lang="en-US" dirty="0"/>
          </a:p>
        </p:txBody>
      </p:sp>
      <p:sp>
        <p:nvSpPr>
          <p:cNvPr id="9" name="Content Placeholder 8"/>
          <p:cNvSpPr>
            <a:spLocks noGrp="1"/>
          </p:cNvSpPr>
          <p:nvPr>
            <p:ph sz="half" idx="2"/>
          </p:nvPr>
        </p:nvSpPr>
        <p:spPr/>
        <p:txBody>
          <a:bodyPr>
            <a:normAutofit fontScale="85000" lnSpcReduction="20000"/>
          </a:bodyPr>
          <a:lstStyle/>
          <a:p>
            <a:endParaRPr lang="en-US"/>
          </a:p>
        </p:txBody>
      </p:sp>
      <p:pic>
        <p:nvPicPr>
          <p:cNvPr id="15362" name="Picture 2" descr="http://www.colorado.edu/intphys/Class/IPHY3430-200/image/12-18.jpg"/>
          <p:cNvPicPr>
            <a:picLocks noChangeAspect="1" noChangeArrowheads="1"/>
          </p:cNvPicPr>
          <p:nvPr/>
        </p:nvPicPr>
        <p:blipFill>
          <a:blip r:embed="rId2" cstate="print"/>
          <a:srcRect/>
          <a:stretch>
            <a:fillRect/>
          </a:stretch>
        </p:blipFill>
        <p:spPr bwMode="auto">
          <a:xfrm>
            <a:off x="4572000" y="1752600"/>
            <a:ext cx="4171950" cy="4476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Fuel</a:t>
            </a:r>
            <a:endParaRPr lang="en-US" dirty="0"/>
          </a:p>
        </p:txBody>
      </p:sp>
      <p:sp>
        <p:nvSpPr>
          <p:cNvPr id="3" name="Content Placeholder 2"/>
          <p:cNvSpPr>
            <a:spLocks noGrp="1"/>
          </p:cNvSpPr>
          <p:nvPr>
            <p:ph idx="1"/>
          </p:nvPr>
        </p:nvSpPr>
        <p:spPr>
          <a:xfrm>
            <a:off x="457200" y="1935480"/>
            <a:ext cx="8229600" cy="5151120"/>
          </a:xfrm>
        </p:spPr>
        <p:txBody>
          <a:bodyPr>
            <a:normAutofit fontScale="85000" lnSpcReduction="10000"/>
          </a:bodyPr>
          <a:lstStyle/>
          <a:p>
            <a:endParaRPr lang="en-US" dirty="0" smtClean="0"/>
          </a:p>
          <a:p>
            <a:endParaRPr lang="en-US" dirty="0" smtClean="0"/>
          </a:p>
          <a:p>
            <a:endParaRPr lang="en-US" dirty="0" smtClean="0"/>
          </a:p>
          <a:p>
            <a:r>
              <a:rPr lang="en-US" dirty="0" smtClean="0"/>
              <a:t>All </a:t>
            </a:r>
            <a:r>
              <a:rPr lang="en-US" dirty="0" smtClean="0"/>
              <a:t>body tissues must have food and oxygen to survive</a:t>
            </a:r>
          </a:p>
          <a:p>
            <a:r>
              <a:rPr lang="en-US" dirty="0" smtClean="0"/>
              <a:t>The </a:t>
            </a:r>
            <a:r>
              <a:rPr lang="en-US" dirty="0" smtClean="0"/>
              <a:t>muscles </a:t>
            </a:r>
            <a:r>
              <a:rPr lang="en-US" dirty="0" smtClean="0"/>
              <a:t>receive an ample supply of both because of their importance to the body’s safety and well-being </a:t>
            </a:r>
          </a:p>
          <a:p>
            <a:r>
              <a:rPr lang="en-US" dirty="0" smtClean="0"/>
              <a:t>The body stores carbohydrates in it’s muscles in the form of starch called </a:t>
            </a:r>
            <a:r>
              <a:rPr lang="en-US" b="1" dirty="0" smtClean="0"/>
              <a:t>glycogen</a:t>
            </a:r>
          </a:p>
          <a:p>
            <a:r>
              <a:rPr lang="en-US" dirty="0" smtClean="0"/>
              <a:t>When muscles function, they use the stored glycogen, changing it to glucose, as their source of energy</a:t>
            </a:r>
          </a:p>
          <a:p>
            <a:r>
              <a:rPr lang="en-US" dirty="0" smtClean="0"/>
              <a:t>Heat is released as this fuel is used, thereby warming the body</a:t>
            </a:r>
          </a:p>
          <a:p>
            <a:r>
              <a:rPr lang="en-US" dirty="0" smtClean="0"/>
              <a:t>Exercise burns glycogen </a:t>
            </a:r>
          </a:p>
          <a:p>
            <a:pPr>
              <a:buNone/>
            </a:pPr>
            <a:endParaRPr lang="en-US" dirty="0" smtClean="0"/>
          </a:p>
          <a:p>
            <a:pPr>
              <a:buNone/>
            </a:pPr>
            <a:r>
              <a:rPr lang="en-US" b="1" dirty="0" smtClean="0"/>
              <a:t> </a:t>
            </a:r>
          </a:p>
          <a:p>
            <a:endParaRPr lang="en-US" dirty="0"/>
          </a:p>
        </p:txBody>
      </p:sp>
      <p:pic>
        <p:nvPicPr>
          <p:cNvPr id="27650" name="Picture 2" descr="http://www.extension.iastate.edu/families/sites/www.extension.iastate.edu/files/families/nutrition/sport/glucose.jpg"/>
          <p:cNvPicPr>
            <a:picLocks noChangeAspect="1" noChangeArrowheads="1"/>
          </p:cNvPicPr>
          <p:nvPr/>
        </p:nvPicPr>
        <p:blipFill>
          <a:blip r:embed="rId2" cstate="print"/>
          <a:srcRect/>
          <a:stretch>
            <a:fillRect/>
          </a:stretch>
        </p:blipFill>
        <p:spPr bwMode="auto">
          <a:xfrm>
            <a:off x="3657600" y="0"/>
            <a:ext cx="54864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Functions Of Muscles</a:t>
            </a:r>
            <a:endParaRPr lang="en-US" dirty="0"/>
          </a:p>
        </p:txBody>
      </p:sp>
      <p:sp>
        <p:nvSpPr>
          <p:cNvPr id="8" name="Content Placeholder 7"/>
          <p:cNvSpPr>
            <a:spLocks noGrp="1"/>
          </p:cNvSpPr>
          <p:nvPr>
            <p:ph idx="1"/>
          </p:nvPr>
        </p:nvSpPr>
        <p:spPr/>
        <p:txBody>
          <a:bodyPr>
            <a:normAutofit/>
          </a:bodyPr>
          <a:lstStyle/>
          <a:p>
            <a:r>
              <a:rPr lang="en-US" dirty="0" smtClean="0"/>
              <a:t>In addition to providing heat and the ability to move, muscles support the structures of the body and hold the body upright</a:t>
            </a:r>
          </a:p>
          <a:p>
            <a:r>
              <a:rPr lang="en-US" dirty="0" smtClean="0"/>
              <a:t>The muscles along the back, shoulders, and neck hold the trunk and head erect while permitting great flexibility in movement</a:t>
            </a:r>
          </a:p>
          <a:p>
            <a:r>
              <a:rPr lang="en-US" dirty="0" smtClean="0"/>
              <a:t>Muscles also provide protective padding  to shield delicate internal organs  and structure form injury</a:t>
            </a:r>
          </a:p>
          <a:p>
            <a:r>
              <a:rPr lang="en-US" dirty="0" smtClean="0"/>
              <a:t>Muscles gives shape to the body</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p:txBody>
          <a:bodyPr/>
          <a:lstStyle/>
          <a:p>
            <a:r>
              <a:rPr lang="en-US" dirty="0" smtClean="0"/>
              <a:t>Muscle tissue changes slightly with age</a:t>
            </a:r>
          </a:p>
          <a:p>
            <a:r>
              <a:rPr lang="en-US" dirty="0" smtClean="0"/>
              <a:t>Muscles grow in relation to the structures to which they are attached, for example, muscles of the eye grow very little, whereas the large muscles of the lower extremities grow considerably</a:t>
            </a:r>
          </a:p>
          <a:p>
            <a:endParaRPr lang="en-US" dirty="0"/>
          </a:p>
        </p:txBody>
      </p:sp>
      <p:pic>
        <p:nvPicPr>
          <p:cNvPr id="17410" name="Picture 2" descr="http://t2.gstatic.com/images?q=tbn:ANd9GcSKoLcuToWMRWOrM0qQ4HnkM_YAd2IRF89hMrVPjFm96BszrjNu-w"/>
          <p:cNvPicPr>
            <a:picLocks noChangeAspect="1" noChangeArrowheads="1"/>
          </p:cNvPicPr>
          <p:nvPr/>
        </p:nvPicPr>
        <p:blipFill>
          <a:blip r:embed="rId2" cstate="print"/>
          <a:srcRect/>
          <a:stretch>
            <a:fillRect/>
          </a:stretch>
        </p:blipFill>
        <p:spPr bwMode="auto">
          <a:xfrm>
            <a:off x="1524000" y="4572000"/>
            <a:ext cx="2552700" cy="1619251"/>
          </a:xfrm>
          <a:prstGeom prst="rect">
            <a:avLst/>
          </a:prstGeom>
          <a:noFill/>
        </p:spPr>
      </p:pic>
      <p:pic>
        <p:nvPicPr>
          <p:cNvPr id="17412" name="Picture 4" descr="http://t3.gstatic.com/images?q=tbn:ANd9GcS3rVDTDTlTzA1WsS_l3qvgZP7SnfdU0J0WneV7a5LJzu2P-3Jbog"/>
          <p:cNvPicPr>
            <a:picLocks noChangeAspect="1" noChangeArrowheads="1"/>
          </p:cNvPicPr>
          <p:nvPr/>
        </p:nvPicPr>
        <p:blipFill>
          <a:blip r:embed="rId3" cstate="print"/>
          <a:srcRect/>
          <a:stretch>
            <a:fillRect/>
          </a:stretch>
        </p:blipFill>
        <p:spPr bwMode="auto">
          <a:xfrm>
            <a:off x="5791200" y="3886200"/>
            <a:ext cx="2514600" cy="2619375"/>
          </a:xfrm>
          <a:prstGeom prst="rect">
            <a:avLst/>
          </a:prstGeom>
          <a:noFill/>
        </p:spPr>
      </p:pic>
      <p:pic>
        <p:nvPicPr>
          <p:cNvPr id="25602" name="Picture 2" descr="http://www.riversideonline.com/source/images/slideshow/vi22_eyeanatomy6.jpg"/>
          <p:cNvPicPr>
            <a:picLocks noChangeAspect="1" noChangeArrowheads="1"/>
          </p:cNvPicPr>
          <p:nvPr/>
        </p:nvPicPr>
        <p:blipFill>
          <a:blip r:embed="rId4" cstate="print"/>
          <a:srcRect/>
          <a:stretch>
            <a:fillRect/>
          </a:stretch>
        </p:blipFill>
        <p:spPr bwMode="auto">
          <a:xfrm>
            <a:off x="6477000" y="228600"/>
            <a:ext cx="24384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Types Of Muscle Tissue</a:t>
            </a:r>
          </a:p>
        </p:txBody>
      </p:sp>
      <p:sp>
        <p:nvSpPr>
          <p:cNvPr id="39939" name="Rectangle 3"/>
          <p:cNvSpPr>
            <a:spLocks noGrp="1" noChangeArrowheads="1"/>
          </p:cNvSpPr>
          <p:nvPr>
            <p:ph sz="half" idx="1"/>
          </p:nvPr>
        </p:nvSpPr>
        <p:spPr>
          <a:xfrm>
            <a:off x="533400" y="1524000"/>
            <a:ext cx="3962400" cy="4525963"/>
          </a:xfrm>
        </p:spPr>
        <p:txBody>
          <a:bodyPr/>
          <a:lstStyle/>
          <a:p>
            <a:pPr eaLnBrk="1" hangingPunct="1"/>
            <a:endParaRPr lang="en-US" dirty="0" smtClean="0"/>
          </a:p>
          <a:p>
            <a:pPr eaLnBrk="1" hangingPunct="1"/>
            <a:r>
              <a:rPr lang="en-US" dirty="0" smtClean="0"/>
              <a:t>There are </a:t>
            </a:r>
            <a:r>
              <a:rPr lang="en-US" b="1" dirty="0" smtClean="0"/>
              <a:t>three</a:t>
            </a:r>
            <a:r>
              <a:rPr lang="en-US" dirty="0" smtClean="0"/>
              <a:t> types of muscle tissues</a:t>
            </a:r>
          </a:p>
          <a:p>
            <a:pPr eaLnBrk="1" hangingPunct="1"/>
            <a:r>
              <a:rPr lang="en-US" dirty="0" smtClean="0"/>
              <a:t>-Skeletal muscle tissue</a:t>
            </a:r>
          </a:p>
          <a:p>
            <a:r>
              <a:rPr lang="en-US" dirty="0" smtClean="0"/>
              <a:t>-Smooth muscle tissue</a:t>
            </a:r>
          </a:p>
          <a:p>
            <a:r>
              <a:rPr lang="en-US" dirty="0" smtClean="0"/>
              <a:t>-Cardiac muscle tissue</a:t>
            </a:r>
          </a:p>
          <a:p>
            <a:pPr eaLnBrk="1" hangingPunct="1"/>
            <a:endParaRPr lang="en-US" dirty="0" smtClean="0"/>
          </a:p>
        </p:txBody>
      </p:sp>
      <p:pic>
        <p:nvPicPr>
          <p:cNvPr id="39940" name="Content Placeholder 4" descr="types-of-muscle-tissue-picture.jpg"/>
          <p:cNvPicPr>
            <a:picLocks noGrp="1" noChangeAspect="1"/>
          </p:cNvPicPr>
          <p:nvPr>
            <p:ph sz="half" idx="2"/>
          </p:nvPr>
        </p:nvPicPr>
        <p:blipFill>
          <a:blip r:embed="rId2" cstate="print"/>
          <a:srcRect/>
          <a:stretch>
            <a:fillRect/>
          </a:stretch>
        </p:blipFill>
        <p:spPr>
          <a:xfrm>
            <a:off x="4495800" y="1828800"/>
            <a:ext cx="449580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wipe(down)">
                                      <p:cBhvr>
                                        <p:cTn id="7" dur="500"/>
                                        <p:tgtEl>
                                          <p:spTgt spid="399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939">
                                            <p:txEl>
                                              <p:pRg st="2" end="2"/>
                                            </p:txEl>
                                          </p:spTgt>
                                        </p:tgtEl>
                                        <p:attrNameLst>
                                          <p:attrName>style.visibility</p:attrName>
                                        </p:attrNameLst>
                                      </p:cBhvr>
                                      <p:to>
                                        <p:strVal val="visible"/>
                                      </p:to>
                                    </p:set>
                                    <p:animEffect transition="in" filter="wipe(down)">
                                      <p:cBhvr>
                                        <p:cTn id="12" dur="500"/>
                                        <p:tgtEl>
                                          <p:spTgt spid="399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animEffect transition="in" filter="wipe(down)">
                                      <p:cBhvr>
                                        <p:cTn id="17" dur="500"/>
                                        <p:tgtEl>
                                          <p:spTgt spid="399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939">
                                            <p:txEl>
                                              <p:pRg st="4" end="4"/>
                                            </p:txEl>
                                          </p:spTgt>
                                        </p:tgtEl>
                                        <p:attrNameLst>
                                          <p:attrName>style.visibility</p:attrName>
                                        </p:attrNameLst>
                                      </p:cBhvr>
                                      <p:to>
                                        <p:strVal val="visible"/>
                                      </p:to>
                                    </p:set>
                                    <p:animEffect transition="in" filter="wipe(down)">
                                      <p:cBhvr>
                                        <p:cTn id="22"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1600200"/>
            <a:ext cx="8229600" cy="5257800"/>
          </a:xfrm>
        </p:spPr>
        <p:txBody>
          <a:bodyPr/>
          <a:lstStyle/>
          <a:p>
            <a:pPr eaLnBrk="1" hangingPunct="1">
              <a:buNone/>
            </a:pPr>
            <a:endParaRPr lang="en-US" b="1" dirty="0" smtClean="0"/>
          </a:p>
          <a:p>
            <a:pPr eaLnBrk="1" hangingPunct="1"/>
            <a:r>
              <a:rPr lang="en-US" b="1" dirty="0" smtClean="0"/>
              <a:t>Skeletal, striated</a:t>
            </a:r>
            <a:r>
              <a:rPr lang="en-US" dirty="0" smtClean="0"/>
              <a:t>(striped) and </a:t>
            </a:r>
            <a:r>
              <a:rPr lang="en-US" dirty="0" smtClean="0"/>
              <a:t>voluntary or involuntary(next </a:t>
            </a:r>
            <a:r>
              <a:rPr lang="en-US" dirty="0" smtClean="0"/>
              <a:t>slide)</a:t>
            </a:r>
          </a:p>
          <a:p>
            <a:pPr eaLnBrk="1" hangingPunct="1"/>
            <a:r>
              <a:rPr lang="en-US" b="1" dirty="0" smtClean="0"/>
              <a:t>Attached to bones, moves the skeleton, produces heat</a:t>
            </a:r>
          </a:p>
          <a:p>
            <a:pPr eaLnBrk="1" hangingPunct="1"/>
            <a:r>
              <a:rPr lang="en-US" dirty="0" smtClean="0"/>
              <a:t>Essential to cause contraction </a:t>
            </a:r>
          </a:p>
          <a:p>
            <a:pPr eaLnBrk="1" hangingPunct="1"/>
            <a:r>
              <a:rPr lang="en-US" dirty="0" smtClean="0"/>
              <a:t>These muscles are supplied with motor nerves for simple motions like extending the arm or breathing, to doing the highly coordinated movements like walking, swimming, or skiing</a:t>
            </a:r>
          </a:p>
        </p:txBody>
      </p:sp>
      <p:sp>
        <p:nvSpPr>
          <p:cNvPr id="40963" name="Title 3"/>
          <p:cNvSpPr>
            <a:spLocks noGrp="1"/>
          </p:cNvSpPr>
          <p:nvPr>
            <p:ph type="title"/>
          </p:nvPr>
        </p:nvSpPr>
        <p:spPr/>
        <p:txBody>
          <a:bodyPr>
            <a:normAutofit fontScale="90000"/>
          </a:bodyPr>
          <a:lstStyle/>
          <a:p>
            <a:r>
              <a:rPr lang="en-US" dirty="0" smtClean="0"/>
              <a:t> </a:t>
            </a:r>
            <a:br>
              <a:rPr lang="en-US" dirty="0" smtClean="0"/>
            </a:br>
            <a:r>
              <a:rPr lang="en-US" dirty="0" smtClean="0"/>
              <a:t> Skeletal muscle tissue</a:t>
            </a:r>
          </a:p>
        </p:txBody>
      </p:sp>
      <p:sp>
        <p:nvSpPr>
          <p:cNvPr id="23554" name="AutoShape 2" descr="data:image/jpeg;base64,/9j/4AAQSkZJRgABAQAAAQABAAD/2wCEAAkGBxAQEhUUERQVFRMSFBYUFhAUEhQWFRQYFBUWFhgYFhUYHCggGBolGxQXIjEhJSkrLi4uFx8zODMsNygtLisBCgoKDg0OGxAQGzAmHyQsLCwsLCwsLCwvLCwsLCwsLCwsLCwsLCwsLCwsLCwsLCwsLCwsLCwsLCwsLCwsLDcsOP/AABEIALcBEwMBIgACEQEDEQH/xAAbAAEAAgMBAQAAAAAAAAAAAAAAAQYEBQcCA//EAD4QAAEDAgQDBgMGBAUFAQAAAAEAAgMEEQUSITFBUWEGEyIycYFCkbEUI1KhwfAHQ2LRFXKCkuEzU6Ky8TT/xAAaAQEAAwEBAQAAAAAAAAAAAAAAAgQFAwEG/8QAKhEAAgICAwABAgUFAQAAAAAAAAECAwQREiExIgVBEzJCUXEVIzNhgRT/2gAMAwEAAhEDEQA/AO4oiIAiIgIXPKzF3PY+aolk7nO5gZHoABceLKLkaLoZK5rixZDhzg7Qua7/AHO/+rxnqWzCfBrFJFTlsb3gNdI45pDv4WHh1Ntl0TBqaVgc6V+YvIIFzZoHAKqY1XD7DRyssXZow2x0vaxCtmBTufH4hZzSQW3vbQHf3UIt8icl8NmyClQpXQ5hERAEREAREQBERAEREAREQBEQoAVCw8VrO5jL7XsRcdCUw/EI5m3Yb9OI9Qo8lvRLhLjy10ZilQpUiIREQBERAEREAREQBERAEREB5VJ7S01gAQC0EixGmqu60PainvG4j8N/duv0XK5bg9HfHko2LZzGrwuXPG2nJ7syhxiv4Wu/GBwXReytTdzwTcusb9WHKVUhIbXbubZfU7Ld4NH3U8TAbloOY8y4XcqdN0vuaWXjQ71/JeQpUBeXvAuSbAak8gN1omMe0WEMShMbZhIwxOALZQ4ZHBxsCHbEHgswICUReSgPSLGirI3PdGHtL47Z2AjM3MLtzDhcLICAlF5csVmIwmPvhKwxf90OBZobebbfRAZiL4UtSyQEscHAEtJBvYjceq+6AIiICCi8yPAFybBaar7QxtOWPxu5A6D1KhKcY+snGuU/yo+/aT/88nRpPyVGoqoxua9hI4+o5Ffav7QGqc5gdma3RxbcMB2yj8R67LV0bHhuo8OYtDuo59NVm3W85pxNvEo/Dqas+51eCQOaHDYgFfVa7Am2hYCb+FbFacXuKMOa1JoIiKREIiIAiIgCIiAIiIAiIgIXwrYg5hHRfdQQvGthenNmR/ZZQHeK7/ALaNaT5ieB5Lc4AwfanF24va/Xj8lXe0zp4ak53XDSXMJHhy73ttosKTGy57J43HPGLSPAAD2kgZg21vCbfMrO5KMtNGw1KVfu9rR19q+FeCY3gbljgBz8JWm7L9oPtIcySwnjtmA2e07SN6H6hWALQjJSW0ZMouL0/TiWE09bFTRtpxWtDaeIVLHfaAGzd8NIWv8AKMua/d+Gy3dSKzuqstfWDEM0oy2ndAYswymIf9K4ZtlIde66kvnOCQQDYkGx5HnZSInHpZHRvpWS1NbJDIal2SNmIQytIiYWtAc90sgDtbuJAueC3nZv7a2spTVfaJXyU7WyNvUMjpnNYTmda0MubQHdwd+W17Pz99UhlbrWUWcxyatDo5dC7KNDpYdFc2ommTnBwemcux+knbidQ+EVQne6i7h0ffCBzWgCXvCPunDLcHNqOGq81FFVMonSv+2STyzyRZe/q2tiYZnZJO7icHkNFrW3BF11VShA5bhEtRK6nNc6ta0UsQidG2dv34cRL37WDU2DfOMtiVpYaGvpqVggFWDNSVWdgMxDJG1Efd5G/wAt2Vz/AC2uL7rtdkQFY7Cmfu5+/wC8v9pky97nvk0tlzfCtziWJMgbdx14NG5XvEq1sLC53sOJPJUWrqC9xlmO+zenL0Ve+/guvS3i434r2/Ebo9qZCfDHp1N/opHaaQedgA91Xo6l7tQC1nMeEe3ErILi8ak5Rprx9BxVF5E34zS/8tX7dGTWVclUT4jYfAP3qtPi+GVkkfd0+VoefG91w4jkNNAtR2tY+NzDE9zHFwYcriPNztyV3gxJmRu+YNALeOg4pXxm/nIhbzh8a10UzCuyGIQ6CWNoOpabuHLa26ueH4eWRGOXK4kknKCB6gEnXRY0uNn4Wj3K+eH4s+VxP8tvIeYjkeQ5rtCVEX0cZ15Dj2XDCXjLl/Dt6LPVQocbDZQCLDa4PPmra111dhOMvChbVOt/I9KVClTOQREQBERAEREAREQBERAEREBUv4kYY+ekf3fmZZxA3c0G5CoU0YZLE1mxprtHA2N7e4vddnlYHAg7EWPuuU9rKX7PWU44APYPR1sv6qhlw/UaODZ+hmLQVD4nsfCfHGM0d/jj+OJ3700XUMCxiKriEkZ30cw+Zjhu1w4EFcoY/wC+khvZwIljPK48Q+d/mVk0GIS00pqacF1vDUU19Xf1D+oc+K449/B6ZazMVWLlH07AEIWFhOJxVUTZYXZmPFweI6EcCs5aiezEa16VHtthrxkq6cffU5uWj+ZH8Tf1W+wXEY6mFksZu14v1B4g9QVmvF91SKR3+F1piOlLVuLozwjl0u3oCov4vZaj/dr4/qj2v4/YvIUry0r0plUheZXhoJJsBxXoqsdrMSsO6adTq705KFk1CO2daanZNRRpsaxMTPLnH7tmw5+3MrBay5zyi7z5YuDB1HNY8TsxBPlafCObvxHoOC+4kI23PFYsp8ntn0UKOK4rwyWs1vIbngy/1XqSpA1vcjYDytWCT+ysOsxBkYJvt8gvORP8JesVrRJLG1x8LCZXk8m6D3JP5LOlqG5bjwstfX6kqvURc+8kl/vDoziWjyi3Dmt1T0bn2dIBYahp8o6nmV5the7Pm2Mzam7If/OT0HAdVnOl0ytGVg2aP16r0SwbkuPyCjv+QaB6XXo7b3o+UTmlzQXAXIFzw1XSKA3Y30XONXaWufRdAwMOELA7e2qvYT7aMz6pF6izYKVAUrQMgIiIAiIgCIiAIiIAiIgCIiAhUv8AiZhueFk7R4oJGuP+W9j8ldVjV9K2WNzHC7XNLSOhXOyPKLROqfCakccx2nLaqFzdHPis0/1MJP53svpVPc3JVw66WkZzA3uOYWb2vpjEKd3GGXI49CbfS3zXmOQU8+V3/RqdRya/iP1WRKOno+ghPlHZlYNigpHCpgu6kmP38Q17on+Y0fULp1PM17Q5pBa4AgjYgrj00bsOlLgM1LKfGzg2/EDkrd2Nr+4eKYuvDIC+mffS25jv0GoVzGu/SzMy6OuaLsVqu0mDtq4HRu0PmY4btcNiFtQsavqmRNL3mwH59ArsmtdlGtyUk4+mj7GYw6WN0M+lRTnu5Bzt5XjoRqt1UYnDH5ntHS+vyXL+1eIyNlNXC0ggZZI2eZ7eF+ZCyWPzAHXUA2O+ovr1VKWVxXSNj+nKb5N639v2LpVdqIQPBdx9LD81S8TqXSvcSbF2rnfhasWqr2sNh4nfhavDIHyav8I/CP1VO3IlZ0y5Ri10PcfQ+ua3Rg0C+f8AiL+AGv7ssyOlYNh89VuJ5KRkIfKxoLRfy2NxxuOCjXXy9Z7da6/EaabDJ8pfM5sbGi5c5w0HKw1v0Vdpad1U+7dIGO0J0zkdP0XrtNiNbiDS6Nh7hlyI7HM8cTb4lgdkpKmRhbHMGgOuWlgda/H0XScI6+JXrtm5amXakpMuoBJ/EQVsWUDneZx9LLV4ZT1bSBI6J7Tya5jv9Lg6x+S3ZhI1Ge3IO/RRUTrOx+Ix5qLLtb1c630WI6A82n3C2j6pp0DrEcHD+6xJmuPwscOYXjR7XZJemC+RzNr+xV27HTOfTNLr3Lnbm53VJleBu0tt/S5XLsTLmpgf63/VWMLam0VfqWnWn/ssAUqApWoYgREQBERAEREAREQBERAEREAUWUogKV/EXDc9PIRxGb/U3X6D8lWDTisox+IND2niDbf1uuo4lSiWNzOYI/Jcy7MXic+Fw1jkfGR0PiH5FZmVDUtmthWcoOP3R8ez2KNqozTz2EzLts74gseJj6Z3ckkMzZoJD/KkbrlJ5G1vdRi2Cs+05bmN8usUw4SAXDXeqyKQVM8LRUQl4doJGeI+E28TRqCCN1xUX7E7qcd8ZHTcHxNs8DZdtPEPwuHmHzVRx3EjPJp5W6NH6rBop5YWPjv57ZvUaE+pC18tSScsQuRu8+Vvup3ZLlFIljYSqm5v/h9p6hsYu425Dj8ligTTnS7GH/c7+yy8Pwm5zOOY8XnYegW77hrBZtyf3ueAVVQcvS3O1Lo09PQRwjbXkNSfUr6BpcbAey+8otsLnoNPYfqvi5xGl/Wykkgn1s9nKzbxO/If3K11NhkuJS2F+4jNi7g9w315BWbCezr5dZbtYfh2JH6K3UVGyFgZG0Na0WACuVYzl3LwzsnNUeodswsIwWKnaABd1rXt+QHAKg9tuxz6aQ11A3+qenaNxuXMbz5hdTsvJCuuqLjxRlxvmp89nJMF7QMe0EG7Tw/eysP2tjxo4tPO/wC7qqfxBwM01bmogGmWPvXw7NeQ4g2HA7aLRYf2hJuCyRrm6OAaSAfTcLLnBxejaqsjbFN+nQ5HOO4a8c9AV8HOZ+FzfQquQ4i87X922K+8VTM82aCfQErltvpFlQjrbZuXzkbPJHUbK1diGn7MC74nvd7E6KqUOBVEhHenI0/D8Rv6bLo1LA2NjWtFg0AAeiv4lUk+TMvPvhJcIH2UqFKvmWEREAREQBERAEREAREQBERAEREBBVF7U4Z3VR3zB4ZgM3R7Nj7i3yV5KxMUoxNG5h4jQ8jwXG6vnDR3xrfw7EznnaylM1Nnb52We08QW6rN7O4iHUnffiN7cnnQtt6i/uvpStIa+J+4uCOhWu7C09mTwuAtFMbDlnF1Sp3y4o0MhRXyfhiTuLyWg2HxO4+nqsukgAsGjb4dgOpKsFTQR92Q1tiBcEDW/wCq0bH20tbodvfmuNtLrl2XaMmNsfibKH1v/wCo9Oa9VL2tGp9v+OJWs/xEXyx3c87ADMfZo291s6Ds1UTHNO7u2n4BYyH1Ozfa69jGU+kjhZKNfc2a3O6R2SNpJPAak9SeAVmwTs4I7PlsX8Gjyt/uVt8Pw2KBuWNoHXcn1KzLK7VjKPcvShfmyn8Y9IhoXpQFKtlEKCpUIDmP8XD3ctLL/nb8rH9Vp6elzls8ZDZhcZ7XbIOTxxH0Vh/jPDeCB1vLKR/ub/wtD2bfEYwxrnA7hrjoOg4hZWT8bNo2cFp16fha8NbBI0F0bWvt4mbi/Q8QtpHE1uwA9BZVI3HQrcYZifwyH0d/ddqL4vqSPMrDmo8oPaN7Rsu9o63+S3llqsKbdxPT6rbK/wBfYxwiIgCIiAIiIAiIgCIiAIiIAiIgCIiAiyjKvSICv4/hhJ72MeJvmaPiH91X8Oniha+Td0hF2jclt7eh1V+IVQx/sUJnl8EndOd5m6lh62GxVS2uSfOC7LtN8WuFnhUsU7SVMru7jaY7m2UavPS/9lucC7FTSWfVSOaDr3QN3H/M7h7Kzdney8NIL+eUjxSu1PtyC3tlCvFbfKx7PbMpRXGrpGFhuEwU4tEwN5m2p9TxWblUhSrsYqK0ik232wospRenhClEQBRZSiApP8W4S6huPgmjdfkBmB+qqtC5zGtbM0FrrFrxtcjdpC6P2wou/op4+cZPu3xfoub4FWF0LGuGhbsdj6cis3Mj8kzV+n9po2Dj1vbid1kR4dK61mHVRh0IdI1vDl0GtlecOphYOPsOShj46sW2WszLdL4xPngFG+KOzzcnhyHJbVeV6WnFaWjClJye2ERFIiEREAREQBERAEREAREQBERAEREAREQBQQpRAQAilEAREQBERAEREAREQHiZgc0g7EEfNci7PuyNexwu1sjhblqdQuvuXK44B31SG/DM7ToeIVHNXSZo/Tn82mZcTu7cHtNw3hxCv+HSB0bSNiFzdX7s269Oz0P1Khhz7cTv9Tr1FSNopUBStExwiIgCIiAIiIAiIgCIiAIiIAiIgCIiAIiIAiIgCIiAIiIAiIgCIiAIiIDy/Zc3oR9688XyOI68LLoVfNkjc7k0/RUGFljZ2ztWu5HdUcx+I0sBfmbPNTCM9hpcj8+Ku+B0zooWsda4vqOpv+qqTow6VjZOJsHA23/5V4po8rQ25OUAXO+iYkO2z3PsbUYn1ClQpV4zAiIgCIiAIiIAiIgCIiAIiIAiIgCIiAIiIAiIgCIiAIiIAiIgCIiAIiIDU9pXfcOG2Yht/Uqr09wDG8ajbqOnVWntLAXwOtuLO+SrENSJANLub8/ZZ2X+dGph/wCN6JY9pcw7tzAHm07K8tXO6oAnMw7kZhxHqF0GB12tPMArpiS9Rzzo/lZ9FKhSrpnhERAEREAREQBERAEREAREQBERAEREAREQBERAEREAREQBERAEREAREQEOF1XcS7Mtcc0Rynlw9uShFzshGS7Oldsq3uLNQMEqHPyut1eCNR9Vd4Y8rQOQA+ShFzorUd6O2TdKzWz6KURWCq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xAQEhUUERQVFRMSFBYUFhAUEhQWFRQYFBUWFhgYFhUYHCggGBolGxQXIjEhJSkrLi4uFx8zODMsNygtLisBCgoKDg0OGxAQGzAmHyQsLCwsLCwsLCwvLCwsLCwsLCwsLCwsLCwsLCwsLCwsLCwsLCwsLCwsLCwsLCwsLDcsOP/AABEIALcBEwMBIgACEQEDEQH/xAAbAAEAAgMBAQAAAAAAAAAAAAAAAQYEBQcCA//EAD4QAAEDAgQDBgMGBAUFAQAAAAEAAgMEEQUSITFBUWEGEyIycYFCkbEUI1KhwfAHQ2LRFXKCkuEzU6Ky8TT/xAAaAQEAAwEBAQAAAAAAAAAAAAAAAgQFAwEG/8QAKhEAAgICAwABAgUFAQAAAAAAAAECAwQREiExIgVBEzJCUXEVIzNhgRT/2gAMAwEAAhEDEQA/AO4oiIAiIgIXPKzF3PY+aolk7nO5gZHoABceLKLkaLoZK5rixZDhzg7Qua7/AHO/+rxnqWzCfBrFJFTlsb3gNdI45pDv4WHh1Ntl0TBqaVgc6V+YvIIFzZoHAKqY1XD7DRyssXZow2x0vaxCtmBTufH4hZzSQW3vbQHf3UIt8icl8NmyClQpXQ5hERAEREAREQBERAEREAREQBEQoAVCw8VrO5jL7XsRcdCUw/EI5m3Yb9OI9Qo8lvRLhLjy10ZilQpUiIREQBERAEREAREQBERAEREB5VJ7S01gAQC0EixGmqu60PainvG4j8N/duv0XK5bg9HfHko2LZzGrwuXPG2nJ7syhxiv4Wu/GBwXReytTdzwTcusb9WHKVUhIbXbubZfU7Ld4NH3U8TAbloOY8y4XcqdN0vuaWXjQ71/JeQpUBeXvAuSbAak8gN1omMe0WEMShMbZhIwxOALZQ4ZHBxsCHbEHgswICUReSgPSLGirI3PdGHtL47Z2AjM3MLtzDhcLICAlF5csVmIwmPvhKwxf90OBZobebbfRAZiL4UtSyQEscHAEtJBvYjceq+6AIiICCi8yPAFybBaar7QxtOWPxu5A6D1KhKcY+snGuU/yo+/aT/88nRpPyVGoqoxua9hI4+o5Ffav7QGqc5gdma3RxbcMB2yj8R67LV0bHhuo8OYtDuo59NVm3W85pxNvEo/Dqas+51eCQOaHDYgFfVa7Am2hYCb+FbFacXuKMOa1JoIiKREIiIAiIgCIiAIiIAiIgIXwrYg5hHRfdQQvGthenNmR/ZZQHeK7/ALaNaT5ieB5Lc4AwfanF24va/Xj8lXe0zp4ak53XDSXMJHhy73ttosKTGy57J43HPGLSPAAD2kgZg21vCbfMrO5KMtNGw1KVfu9rR19q+FeCY3gbljgBz8JWm7L9oPtIcySwnjtmA2e07SN6H6hWALQjJSW0ZMouL0/TiWE09bFTRtpxWtDaeIVLHfaAGzd8NIWv8AKMua/d+Gy3dSKzuqstfWDEM0oy2ndAYswymIf9K4ZtlIde66kvnOCQQDYkGx5HnZSInHpZHRvpWS1NbJDIal2SNmIQytIiYWtAc90sgDtbuJAueC3nZv7a2spTVfaJXyU7WyNvUMjpnNYTmda0MubQHdwd+W17Pz99UhlbrWUWcxyatDo5dC7KNDpYdFc2ommTnBwemcux+knbidQ+EVQne6i7h0ffCBzWgCXvCPunDLcHNqOGq81FFVMonSv+2STyzyRZe/q2tiYZnZJO7icHkNFrW3BF11VShA5bhEtRK6nNc6ta0UsQidG2dv34cRL37WDU2DfOMtiVpYaGvpqVggFWDNSVWdgMxDJG1Efd5G/wAt2Vz/AC2uL7rtdkQFY7Cmfu5+/wC8v9pky97nvk0tlzfCtziWJMgbdx14NG5XvEq1sLC53sOJPJUWrqC9xlmO+zenL0Ve+/guvS3i434r2/Ebo9qZCfDHp1N/opHaaQedgA91Xo6l7tQC1nMeEe3ErILi8ak5Rprx9BxVF5E34zS/8tX7dGTWVclUT4jYfAP3qtPi+GVkkfd0+VoefG91w4jkNNAtR2tY+NzDE9zHFwYcriPNztyV3gxJmRu+YNALeOg4pXxm/nIhbzh8a10UzCuyGIQ6CWNoOpabuHLa26ueH4eWRGOXK4kknKCB6gEnXRY0uNn4Wj3K+eH4s+VxP8tvIeYjkeQ5rtCVEX0cZ15Dj2XDCXjLl/Dt6LPVQocbDZQCLDa4PPmra111dhOMvChbVOt/I9KVClTOQREQBERAEREAREQBERAEREBUv4kYY+ekf3fmZZxA3c0G5CoU0YZLE1mxprtHA2N7e4vddnlYHAg7EWPuuU9rKX7PWU44APYPR1sv6qhlw/UaODZ+hmLQVD4nsfCfHGM0d/jj+OJ3700XUMCxiKriEkZ30cw+Zjhu1w4EFcoY/wC+khvZwIljPK48Q+d/mVk0GIS00pqacF1vDUU19Xf1D+oc+K449/B6ZazMVWLlH07AEIWFhOJxVUTZYXZmPFweI6EcCs5aiezEa16VHtthrxkq6cffU5uWj+ZH8Tf1W+wXEY6mFksZu14v1B4g9QVmvF91SKR3+F1piOlLVuLozwjl0u3oCov4vZaj/dr4/qj2v4/YvIUry0r0plUheZXhoJJsBxXoqsdrMSsO6adTq705KFk1CO2daanZNRRpsaxMTPLnH7tmw5+3MrBay5zyi7z5YuDB1HNY8TsxBPlafCObvxHoOC+4kI23PFYsp8ntn0UKOK4rwyWs1vIbngy/1XqSpA1vcjYDytWCT+ysOsxBkYJvt8gvORP8JesVrRJLG1x8LCZXk8m6D3JP5LOlqG5bjwstfX6kqvURc+8kl/vDoziWjyi3Dmt1T0bn2dIBYahp8o6nmV5the7Pm2Mzam7If/OT0HAdVnOl0ytGVg2aP16r0SwbkuPyCjv+QaB6XXo7b3o+UTmlzQXAXIFzw1XSKA3Y30XONXaWufRdAwMOELA7e2qvYT7aMz6pF6izYKVAUrQMgIiIAiIgCIiAIiIAiIgCIiAhUv8AiZhueFk7R4oJGuP+W9j8ldVjV9K2WNzHC7XNLSOhXOyPKLROqfCakccx2nLaqFzdHPis0/1MJP53svpVPc3JVw66WkZzA3uOYWb2vpjEKd3GGXI49CbfS3zXmOQU8+V3/RqdRya/iP1WRKOno+ghPlHZlYNigpHCpgu6kmP38Q17on+Y0fULp1PM17Q5pBa4AgjYgrj00bsOlLgM1LKfGzg2/EDkrd2Nr+4eKYuvDIC+mffS25jv0GoVzGu/SzMy6OuaLsVqu0mDtq4HRu0PmY4btcNiFtQsavqmRNL3mwH59ArsmtdlGtyUk4+mj7GYw6WN0M+lRTnu5Bzt5XjoRqt1UYnDH5ntHS+vyXL+1eIyNlNXC0ggZZI2eZ7eF+ZCyWPzAHXUA2O+ovr1VKWVxXSNj+nKb5N639v2LpVdqIQPBdx9LD81S8TqXSvcSbF2rnfhasWqr2sNh4nfhavDIHyav8I/CP1VO3IlZ0y5Ri10PcfQ+ua3Rg0C+f8AiL+AGv7ssyOlYNh89VuJ5KRkIfKxoLRfy2NxxuOCjXXy9Z7da6/EaabDJ8pfM5sbGi5c5w0HKw1v0Vdpad1U+7dIGO0J0zkdP0XrtNiNbiDS6Nh7hlyI7HM8cTb4lgdkpKmRhbHMGgOuWlgda/H0XScI6+JXrtm5amXakpMuoBJ/EQVsWUDneZx9LLV4ZT1bSBI6J7Tya5jv9Lg6x+S3ZhI1Ge3IO/RRUTrOx+Ix5qLLtb1c630WI6A82n3C2j6pp0DrEcHD+6xJmuPwscOYXjR7XZJemC+RzNr+xV27HTOfTNLr3Lnbm53VJleBu0tt/S5XLsTLmpgf63/VWMLam0VfqWnWn/ssAUqApWoYgREQBERAEREAREQBERAEREAUWUogKV/EXDc9PIRxGb/U3X6D8lWDTisox+IND2niDbf1uuo4lSiWNzOYI/Jcy7MXic+Fw1jkfGR0PiH5FZmVDUtmthWcoOP3R8ez2KNqozTz2EzLts74gseJj6Z3ckkMzZoJD/KkbrlJ5G1vdRi2Cs+05bmN8usUw4SAXDXeqyKQVM8LRUQl4doJGeI+E28TRqCCN1xUX7E7qcd8ZHTcHxNs8DZdtPEPwuHmHzVRx3EjPJp5W6NH6rBop5YWPjv57ZvUaE+pC18tSScsQuRu8+Vvup3ZLlFIljYSqm5v/h9p6hsYu425Dj8ligTTnS7GH/c7+yy8Pwm5zOOY8XnYegW77hrBZtyf3ueAVVQcvS3O1Lo09PQRwjbXkNSfUr6BpcbAey+8otsLnoNPYfqvi5xGl/Wykkgn1s9nKzbxO/If3K11NhkuJS2F+4jNi7g9w315BWbCezr5dZbtYfh2JH6K3UVGyFgZG0Na0WACuVYzl3LwzsnNUeodswsIwWKnaABd1rXt+QHAKg9tuxz6aQ11A3+qenaNxuXMbz5hdTsvJCuuqLjxRlxvmp89nJMF7QMe0EG7Tw/eysP2tjxo4tPO/wC7qqfxBwM01bmogGmWPvXw7NeQ4g2HA7aLRYf2hJuCyRrm6OAaSAfTcLLnBxejaqsjbFN+nQ5HOO4a8c9AV8HOZ+FzfQquQ4i87X922K+8VTM82aCfQErltvpFlQjrbZuXzkbPJHUbK1diGn7MC74nvd7E6KqUOBVEhHenI0/D8Rv6bLo1LA2NjWtFg0AAeiv4lUk+TMvPvhJcIH2UqFKvmWEREAREQBERAEREAREQBERAEREBBVF7U4Z3VR3zB4ZgM3R7Nj7i3yV5KxMUoxNG5h4jQ8jwXG6vnDR3xrfw7EznnaylM1Nnb52We08QW6rN7O4iHUnffiN7cnnQtt6i/uvpStIa+J+4uCOhWu7C09mTwuAtFMbDlnF1Sp3y4o0MhRXyfhiTuLyWg2HxO4+nqsukgAsGjb4dgOpKsFTQR92Q1tiBcEDW/wCq0bH20tbodvfmuNtLrl2XaMmNsfibKH1v/wCo9Oa9VL2tGp9v+OJWs/xEXyx3c87ADMfZo291s6Ds1UTHNO7u2n4BYyH1Ozfa69jGU+kjhZKNfc2a3O6R2SNpJPAak9SeAVmwTs4I7PlsX8Gjyt/uVt8Pw2KBuWNoHXcn1KzLK7VjKPcvShfmyn8Y9IhoXpQFKtlEKCpUIDmP8XD3ctLL/nb8rH9Vp6elzls8ZDZhcZ7XbIOTxxH0Vh/jPDeCB1vLKR/ub/wtD2bfEYwxrnA7hrjoOg4hZWT8bNo2cFp16fha8NbBI0F0bWvt4mbi/Q8QtpHE1uwA9BZVI3HQrcYZifwyH0d/ddqL4vqSPMrDmo8oPaN7Rsu9o63+S3llqsKbdxPT6rbK/wBfYxwiIgCIiAIiIAiIgCIiAIiIAiIgCIiAiyjKvSICv4/hhJ72MeJvmaPiH91X8Oniha+Td0hF2jclt7eh1V+IVQx/sUJnl8EndOd5m6lh62GxVS2uSfOC7LtN8WuFnhUsU7SVMru7jaY7m2UavPS/9lucC7FTSWfVSOaDr3QN3H/M7h7Kzdney8NIL+eUjxSu1PtyC3tlCvFbfKx7PbMpRXGrpGFhuEwU4tEwN5m2p9TxWblUhSrsYqK0ik232wospRenhClEQBRZSiApP8W4S6huPgmjdfkBmB+qqtC5zGtbM0FrrFrxtcjdpC6P2wou/op4+cZPu3xfoub4FWF0LGuGhbsdj6cis3Mj8kzV+n9po2Dj1vbid1kR4dK61mHVRh0IdI1vDl0GtlecOphYOPsOShj46sW2WszLdL4xPngFG+KOzzcnhyHJbVeV6WnFaWjClJye2ERFIiEREAREQBERAEREAREQBERAEREAREQBQQpRAQAilEAREQBERAEREAREQHiZgc0g7EEfNci7PuyNexwu1sjhblqdQuvuXK44B31SG/DM7ToeIVHNXSZo/Tn82mZcTu7cHtNw3hxCv+HSB0bSNiFzdX7s269Oz0P1Khhz7cTv9Tr1FSNopUBStExwiIgCIiAIiIAiIgCIiAIiIAiIgCIiAIiIAiIgCIiAIiIAiIgCIiAIiIDy/Zc3oR9688XyOI68LLoVfNkjc7k0/RUGFljZ2ztWu5HdUcx+I0sBfmbPNTCM9hpcj8+Ku+B0zooWsda4vqOpv+qqTow6VjZOJsHA23/5V4po8rQ25OUAXO+iYkO2z3PsbUYn1ClQpV4zAiIgCIiAIiIAiIgCIiAIiIAiIgCIiAIiIAiIgCIiAIiIAiIgCIiAIiIDU9pXfcOG2Yht/Uqr09wDG8ajbqOnVWntLAXwOtuLO+SrENSJANLub8/ZZ2X+dGph/wCN6JY9pcw7tzAHm07K8tXO6oAnMw7kZhxHqF0GB12tPMArpiS9Rzzo/lZ9FKhSrpnhERAEREAREQBERAEREAREQBERAEREAREQBERAEREAREQBERAEREAREQEOF1XcS7Mtcc0Rynlw9uShFzshGS7Oldsq3uLNQMEqHPyut1eCNR9Vd4Y8rQOQA+ShFzorUd6O2TdKzWz6KURWCq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xAQEhUUERQVFRMSFBYUFhAUEhQWFRQYFBUWFhgYFhUYHCggGBolGxQXIjEhJSkrLi4uFx8zODMsNygtLisBCgoKDg0OGxAQGzAmHyQsLCwsLCwsLCwvLCwsLCwsLCwsLCwsLCwsLCwsLCwsLCwsLCwsLCwsLCwsLCwsLDcsOP/AABEIALcBEwMBIgACEQEDEQH/xAAbAAEAAgMBAQAAAAAAAAAAAAAAAQYEBQcCA//EAD4QAAEDAgQDBgMGBAUFAQAAAAEAAgMEEQUSITFBUWEGEyIycYFCkbEUI1KhwfAHQ2LRFXKCkuEzU6Ky8TT/xAAaAQEAAwEBAQAAAAAAAAAAAAAAAgQFAwEG/8QAKhEAAgICAwABAgUFAQAAAAAAAAECAwQREiExIgVBEzJCUXEVIzNhgRT/2gAMAwEAAhEDEQA/AO4oiIAiIgIXPKzF3PY+aolk7nO5gZHoABceLKLkaLoZK5rixZDhzg7Qua7/AHO/+rxnqWzCfBrFJFTlsb3gNdI45pDv4WHh1Ntl0TBqaVgc6V+YvIIFzZoHAKqY1XD7DRyssXZow2x0vaxCtmBTufH4hZzSQW3vbQHf3UIt8icl8NmyClQpXQ5hERAEREAREQBERAEREAREQBEQoAVCw8VrO5jL7XsRcdCUw/EI5m3Yb9OI9Qo8lvRLhLjy10ZilQpUiIREQBERAEREAREQBERAEREB5VJ7S01gAQC0EixGmqu60PainvG4j8N/duv0XK5bg9HfHko2LZzGrwuXPG2nJ7syhxiv4Wu/GBwXReytTdzwTcusb9WHKVUhIbXbubZfU7Ld4NH3U8TAbloOY8y4XcqdN0vuaWXjQ71/JeQpUBeXvAuSbAak8gN1omMe0WEMShMbZhIwxOALZQ4ZHBxsCHbEHgswICUReSgPSLGirI3PdGHtL47Z2AjM3MLtzDhcLICAlF5csVmIwmPvhKwxf90OBZobebbfRAZiL4UtSyQEscHAEtJBvYjceq+6AIiICCi8yPAFybBaar7QxtOWPxu5A6D1KhKcY+snGuU/yo+/aT/88nRpPyVGoqoxua9hI4+o5Ffav7QGqc5gdma3RxbcMB2yj8R67LV0bHhuo8OYtDuo59NVm3W85pxNvEo/Dqas+51eCQOaHDYgFfVa7Am2hYCb+FbFacXuKMOa1JoIiKREIiIAiIgCIiAIiIAiIgIXwrYg5hHRfdQQvGthenNmR/ZZQHeK7/ALaNaT5ieB5Lc4AwfanF24va/Xj8lXe0zp4ak53XDSXMJHhy73ttosKTGy57J43HPGLSPAAD2kgZg21vCbfMrO5KMtNGw1KVfu9rR19q+FeCY3gbljgBz8JWm7L9oPtIcySwnjtmA2e07SN6H6hWALQjJSW0ZMouL0/TiWE09bFTRtpxWtDaeIVLHfaAGzd8NIWv8AKMua/d+Gy3dSKzuqstfWDEM0oy2ndAYswymIf9K4ZtlIde66kvnOCQQDYkGx5HnZSInHpZHRvpWS1NbJDIal2SNmIQytIiYWtAc90sgDtbuJAueC3nZv7a2spTVfaJXyU7WyNvUMjpnNYTmda0MubQHdwd+W17Pz99UhlbrWUWcxyatDo5dC7KNDpYdFc2ommTnBwemcux+knbidQ+EVQne6i7h0ffCBzWgCXvCPunDLcHNqOGq81FFVMonSv+2STyzyRZe/q2tiYZnZJO7icHkNFrW3BF11VShA5bhEtRK6nNc6ta0UsQidG2dv34cRL37WDU2DfOMtiVpYaGvpqVggFWDNSVWdgMxDJG1Efd5G/wAt2Vz/AC2uL7rtdkQFY7Cmfu5+/wC8v9pky97nvk0tlzfCtziWJMgbdx14NG5XvEq1sLC53sOJPJUWrqC9xlmO+zenL0Ve+/guvS3i434r2/Ebo9qZCfDHp1N/opHaaQedgA91Xo6l7tQC1nMeEe3ErILi8ak5Rprx9BxVF5E34zS/8tX7dGTWVclUT4jYfAP3qtPi+GVkkfd0+VoefG91w4jkNNAtR2tY+NzDE9zHFwYcriPNztyV3gxJmRu+YNALeOg4pXxm/nIhbzh8a10UzCuyGIQ6CWNoOpabuHLa26ueH4eWRGOXK4kknKCB6gEnXRY0uNn4Wj3K+eH4s+VxP8tvIeYjkeQ5rtCVEX0cZ15Dj2XDCXjLl/Dt6LPVQocbDZQCLDa4PPmra111dhOMvChbVOt/I9KVClTOQREQBERAEREAREQBERAEREBUv4kYY+ekf3fmZZxA3c0G5CoU0YZLE1mxprtHA2N7e4vddnlYHAg7EWPuuU9rKX7PWU44APYPR1sv6qhlw/UaODZ+hmLQVD4nsfCfHGM0d/jj+OJ3700XUMCxiKriEkZ30cw+Zjhu1w4EFcoY/wC+khvZwIljPK48Q+d/mVk0GIS00pqacF1vDUU19Xf1D+oc+K449/B6ZazMVWLlH07AEIWFhOJxVUTZYXZmPFweI6EcCs5aiezEa16VHtthrxkq6cffU5uWj+ZH8Tf1W+wXEY6mFksZu14v1B4g9QVmvF91SKR3+F1piOlLVuLozwjl0u3oCov4vZaj/dr4/qj2v4/YvIUry0r0plUheZXhoJJsBxXoqsdrMSsO6adTq705KFk1CO2daanZNRRpsaxMTPLnH7tmw5+3MrBay5zyi7z5YuDB1HNY8TsxBPlafCObvxHoOC+4kI23PFYsp8ntn0UKOK4rwyWs1vIbngy/1XqSpA1vcjYDytWCT+ysOsxBkYJvt8gvORP8JesVrRJLG1x8LCZXk8m6D3JP5LOlqG5bjwstfX6kqvURc+8kl/vDoziWjyi3Dmt1T0bn2dIBYahp8o6nmV5the7Pm2Mzam7If/OT0HAdVnOl0ytGVg2aP16r0SwbkuPyCjv+QaB6XXo7b3o+UTmlzQXAXIFzw1XSKA3Y30XONXaWufRdAwMOELA7e2qvYT7aMz6pF6izYKVAUrQMgIiIAiIgCIiAIiIAiIgCIiAhUv8AiZhueFk7R4oJGuP+W9j8ldVjV9K2WNzHC7XNLSOhXOyPKLROqfCakccx2nLaqFzdHPis0/1MJP53svpVPc3JVw66WkZzA3uOYWb2vpjEKd3GGXI49CbfS3zXmOQU8+V3/RqdRya/iP1WRKOno+ghPlHZlYNigpHCpgu6kmP38Q17on+Y0fULp1PM17Q5pBa4AgjYgrj00bsOlLgM1LKfGzg2/EDkrd2Nr+4eKYuvDIC+mffS25jv0GoVzGu/SzMy6OuaLsVqu0mDtq4HRu0PmY4btcNiFtQsavqmRNL3mwH59ArsmtdlGtyUk4+mj7GYw6WN0M+lRTnu5Bzt5XjoRqt1UYnDH5ntHS+vyXL+1eIyNlNXC0ggZZI2eZ7eF+ZCyWPzAHXUA2O+ovr1VKWVxXSNj+nKb5N639v2LpVdqIQPBdx9LD81S8TqXSvcSbF2rnfhasWqr2sNh4nfhavDIHyav8I/CP1VO3IlZ0y5Ri10PcfQ+ua3Rg0C+f8AiL+AGv7ssyOlYNh89VuJ5KRkIfKxoLRfy2NxxuOCjXXy9Z7da6/EaabDJ8pfM5sbGi5c5w0HKw1v0Vdpad1U+7dIGO0J0zkdP0XrtNiNbiDS6Nh7hlyI7HM8cTb4lgdkpKmRhbHMGgOuWlgda/H0XScI6+JXrtm5amXakpMuoBJ/EQVsWUDneZx9LLV4ZT1bSBI6J7Tya5jv9Lg6x+S3ZhI1Ge3IO/RRUTrOx+Ix5qLLtb1c630WI6A82n3C2j6pp0DrEcHD+6xJmuPwscOYXjR7XZJemC+RzNr+xV27HTOfTNLr3Lnbm53VJleBu0tt/S5XLsTLmpgf63/VWMLam0VfqWnWn/ssAUqApWoYgREQBERAEREAREQBERAEREAUWUogKV/EXDc9PIRxGb/U3X6D8lWDTisox+IND2niDbf1uuo4lSiWNzOYI/Jcy7MXic+Fw1jkfGR0PiH5FZmVDUtmthWcoOP3R8ez2KNqozTz2EzLts74gseJj6Z3ckkMzZoJD/KkbrlJ5G1vdRi2Cs+05bmN8usUw4SAXDXeqyKQVM8LRUQl4doJGeI+E28TRqCCN1xUX7E7qcd8ZHTcHxNs8DZdtPEPwuHmHzVRx3EjPJp5W6NH6rBop5YWPjv57ZvUaE+pC18tSScsQuRu8+Vvup3ZLlFIljYSqm5v/h9p6hsYu425Dj8ligTTnS7GH/c7+yy8Pwm5zOOY8XnYegW77hrBZtyf3ueAVVQcvS3O1Lo09PQRwjbXkNSfUr6BpcbAey+8otsLnoNPYfqvi5xGl/Wykkgn1s9nKzbxO/If3K11NhkuJS2F+4jNi7g9w315BWbCezr5dZbtYfh2JH6K3UVGyFgZG0Na0WACuVYzl3LwzsnNUeodswsIwWKnaABd1rXt+QHAKg9tuxz6aQ11A3+qenaNxuXMbz5hdTsvJCuuqLjxRlxvmp89nJMF7QMe0EG7Tw/eysP2tjxo4tPO/wC7qqfxBwM01bmogGmWPvXw7NeQ4g2HA7aLRYf2hJuCyRrm6OAaSAfTcLLnBxejaqsjbFN+nQ5HOO4a8c9AV8HOZ+FzfQquQ4i87X922K+8VTM82aCfQErltvpFlQjrbZuXzkbPJHUbK1diGn7MC74nvd7E6KqUOBVEhHenI0/D8Rv6bLo1LA2NjWtFg0AAeiv4lUk+TMvPvhJcIH2UqFKvmWEREAREQBERAEREAREQBERAEREBBVF7U4Z3VR3zB4ZgM3R7Nj7i3yV5KxMUoxNG5h4jQ8jwXG6vnDR3xrfw7EznnaylM1Nnb52We08QW6rN7O4iHUnffiN7cnnQtt6i/uvpStIa+J+4uCOhWu7C09mTwuAtFMbDlnF1Sp3y4o0MhRXyfhiTuLyWg2HxO4+nqsukgAsGjb4dgOpKsFTQR92Q1tiBcEDW/wCq0bH20tbodvfmuNtLrl2XaMmNsfibKH1v/wCo9Oa9VL2tGp9v+OJWs/xEXyx3c87ADMfZo291s6Ds1UTHNO7u2n4BYyH1Ozfa69jGU+kjhZKNfc2a3O6R2SNpJPAak9SeAVmwTs4I7PlsX8Gjyt/uVt8Pw2KBuWNoHXcn1KzLK7VjKPcvShfmyn8Y9IhoXpQFKtlEKCpUIDmP8XD3ctLL/nb8rH9Vp6elzls8ZDZhcZ7XbIOTxxH0Vh/jPDeCB1vLKR/ub/wtD2bfEYwxrnA7hrjoOg4hZWT8bNo2cFp16fha8NbBI0F0bWvt4mbi/Q8QtpHE1uwA9BZVI3HQrcYZifwyH0d/ddqL4vqSPMrDmo8oPaN7Rsu9o63+S3llqsKbdxPT6rbK/wBfYxwiIgCIiAIiIAiIgCIiAIiIAiIgCIiAiyjKvSICv4/hhJ72MeJvmaPiH91X8Oniha+Td0hF2jclt7eh1V+IVQx/sUJnl8EndOd5m6lh62GxVS2uSfOC7LtN8WuFnhUsU7SVMru7jaY7m2UavPS/9lucC7FTSWfVSOaDr3QN3H/M7h7Kzdney8NIL+eUjxSu1PtyC3tlCvFbfKx7PbMpRXGrpGFhuEwU4tEwN5m2p9TxWblUhSrsYqK0ik232wospRenhClEQBRZSiApP8W4S6huPgmjdfkBmB+qqtC5zGtbM0FrrFrxtcjdpC6P2wou/op4+cZPu3xfoub4FWF0LGuGhbsdj6cis3Mj8kzV+n9po2Dj1vbid1kR4dK61mHVRh0IdI1vDl0GtlecOphYOPsOShj46sW2WszLdL4xPngFG+KOzzcnhyHJbVeV6WnFaWjClJye2ERFIiEREAREQBERAEREAREQBERAEREAREQBQQpRAQAilEAREQBERAEREAREQHiZgc0g7EEfNci7PuyNexwu1sjhblqdQuvuXK44B31SG/DM7ToeIVHNXSZo/Tn82mZcTu7cHtNw3hxCv+HSB0bSNiFzdX7s269Oz0P1Khhz7cTv9Tr1FSNopUBStExwiIgCIiAIiIAiIgCIiAIiIAiIgCIiAIiIAiIgCIiAIiIAiIgCIiAIiIDy/Zc3oR9688XyOI68LLoVfNkjc7k0/RUGFljZ2ztWu5HdUcx+I0sBfmbPNTCM9hpcj8+Ku+B0zooWsda4vqOpv+qqTow6VjZOJsHA23/5V4po8rQ25OUAXO+iYkO2z3PsbUYn1ClQpV4zAiIgCIiAIiIAiIgCIiAIiIAiIgCIiAIiIAiIgCIiAIiIAiIgCIiAIiIDU9pXfcOG2Yht/Uqr09wDG8ajbqOnVWntLAXwOtuLO+SrENSJANLub8/ZZ2X+dGph/wCN6JY9pcw7tzAHm07K8tXO6oAnMw7kZhxHqF0GB12tPMArpiS9Rzzo/lZ9FKhSrpnhERAEREAREQBERAEREAREQBERAEREAREQBERAEREAREQBERAEREAREQEOF1XcS7Mtcc0Rynlw9uShFzshGS7Oldsq3uLNQMEqHPyut1eCNR9Vd4Y8rQOQA+ShFzorUd6O2TdKzWz6KURWCq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data:image/jpeg;base64,/9j/4AAQSkZJRgABAQAAAQABAAD/2wCEAAkGBxAQEhUUERQVFRMSFBYUFhAUEhQWFRQYFBUWFhgYFhUYHCggGBolGxQXIjEhJSkrLi4uFx8zODMsNygtLisBCgoKDg0OGxAQGzAmHyQsLCwsLCwsLCwvLCwsLCwsLCwsLCwsLCwsLCwsLCwsLCwsLCwsLCwsLCwsLCwsLDcsOP/AABEIALcBEwMBIgACEQEDEQH/xAAbAAEAAgMBAQAAAAAAAAAAAAAAAQYEBQcCA//EAD4QAAEDAgQDBgMGBAUFAQAAAAEAAgMEEQUSITFBUWEGEyIycYFCkbEUI1KhwfAHQ2LRFXKCkuEzU6Ky8TT/xAAaAQEAAwEBAQAAAAAAAAAAAAAAAgQFAwEG/8QAKhEAAgICAwABAgUFAQAAAAAAAAECAwQREiExIgVBEzJCUXEVIzNhgRT/2gAMAwEAAhEDEQA/AO4oiIAiIgIXPKzF3PY+aolk7nO5gZHoABceLKLkaLoZK5rixZDhzg7Qua7/AHO/+rxnqWzCfBrFJFTlsb3gNdI45pDv4WHh1Ntl0TBqaVgc6V+YvIIFzZoHAKqY1XD7DRyssXZow2x0vaxCtmBTufH4hZzSQW3vbQHf3UIt8icl8NmyClQpXQ5hERAEREAREQBERAEREAREQBEQoAVCw8VrO5jL7XsRcdCUw/EI5m3Yb9OI9Qo8lvRLhLjy10ZilQpUiIREQBERAEREAREQBERAEREB5VJ7S01gAQC0EixGmqu60PainvG4j8N/duv0XK5bg9HfHko2LZzGrwuXPG2nJ7syhxiv4Wu/GBwXReytTdzwTcusb9WHKVUhIbXbubZfU7Ld4NH3U8TAbloOY8y4XcqdN0vuaWXjQ71/JeQpUBeXvAuSbAak8gN1omMe0WEMShMbZhIwxOALZQ4ZHBxsCHbEHgswICUReSgPSLGirI3PdGHtL47Z2AjM3MLtzDhcLICAlF5csVmIwmPvhKwxf90OBZobebbfRAZiL4UtSyQEscHAEtJBvYjceq+6AIiICCi8yPAFybBaar7QxtOWPxu5A6D1KhKcY+snGuU/yo+/aT/88nRpPyVGoqoxua9hI4+o5Ffav7QGqc5gdma3RxbcMB2yj8R67LV0bHhuo8OYtDuo59NVm3W85pxNvEo/Dqas+51eCQOaHDYgFfVa7Am2hYCb+FbFacXuKMOa1JoIiKREIiIAiIgCIiAIiIAiIgIXwrYg5hHRfdQQvGthenNmR/ZZQHeK7/ALaNaT5ieB5Lc4AwfanF24va/Xj8lXe0zp4ak53XDSXMJHhy73ttosKTGy57J43HPGLSPAAD2kgZg21vCbfMrO5KMtNGw1KVfu9rR19q+FeCY3gbljgBz8JWm7L9oPtIcySwnjtmA2e07SN6H6hWALQjJSW0ZMouL0/TiWE09bFTRtpxWtDaeIVLHfaAGzd8NIWv8AKMua/d+Gy3dSKzuqstfWDEM0oy2ndAYswymIf9K4ZtlIde66kvnOCQQDYkGx5HnZSInHpZHRvpWS1NbJDIal2SNmIQytIiYWtAc90sgDtbuJAueC3nZv7a2spTVfaJXyU7WyNvUMjpnNYTmda0MubQHdwd+W17Pz99UhlbrWUWcxyatDo5dC7KNDpYdFc2ommTnBwemcux+knbidQ+EVQne6i7h0ffCBzWgCXvCPunDLcHNqOGq81FFVMonSv+2STyzyRZe/q2tiYZnZJO7icHkNFrW3BF11VShA5bhEtRK6nNc6ta0UsQidG2dv34cRL37WDU2DfOMtiVpYaGvpqVggFWDNSVWdgMxDJG1Efd5G/wAt2Vz/AC2uL7rtdkQFY7Cmfu5+/wC8v9pky97nvk0tlzfCtziWJMgbdx14NG5XvEq1sLC53sOJPJUWrqC9xlmO+zenL0Ve+/guvS3i434r2/Ebo9qZCfDHp1N/opHaaQedgA91Xo6l7tQC1nMeEe3ErILi8ak5Rprx9BxVF5E34zS/8tX7dGTWVclUT4jYfAP3qtPi+GVkkfd0+VoefG91w4jkNNAtR2tY+NzDE9zHFwYcriPNztyV3gxJmRu+YNALeOg4pXxm/nIhbzh8a10UzCuyGIQ6CWNoOpabuHLa26ueH4eWRGOXK4kknKCB6gEnXRY0uNn4Wj3K+eH4s+VxP8tvIeYjkeQ5rtCVEX0cZ15Dj2XDCXjLl/Dt6LPVQocbDZQCLDa4PPmra111dhOMvChbVOt/I9KVClTOQREQBERAEREAREQBERAEREBUv4kYY+ekf3fmZZxA3c0G5CoU0YZLE1mxprtHA2N7e4vddnlYHAg7EWPuuU9rKX7PWU44APYPR1sv6qhlw/UaODZ+hmLQVD4nsfCfHGM0d/jj+OJ3700XUMCxiKriEkZ30cw+Zjhu1w4EFcoY/wC+khvZwIljPK48Q+d/mVk0GIS00pqacF1vDUU19Xf1D+oc+K449/B6ZazMVWLlH07AEIWFhOJxVUTZYXZmPFweI6EcCs5aiezEa16VHtthrxkq6cffU5uWj+ZH8Tf1W+wXEY6mFksZu14v1B4g9QVmvF91SKR3+F1piOlLVuLozwjl0u3oCov4vZaj/dr4/qj2v4/YvIUry0r0plUheZXhoJJsBxXoqsdrMSsO6adTq705KFk1CO2daanZNRRpsaxMTPLnH7tmw5+3MrBay5zyi7z5YuDB1HNY8TsxBPlafCObvxHoOC+4kI23PFYsp8ntn0UKOK4rwyWs1vIbngy/1XqSpA1vcjYDytWCT+ysOsxBkYJvt8gvORP8JesVrRJLG1x8LCZXk8m6D3JP5LOlqG5bjwstfX6kqvURc+8kl/vDoziWjyi3Dmt1T0bn2dIBYahp8o6nmV5the7Pm2Mzam7If/OT0HAdVnOl0ytGVg2aP16r0SwbkuPyCjv+QaB6XXo7b3o+UTmlzQXAXIFzw1XSKA3Y30XONXaWufRdAwMOELA7e2qvYT7aMz6pF6izYKVAUrQMgIiIAiIgCIiAIiIAiIgCIiAhUv8AiZhueFk7R4oJGuP+W9j8ldVjV9K2WNzHC7XNLSOhXOyPKLROqfCakccx2nLaqFzdHPis0/1MJP53svpVPc3JVw66WkZzA3uOYWb2vpjEKd3GGXI49CbfS3zXmOQU8+V3/RqdRya/iP1WRKOno+ghPlHZlYNigpHCpgu6kmP38Q17on+Y0fULp1PM17Q5pBa4AgjYgrj00bsOlLgM1LKfGzg2/EDkrd2Nr+4eKYuvDIC+mffS25jv0GoVzGu/SzMy6OuaLsVqu0mDtq4HRu0PmY4btcNiFtQsavqmRNL3mwH59ArsmtdlGtyUk4+mj7GYw6WN0M+lRTnu5Bzt5XjoRqt1UYnDH5ntHS+vyXL+1eIyNlNXC0ggZZI2eZ7eF+ZCyWPzAHXUA2O+ovr1VKWVxXSNj+nKb5N639v2LpVdqIQPBdx9LD81S8TqXSvcSbF2rnfhasWqr2sNh4nfhavDIHyav8I/CP1VO3IlZ0y5Ri10PcfQ+ua3Rg0C+f8AiL+AGv7ssyOlYNh89VuJ5KRkIfKxoLRfy2NxxuOCjXXy9Z7da6/EaabDJ8pfM5sbGi5c5w0HKw1v0Vdpad1U+7dIGO0J0zkdP0XrtNiNbiDS6Nh7hlyI7HM8cTb4lgdkpKmRhbHMGgOuWlgda/H0XScI6+JXrtm5amXakpMuoBJ/EQVsWUDneZx9LLV4ZT1bSBI6J7Tya5jv9Lg6x+S3ZhI1Ge3IO/RRUTrOx+Ix5qLLtb1c630WI6A82n3C2j6pp0DrEcHD+6xJmuPwscOYXjR7XZJemC+RzNr+xV27HTOfTNLr3Lnbm53VJleBu0tt/S5XLsTLmpgf63/VWMLam0VfqWnWn/ssAUqApWoYgREQBERAEREAREQBERAEREAUWUogKV/EXDc9PIRxGb/U3X6D8lWDTisox+IND2niDbf1uuo4lSiWNzOYI/Jcy7MXic+Fw1jkfGR0PiH5FZmVDUtmthWcoOP3R8ez2KNqozTz2EzLts74gseJj6Z3ckkMzZoJD/KkbrlJ5G1vdRi2Cs+05bmN8usUw4SAXDXeqyKQVM8LRUQl4doJGeI+E28TRqCCN1xUX7E7qcd8ZHTcHxNs8DZdtPEPwuHmHzVRx3EjPJp5W6NH6rBop5YWPjv57ZvUaE+pC18tSScsQuRu8+Vvup3ZLlFIljYSqm5v/h9p6hsYu425Dj8ligTTnS7GH/c7+yy8Pwm5zOOY8XnYegW77hrBZtyf3ueAVVQcvS3O1Lo09PQRwjbXkNSfUr6BpcbAey+8otsLnoNPYfqvi5xGl/Wykkgn1s9nKzbxO/If3K11NhkuJS2F+4jNi7g9w315BWbCezr5dZbtYfh2JH6K3UVGyFgZG0Na0WACuVYzl3LwzsnNUeodswsIwWKnaABd1rXt+QHAKg9tuxz6aQ11A3+qenaNxuXMbz5hdTsvJCuuqLjxRlxvmp89nJMF7QMe0EG7Tw/eysP2tjxo4tPO/wC7qqfxBwM01bmogGmWPvXw7NeQ4g2HA7aLRYf2hJuCyRrm6OAaSAfTcLLnBxejaqsjbFN+nQ5HOO4a8c9AV8HOZ+FzfQquQ4i87X922K+8VTM82aCfQErltvpFlQjrbZuXzkbPJHUbK1diGn7MC74nvd7E6KqUOBVEhHenI0/D8Rv6bLo1LA2NjWtFg0AAeiv4lUk+TMvPvhJcIH2UqFKvmWEREAREQBERAEREAREQBERAEREBBVF7U4Z3VR3zB4ZgM3R7Nj7i3yV5KxMUoxNG5h4jQ8jwXG6vnDR3xrfw7EznnaylM1Nnb52We08QW6rN7O4iHUnffiN7cnnQtt6i/uvpStIa+J+4uCOhWu7C09mTwuAtFMbDlnF1Sp3y4o0MhRXyfhiTuLyWg2HxO4+nqsukgAsGjb4dgOpKsFTQR92Q1tiBcEDW/wCq0bH20tbodvfmuNtLrl2XaMmNsfibKH1v/wCo9Oa9VL2tGp9v+OJWs/xEXyx3c87ADMfZo291s6Ds1UTHNO7u2n4BYyH1Ozfa69jGU+kjhZKNfc2a3O6R2SNpJPAak9SeAVmwTs4I7PlsX8Gjyt/uVt8Pw2KBuWNoHXcn1KzLK7VjKPcvShfmyn8Y9IhoXpQFKtlEKCpUIDmP8XD3ctLL/nb8rH9Vp6elzls8ZDZhcZ7XbIOTxxH0Vh/jPDeCB1vLKR/ub/wtD2bfEYwxrnA7hrjoOg4hZWT8bNo2cFp16fha8NbBI0F0bWvt4mbi/Q8QtpHE1uwA9BZVI3HQrcYZifwyH0d/ddqL4vqSPMrDmo8oPaN7Rsu9o63+S3llqsKbdxPT6rbK/wBfYxwiIgCIiAIiIAiIgCIiAIiIAiIgCIiAiyjKvSICv4/hhJ72MeJvmaPiH91X8Oniha+Td0hF2jclt7eh1V+IVQx/sUJnl8EndOd5m6lh62GxVS2uSfOC7LtN8WuFnhUsU7SVMru7jaY7m2UavPS/9lucC7FTSWfVSOaDr3QN3H/M7h7Kzdney8NIL+eUjxSu1PtyC3tlCvFbfKx7PbMpRXGrpGFhuEwU4tEwN5m2p9TxWblUhSrsYqK0ik232wospRenhClEQBRZSiApP8W4S6huPgmjdfkBmB+qqtC5zGtbM0FrrFrxtcjdpC6P2wou/op4+cZPu3xfoub4FWF0LGuGhbsdj6cis3Mj8kzV+n9po2Dj1vbid1kR4dK61mHVRh0IdI1vDl0GtlecOphYOPsOShj46sW2WszLdL4xPngFG+KOzzcnhyHJbVeV6WnFaWjClJye2ERFIiEREAREQBERAEREAREQBERAEREAREQBQQpRAQAilEAREQBERAEREAREQHiZgc0g7EEfNci7PuyNexwu1sjhblqdQuvuXK44B31SG/DM7ToeIVHNXSZo/Tn82mZcTu7cHtNw3hxCv+HSB0bSNiFzdX7s269Oz0P1Khhz7cTv9Tr1FSNopUBStExwiIgCIiAIiIAiIgCIiAIiIAiIgCIiAIiIAiIgCIiAIiIAiIgCIiAIiIDy/Zc3oR9688XyOI68LLoVfNkjc7k0/RUGFljZ2ztWu5HdUcx+I0sBfmbPNTCM9hpcj8+Ku+B0zooWsda4vqOpv+qqTow6VjZOJsHA23/5V4po8rQ25OUAXO+iYkO2z3PsbUYn1ClQpV4zAiIgCIiAIiIAiIgCIiAIiIAiIgCIiAIiIAiIgCIiAIiIAiIgCIiAIiIDU9pXfcOG2Yht/Uqr09wDG8ajbqOnVWntLAXwOtuLO+SrENSJANLub8/ZZ2X+dGph/wCN6JY9pcw7tzAHm07K8tXO6oAnMw7kZhxHqF0GB12tPMArpiS9Rzzo/lZ9FKhSrpnhERAEREAREQBERAEREAREQBERAEREAREQBERAEREAREQBERAEREAREQEOF1XcS7Mtcc0Rynlw9uShFzshGS7Oldsq3uLNQMEqHPyut1eCNR9Vd4Y8rQOQA+ShFzorUd6O2TdKzWz6KURWCqEREAREQBERAER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wipe(down)">
                                      <p:cBhvr>
                                        <p:cTn id="7" dur="500"/>
                                        <p:tgtEl>
                                          <p:spTgt spid="409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wipe(down)">
                                      <p:cBhvr>
                                        <p:cTn id="12" dur="500"/>
                                        <p:tgtEl>
                                          <p:spTgt spid="409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Effect transition="in" filter="wipe(down)">
                                      <p:cBhvr>
                                        <p:cTn id="17" dur="500"/>
                                        <p:tgtEl>
                                          <p:spTgt spid="409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62">
                                            <p:txEl>
                                              <p:pRg st="4" end="4"/>
                                            </p:txEl>
                                          </p:spTgt>
                                        </p:tgtEl>
                                        <p:attrNameLst>
                                          <p:attrName>style.visibility</p:attrName>
                                        </p:attrNameLst>
                                      </p:cBhvr>
                                      <p:to>
                                        <p:strVal val="visible"/>
                                      </p:to>
                                    </p:set>
                                    <p:animEffect transition="in" filter="wipe(down)">
                                      <p:cBhvr>
                                        <p:cTn id="22" dur="5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13402</TotalTime>
  <Words>1300</Words>
  <Application>Microsoft Office PowerPoint</Application>
  <PresentationFormat>On-screen Show (4:3)</PresentationFormat>
  <Paragraphs>143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The Muscular System</vt:lpstr>
      <vt:lpstr>                The Muscular System</vt:lpstr>
      <vt:lpstr>The Muscular System</vt:lpstr>
      <vt:lpstr>The Muscular System</vt:lpstr>
      <vt:lpstr>Muscle Fuel</vt:lpstr>
      <vt:lpstr>Functions Of Muscles</vt:lpstr>
      <vt:lpstr>Muscle Growth</vt:lpstr>
      <vt:lpstr>Types Of Muscle Tissue</vt:lpstr>
      <vt:lpstr>   Skeletal muscle tissue</vt:lpstr>
      <vt:lpstr>1 Skeletal(striated)</vt:lpstr>
      <vt:lpstr>2 Smooth Muscle Tissue</vt:lpstr>
      <vt:lpstr>3 Cardiac Muscle Tissue</vt:lpstr>
      <vt:lpstr>Skeletal Muscle Action</vt:lpstr>
      <vt:lpstr>Skeletal Muscle Action</vt:lpstr>
      <vt:lpstr>Skeletal Muscle Action</vt:lpstr>
      <vt:lpstr>Muscle Tone</vt:lpstr>
      <vt:lpstr>Muscle Attachment</vt:lpstr>
      <vt:lpstr>Muscle Attachment</vt:lpstr>
      <vt:lpstr>Major Skeletal Muscles</vt:lpstr>
      <vt:lpstr>Major Skeletal Muscles</vt:lpstr>
      <vt:lpstr>Major Skeletal Muscles</vt:lpstr>
      <vt:lpstr>Major Skeletal Muscles(lower extremity)</vt:lpstr>
      <vt:lpstr>Major Skeletal Muscles(lower extremity)</vt:lpstr>
      <vt:lpstr>Major Skeletal Muscles(lower extremity)</vt:lpstr>
      <vt:lpstr>Vastus Lateralis</vt:lpstr>
      <vt:lpstr>Major Skeletal Muscles(lower extremity)</vt:lpstr>
      <vt:lpstr>Muscles Of Expression</vt:lpstr>
      <vt:lpstr>Muscle Strain And Cramps</vt:lpstr>
      <vt:lpstr>Disease And Disorders</vt:lpstr>
      <vt:lpstr>Disease And Disorders</vt:lpstr>
      <vt:lpstr>Disease And Disorders</vt:lpstr>
    </vt:vector>
  </TitlesOfParts>
  <Company>Salt Lake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Muscular System</dc:title>
  <dc:creator>ahastin2</dc:creator>
  <cp:lastModifiedBy>ahastin2</cp:lastModifiedBy>
  <cp:revision>531</cp:revision>
  <dcterms:created xsi:type="dcterms:W3CDTF">2011-11-03T15:28:31Z</dcterms:created>
  <dcterms:modified xsi:type="dcterms:W3CDTF">2013-12-02T03:56:03Z</dcterms:modified>
</cp:coreProperties>
</file>