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4" r:id="rId15"/>
    <p:sldId id="269" r:id="rId16"/>
    <p:sldId id="274" r:id="rId17"/>
    <p:sldId id="270" r:id="rId18"/>
    <p:sldId id="275" r:id="rId19"/>
    <p:sldId id="271" r:id="rId20"/>
    <p:sldId id="276" r:id="rId21"/>
    <p:sldId id="277" r:id="rId22"/>
    <p:sldId id="287" r:id="rId23"/>
    <p:sldId id="272" r:id="rId24"/>
    <p:sldId id="278" r:id="rId25"/>
    <p:sldId id="279" r:id="rId26"/>
    <p:sldId id="280" r:id="rId27"/>
    <p:sldId id="284" r:id="rId28"/>
    <p:sldId id="273" r:id="rId29"/>
    <p:sldId id="281" r:id="rId30"/>
    <p:sldId id="282" r:id="rId31"/>
    <p:sldId id="283" r:id="rId32"/>
    <p:sldId id="285" r:id="rId33"/>
    <p:sldId id="297" r:id="rId34"/>
    <p:sldId id="286" r:id="rId35"/>
    <p:sldId id="295" r:id="rId36"/>
    <p:sldId id="288" r:id="rId37"/>
    <p:sldId id="289" r:id="rId38"/>
    <p:sldId id="290" r:id="rId39"/>
    <p:sldId id="291" r:id="rId40"/>
    <p:sldId id="292"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varScale="1">
        <p:scale>
          <a:sx n="69" d="100"/>
          <a:sy n="69" d="100"/>
        </p:scale>
        <p:origin x="-5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D7806-C298-4E66-B076-9D439E9A72BE}" type="datetimeFigureOut">
              <a:rPr lang="en-US" smtClean="0"/>
              <a:pPr/>
              <a:t>12/07/2013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CD0F5-88AA-450E-A5CE-00D9528095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D7806-C298-4E66-B076-9D439E9A72BE}" type="datetimeFigureOut">
              <a:rPr lang="en-US" smtClean="0"/>
              <a:pPr/>
              <a:t>12/07/2013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CD0F5-88AA-450E-A5CE-00D9528095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The Respiratory System</a:t>
            </a:r>
            <a:endParaRPr lang="en-US" sz="5400" dirty="0"/>
          </a:p>
        </p:txBody>
      </p:sp>
      <p:sp>
        <p:nvSpPr>
          <p:cNvPr id="3" name="Subtitle 2"/>
          <p:cNvSpPr>
            <a:spLocks noGrp="1"/>
          </p:cNvSpPr>
          <p:nvPr>
            <p:ph type="subTitle" idx="1"/>
          </p:nvPr>
        </p:nvSpPr>
        <p:spPr/>
        <p:txBody>
          <a:bodyPr>
            <a:normAutofit/>
          </a:bodyPr>
          <a:lstStyle/>
          <a:p>
            <a:r>
              <a:rPr lang="en-US" sz="5400" dirty="0" smtClean="0"/>
              <a:t>Chapter 11 Unit 7</a:t>
            </a:r>
            <a:endParaRPr lang="en-US" sz="5400" dirty="0"/>
          </a:p>
        </p:txBody>
      </p:sp>
      <p:pic>
        <p:nvPicPr>
          <p:cNvPr id="1026" name="Picture 2" descr="http://2.bp.blogspot.com/-AG5vYHxBKRA/TpRXX6ssYlI/AAAAAAAAAUM/rD3_47_IbnQ/s1600/lungs.gif"/>
          <p:cNvPicPr>
            <a:picLocks noChangeAspect="1" noChangeArrowheads="1"/>
          </p:cNvPicPr>
          <p:nvPr/>
        </p:nvPicPr>
        <p:blipFill>
          <a:blip r:embed="rId2" cstate="print"/>
          <a:srcRect/>
          <a:stretch>
            <a:fillRect/>
          </a:stretch>
        </p:blipFill>
        <p:spPr bwMode="auto">
          <a:xfrm>
            <a:off x="457200" y="0"/>
            <a:ext cx="3543300" cy="2362200"/>
          </a:xfrm>
          <a:prstGeom prst="rect">
            <a:avLst/>
          </a:prstGeom>
          <a:noFill/>
        </p:spPr>
      </p:pic>
      <p:pic>
        <p:nvPicPr>
          <p:cNvPr id="1028" name="Picture 4" descr="http://www.dreamstime.com/lungs-thumb7023806.jpg"/>
          <p:cNvPicPr>
            <a:picLocks noChangeAspect="1" noChangeArrowheads="1"/>
          </p:cNvPicPr>
          <p:nvPr/>
        </p:nvPicPr>
        <p:blipFill>
          <a:blip r:embed="rId3" cstate="print"/>
          <a:srcRect/>
          <a:stretch>
            <a:fillRect/>
          </a:stretch>
        </p:blipFill>
        <p:spPr bwMode="auto">
          <a:xfrm>
            <a:off x="5257800" y="4648200"/>
            <a:ext cx="3676650" cy="2057400"/>
          </a:xfrm>
          <a:prstGeom prst="rect">
            <a:avLst/>
          </a:prstGeom>
          <a:noFill/>
        </p:spPr>
      </p:pic>
      <p:pic>
        <p:nvPicPr>
          <p:cNvPr id="1030" name="Picture 6" descr="http://1.bp.blogspot.com/_1N-VlIt__SQ/TGEDPnxDExI/AAAAAAAAAAw/Xvki7_dOULY/s320/diaphragm+1+animation.gif"/>
          <p:cNvPicPr>
            <a:picLocks noChangeAspect="1" noChangeArrowheads="1" noCrop="1"/>
          </p:cNvPicPr>
          <p:nvPr/>
        </p:nvPicPr>
        <p:blipFill>
          <a:blip r:embed="rId4" cstate="print"/>
          <a:srcRect/>
          <a:stretch>
            <a:fillRect/>
          </a:stretch>
        </p:blipFill>
        <p:spPr bwMode="auto">
          <a:xfrm>
            <a:off x="5638800" y="0"/>
            <a:ext cx="2971800" cy="2514601"/>
          </a:xfrm>
          <a:prstGeom prst="rect">
            <a:avLst/>
          </a:prstGeom>
          <a:noFill/>
        </p:spPr>
      </p:pic>
      <p:pic>
        <p:nvPicPr>
          <p:cNvPr id="1032" name="Picture 8" descr="http://web.singnet.com.sg/~capping/images/ANimaTION_lungs.gif"/>
          <p:cNvPicPr>
            <a:picLocks noChangeAspect="1" noChangeArrowheads="1" noCrop="1"/>
          </p:cNvPicPr>
          <p:nvPr/>
        </p:nvPicPr>
        <p:blipFill>
          <a:blip r:embed="rId5" cstate="print"/>
          <a:srcRect/>
          <a:stretch>
            <a:fillRect/>
          </a:stretch>
        </p:blipFill>
        <p:spPr bwMode="auto">
          <a:xfrm>
            <a:off x="685800" y="4800600"/>
            <a:ext cx="2438400" cy="15621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Trachea, Bronchi, And Bronchioles</a:t>
            </a:r>
            <a:endParaRPr lang="en-US" dirty="0"/>
          </a:p>
        </p:txBody>
      </p:sp>
      <p:sp>
        <p:nvSpPr>
          <p:cNvPr id="4" name="Content Placeholder 3"/>
          <p:cNvSpPr>
            <a:spLocks noGrp="1"/>
          </p:cNvSpPr>
          <p:nvPr>
            <p:ph idx="1"/>
          </p:nvPr>
        </p:nvSpPr>
        <p:spPr/>
        <p:txBody>
          <a:bodyPr/>
          <a:lstStyle/>
          <a:p>
            <a:r>
              <a:rPr lang="en-US" dirty="0" smtClean="0"/>
              <a:t>The next passage way for air is the </a:t>
            </a:r>
            <a:r>
              <a:rPr lang="en-US" b="1" dirty="0" smtClean="0"/>
              <a:t>trachea</a:t>
            </a:r>
          </a:p>
          <a:p>
            <a:r>
              <a:rPr lang="en-US" dirty="0" smtClean="0"/>
              <a:t>This is commonly called the </a:t>
            </a:r>
            <a:r>
              <a:rPr lang="en-US" b="1" dirty="0" smtClean="0"/>
              <a:t>windpipe</a:t>
            </a:r>
            <a:r>
              <a:rPr lang="en-US" dirty="0" smtClean="0"/>
              <a:t> and extends from the neck into the chest, directly in front of the esophagus</a:t>
            </a:r>
          </a:p>
          <a:p>
            <a:endParaRPr lang="en-US" dirty="0"/>
          </a:p>
        </p:txBody>
      </p:sp>
      <p:pic>
        <p:nvPicPr>
          <p:cNvPr id="22530" name="Picture 2" descr="http://upload.wikimedia.org/wikipedia/commons/thumb/9/9f/Illu_conducting_passages.svg/250px-Illu_conducting_passages.svg.png"/>
          <p:cNvPicPr>
            <a:picLocks noChangeAspect="1" noChangeArrowheads="1"/>
          </p:cNvPicPr>
          <p:nvPr/>
        </p:nvPicPr>
        <p:blipFill>
          <a:blip r:embed="rId2" cstate="print"/>
          <a:srcRect/>
          <a:stretch>
            <a:fillRect/>
          </a:stretch>
        </p:blipFill>
        <p:spPr bwMode="auto">
          <a:xfrm>
            <a:off x="6553200" y="4038600"/>
            <a:ext cx="2590800" cy="2638426"/>
          </a:xfrm>
          <a:prstGeom prst="rect">
            <a:avLst/>
          </a:prstGeom>
          <a:noFill/>
        </p:spPr>
      </p:pic>
      <p:pic>
        <p:nvPicPr>
          <p:cNvPr id="22532" name="Picture 4" descr="http://www.beltina.org/pics/trachea.jpg"/>
          <p:cNvPicPr>
            <a:picLocks noChangeAspect="1" noChangeArrowheads="1"/>
          </p:cNvPicPr>
          <p:nvPr/>
        </p:nvPicPr>
        <p:blipFill>
          <a:blip r:embed="rId3" cstate="print"/>
          <a:srcRect/>
          <a:stretch>
            <a:fillRect/>
          </a:stretch>
        </p:blipFill>
        <p:spPr bwMode="auto">
          <a:xfrm>
            <a:off x="3657600" y="3733800"/>
            <a:ext cx="2752725" cy="2924175"/>
          </a:xfrm>
          <a:prstGeom prst="rect">
            <a:avLst/>
          </a:prstGeom>
          <a:noFill/>
        </p:spPr>
      </p:pic>
      <p:pic>
        <p:nvPicPr>
          <p:cNvPr id="22536" name="Picture 8" descr="http://medicalimages.allrefer.com/large/throat-anatomy.jpg"/>
          <p:cNvPicPr>
            <a:picLocks noChangeAspect="1" noChangeArrowheads="1"/>
          </p:cNvPicPr>
          <p:nvPr/>
        </p:nvPicPr>
        <p:blipFill>
          <a:blip r:embed="rId4" cstate="print"/>
          <a:srcRect/>
          <a:stretch>
            <a:fillRect/>
          </a:stretch>
        </p:blipFill>
        <p:spPr bwMode="auto">
          <a:xfrm>
            <a:off x="152400" y="3657600"/>
            <a:ext cx="35052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Trachea, Bronchi, And Bronchioles</a:t>
            </a:r>
            <a:endParaRPr lang="en-US" dirty="0"/>
          </a:p>
        </p:txBody>
      </p:sp>
      <p:sp>
        <p:nvSpPr>
          <p:cNvPr id="4" name="Content Placeholder 3"/>
          <p:cNvSpPr>
            <a:spLocks noGrp="1"/>
          </p:cNvSpPr>
          <p:nvPr>
            <p:ph idx="1"/>
          </p:nvPr>
        </p:nvSpPr>
        <p:spPr/>
        <p:txBody>
          <a:bodyPr/>
          <a:lstStyle/>
          <a:p>
            <a:r>
              <a:rPr lang="en-US" dirty="0" smtClean="0"/>
              <a:t>About the middle of the sternum, the trachea divides into two sections called the right and left </a:t>
            </a:r>
            <a:r>
              <a:rPr lang="en-US" b="1" dirty="0" smtClean="0"/>
              <a:t>bronchi </a:t>
            </a:r>
            <a:endParaRPr lang="en-US" b="1" dirty="0"/>
          </a:p>
        </p:txBody>
      </p:sp>
      <p:pic>
        <p:nvPicPr>
          <p:cNvPr id="23554" name="Picture 2" descr="http://chestofbooks.com/food/household/Woman-Encyclopaedia-1/images/The-air-passages-This-diagram-shows-how-the-tiny-bronchi-di.jpg"/>
          <p:cNvPicPr>
            <a:picLocks noChangeAspect="1" noChangeArrowheads="1"/>
          </p:cNvPicPr>
          <p:nvPr/>
        </p:nvPicPr>
        <p:blipFill>
          <a:blip r:embed="rId2" cstate="print"/>
          <a:srcRect/>
          <a:stretch>
            <a:fillRect/>
          </a:stretch>
        </p:blipFill>
        <p:spPr bwMode="auto">
          <a:xfrm>
            <a:off x="5105400" y="2667000"/>
            <a:ext cx="3829050" cy="4019550"/>
          </a:xfrm>
          <a:prstGeom prst="rect">
            <a:avLst/>
          </a:prstGeom>
          <a:noFill/>
        </p:spPr>
      </p:pic>
      <p:pic>
        <p:nvPicPr>
          <p:cNvPr id="8" name="Picture 4" descr="http://www.beltina.org/pics/trachea.jpg"/>
          <p:cNvPicPr>
            <a:picLocks noChangeAspect="1" noChangeArrowheads="1"/>
          </p:cNvPicPr>
          <p:nvPr/>
        </p:nvPicPr>
        <p:blipFill>
          <a:blip r:embed="rId3" cstate="print"/>
          <a:srcRect/>
          <a:stretch>
            <a:fillRect/>
          </a:stretch>
        </p:blipFill>
        <p:spPr bwMode="auto">
          <a:xfrm>
            <a:off x="1143000" y="3276600"/>
            <a:ext cx="3200400" cy="3581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Trachea, Bronchi, And Bronchioles</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Each bronchus divides and subdivides into many increasingly smaller bronchi, each with the cartilage –ring structure, until they are barley visible without a microscope</a:t>
            </a:r>
          </a:p>
          <a:p>
            <a:r>
              <a:rPr lang="en-US" dirty="0" smtClean="0"/>
              <a:t>These tiny air passageways have walls of muscle cells and are called bronchioles </a:t>
            </a:r>
            <a:endParaRPr lang="en-US" dirty="0"/>
          </a:p>
        </p:txBody>
      </p:sp>
      <p:sp>
        <p:nvSpPr>
          <p:cNvPr id="8" name="Content Placeholder 7"/>
          <p:cNvSpPr>
            <a:spLocks noGrp="1"/>
          </p:cNvSpPr>
          <p:nvPr>
            <p:ph sz="half" idx="2"/>
          </p:nvPr>
        </p:nvSpPr>
        <p:spPr/>
        <p:txBody>
          <a:bodyPr>
            <a:normAutofit fontScale="92500" lnSpcReduction="10000"/>
          </a:bodyPr>
          <a:lstStyle/>
          <a:p>
            <a:endParaRPr lang="en-US"/>
          </a:p>
        </p:txBody>
      </p:sp>
      <p:pic>
        <p:nvPicPr>
          <p:cNvPr id="24578" name="Picture 2" descr="http://www.hyperbaric-oxygen-info.com/image-files/respiratory-system-diagram-bronchi.png"/>
          <p:cNvPicPr>
            <a:picLocks noChangeAspect="1" noChangeArrowheads="1"/>
          </p:cNvPicPr>
          <p:nvPr/>
        </p:nvPicPr>
        <p:blipFill>
          <a:blip r:embed="rId2" cstate="print"/>
          <a:srcRect/>
          <a:stretch>
            <a:fillRect/>
          </a:stretch>
        </p:blipFill>
        <p:spPr bwMode="auto">
          <a:xfrm>
            <a:off x="4495800" y="1371600"/>
            <a:ext cx="41910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Alveoli</a:t>
            </a:r>
            <a:endParaRPr lang="en-US" dirty="0"/>
          </a:p>
        </p:txBody>
      </p:sp>
      <p:sp>
        <p:nvSpPr>
          <p:cNvPr id="4" name="Content Placeholder 3"/>
          <p:cNvSpPr>
            <a:spLocks noGrp="1"/>
          </p:cNvSpPr>
          <p:nvPr>
            <p:ph sz="half" idx="1"/>
          </p:nvPr>
        </p:nvSpPr>
        <p:spPr/>
        <p:txBody>
          <a:bodyPr>
            <a:normAutofit fontScale="85000" lnSpcReduction="10000"/>
          </a:bodyPr>
          <a:lstStyle/>
          <a:p>
            <a:r>
              <a:rPr lang="en-US" dirty="0" smtClean="0"/>
              <a:t>Each bronchiole  ends in a grape cluster of microscopic air sacs called alveoli</a:t>
            </a:r>
          </a:p>
          <a:p>
            <a:r>
              <a:rPr lang="en-US" dirty="0" smtClean="0"/>
              <a:t>The body contains about 500 million alveoli</a:t>
            </a:r>
          </a:p>
          <a:p>
            <a:r>
              <a:rPr lang="en-US" dirty="0" smtClean="0"/>
              <a:t>The walls of the alveoli are only one cell thick and are surrounded by blood vessels and capillaries</a:t>
            </a:r>
          </a:p>
          <a:p>
            <a:r>
              <a:rPr lang="en-US" dirty="0"/>
              <a:t>A</a:t>
            </a:r>
            <a:r>
              <a:rPr lang="en-US" dirty="0" smtClean="0"/>
              <a:t>lveoli</a:t>
            </a:r>
            <a:r>
              <a:rPr lang="en-US" dirty="0"/>
              <a:t> are the very small air sacs that are the destination of air breathed </a:t>
            </a:r>
            <a:r>
              <a:rPr lang="en-US" dirty="0" smtClean="0"/>
              <a:t>in</a:t>
            </a:r>
          </a:p>
          <a:p>
            <a:endParaRPr lang="en-US" dirty="0" smtClean="0"/>
          </a:p>
          <a:p>
            <a:endParaRPr lang="en-US" dirty="0"/>
          </a:p>
        </p:txBody>
      </p:sp>
      <p:sp>
        <p:nvSpPr>
          <p:cNvPr id="9" name="Content Placeholder 8"/>
          <p:cNvSpPr>
            <a:spLocks noGrp="1"/>
          </p:cNvSpPr>
          <p:nvPr>
            <p:ph sz="half" idx="2"/>
          </p:nvPr>
        </p:nvSpPr>
        <p:spPr/>
        <p:txBody>
          <a:bodyPr>
            <a:normAutofit fontScale="85000" lnSpcReduction="10000"/>
          </a:bodyPr>
          <a:lstStyle/>
          <a:p>
            <a:endParaRPr lang="en-US"/>
          </a:p>
        </p:txBody>
      </p:sp>
      <p:pic>
        <p:nvPicPr>
          <p:cNvPr id="25602" name="Picture 2" descr="http://t0.gstatic.com/images?q=tbn:ANd9GcRrffTqrvhaDeN_82GSkGXaIJwTeeMm8GD6-1sM2u_Nr-Mjxducuw"/>
          <p:cNvPicPr>
            <a:picLocks noChangeAspect="1" noChangeArrowheads="1"/>
          </p:cNvPicPr>
          <p:nvPr/>
        </p:nvPicPr>
        <p:blipFill>
          <a:blip r:embed="rId2" cstate="print"/>
          <a:srcRect/>
          <a:stretch>
            <a:fillRect/>
          </a:stretch>
        </p:blipFill>
        <p:spPr bwMode="auto">
          <a:xfrm>
            <a:off x="5029200" y="1066800"/>
            <a:ext cx="3505200" cy="2971800"/>
          </a:xfrm>
          <a:prstGeom prst="rect">
            <a:avLst/>
          </a:prstGeom>
          <a:noFill/>
        </p:spPr>
      </p:pic>
      <p:pic>
        <p:nvPicPr>
          <p:cNvPr id="25604" name="Picture 4" descr="http://www.le.ac.uk/pa/teach/va/anatomy/case2/lunganim.gif"/>
          <p:cNvPicPr>
            <a:picLocks noChangeAspect="1" noChangeArrowheads="1" noCrop="1"/>
          </p:cNvPicPr>
          <p:nvPr/>
        </p:nvPicPr>
        <p:blipFill>
          <a:blip r:embed="rId3" cstate="print"/>
          <a:srcRect/>
          <a:stretch>
            <a:fillRect/>
          </a:stretch>
        </p:blipFill>
        <p:spPr bwMode="auto">
          <a:xfrm>
            <a:off x="5486400" y="4038600"/>
            <a:ext cx="2819400" cy="26289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normAutofit/>
          </a:bodyPr>
          <a:lstStyle/>
          <a:p>
            <a:r>
              <a:rPr lang="en-US" sz="2000" dirty="0" smtClean="0"/>
              <a:t>Review Pathway </a:t>
            </a:r>
            <a:r>
              <a:rPr lang="en-US" sz="2000" dirty="0"/>
              <a:t>O</a:t>
            </a:r>
            <a:r>
              <a:rPr lang="en-US" sz="2000" dirty="0" smtClean="0"/>
              <a:t>f </a:t>
            </a:r>
            <a:r>
              <a:rPr lang="en-US" sz="2000" dirty="0"/>
              <a:t>T</a:t>
            </a:r>
            <a:r>
              <a:rPr lang="en-US" sz="2000" dirty="0" smtClean="0"/>
              <a:t>he </a:t>
            </a:r>
            <a:r>
              <a:rPr lang="en-US" sz="2000" dirty="0"/>
              <a:t>R</a:t>
            </a:r>
            <a:r>
              <a:rPr lang="en-US" sz="2000" dirty="0" smtClean="0"/>
              <a:t>espiratory </a:t>
            </a:r>
            <a:r>
              <a:rPr lang="en-US" sz="2000" dirty="0"/>
              <a:t>S</a:t>
            </a:r>
            <a:r>
              <a:rPr lang="en-US" sz="2000" dirty="0" smtClean="0"/>
              <a:t>ystem</a:t>
            </a:r>
            <a:endParaRPr lang="en-US" sz="2000" dirty="0"/>
          </a:p>
        </p:txBody>
      </p:sp>
      <p:sp>
        <p:nvSpPr>
          <p:cNvPr id="3" name="Content Placeholder 2"/>
          <p:cNvSpPr>
            <a:spLocks noGrp="1"/>
          </p:cNvSpPr>
          <p:nvPr>
            <p:ph sz="half" idx="1"/>
          </p:nvPr>
        </p:nvSpPr>
        <p:spPr>
          <a:xfrm>
            <a:off x="381000" y="1371600"/>
            <a:ext cx="4038600" cy="5486400"/>
          </a:xfrm>
        </p:spPr>
        <p:txBody>
          <a:bodyPr>
            <a:normAutofit fontScale="62500" lnSpcReduction="20000"/>
          </a:bodyPr>
          <a:lstStyle/>
          <a:p>
            <a:r>
              <a:rPr lang="en-US" dirty="0" smtClean="0"/>
              <a:t>1.Nose and Mouth</a:t>
            </a:r>
          </a:p>
          <a:p>
            <a:r>
              <a:rPr lang="en-US" dirty="0" smtClean="0"/>
              <a:t>-Air in and out</a:t>
            </a:r>
          </a:p>
          <a:p>
            <a:r>
              <a:rPr lang="en-US" dirty="0" smtClean="0"/>
              <a:t>2. Pharynx</a:t>
            </a:r>
          </a:p>
          <a:p>
            <a:r>
              <a:rPr lang="en-US" dirty="0" smtClean="0"/>
              <a:t>-Passageway for food and air</a:t>
            </a:r>
            <a:endParaRPr lang="en-US" dirty="0"/>
          </a:p>
          <a:p>
            <a:r>
              <a:rPr lang="en-US" dirty="0" smtClean="0"/>
              <a:t>3. Epiglottis</a:t>
            </a:r>
            <a:r>
              <a:rPr lang="en-US" dirty="0"/>
              <a:t> </a:t>
            </a:r>
            <a:endParaRPr lang="en-US" dirty="0" smtClean="0"/>
          </a:p>
          <a:p>
            <a:r>
              <a:rPr lang="en-US" dirty="0" smtClean="0"/>
              <a:t>-A </a:t>
            </a:r>
            <a:r>
              <a:rPr lang="en-US" dirty="0"/>
              <a:t>small flap of </a:t>
            </a:r>
            <a:r>
              <a:rPr lang="en-US" dirty="0" smtClean="0"/>
              <a:t>tissue(opens or closes)</a:t>
            </a:r>
          </a:p>
          <a:p>
            <a:r>
              <a:rPr lang="en-US" dirty="0" smtClean="0"/>
              <a:t>4. Larynx </a:t>
            </a:r>
            <a:r>
              <a:rPr lang="en-US" dirty="0"/>
              <a:t> </a:t>
            </a:r>
            <a:endParaRPr lang="en-US" dirty="0" smtClean="0"/>
          </a:p>
          <a:p>
            <a:r>
              <a:rPr lang="en-US" dirty="0" smtClean="0"/>
              <a:t>-Voice box</a:t>
            </a:r>
          </a:p>
          <a:p>
            <a:r>
              <a:rPr lang="en-US" dirty="0" smtClean="0"/>
              <a:t>5. Trachea</a:t>
            </a:r>
          </a:p>
          <a:p>
            <a:r>
              <a:rPr lang="en-US" dirty="0" smtClean="0"/>
              <a:t> -Windpipe</a:t>
            </a:r>
          </a:p>
          <a:p>
            <a:r>
              <a:rPr lang="en-US" dirty="0" smtClean="0"/>
              <a:t>6. Bronchi</a:t>
            </a:r>
          </a:p>
          <a:p>
            <a:r>
              <a:rPr lang="en-US" dirty="0" smtClean="0"/>
              <a:t>-Divides </a:t>
            </a:r>
            <a:r>
              <a:rPr lang="en-US" dirty="0"/>
              <a:t>into left and right air tubes </a:t>
            </a:r>
            <a:endParaRPr lang="en-US" dirty="0" smtClean="0"/>
          </a:p>
          <a:p>
            <a:r>
              <a:rPr lang="en-US" dirty="0" smtClean="0"/>
              <a:t>7. Bronchioles</a:t>
            </a:r>
          </a:p>
          <a:p>
            <a:r>
              <a:rPr lang="en-US" dirty="0" smtClean="0"/>
              <a:t>-Divides in even </a:t>
            </a:r>
            <a:r>
              <a:rPr lang="en-US" dirty="0"/>
              <a:t>smaller </a:t>
            </a:r>
            <a:r>
              <a:rPr lang="en-US" dirty="0" smtClean="0"/>
              <a:t>tubes</a:t>
            </a:r>
            <a:endParaRPr lang="en-US" b="1" dirty="0" smtClean="0"/>
          </a:p>
          <a:p>
            <a:r>
              <a:rPr lang="en-US" dirty="0" smtClean="0"/>
              <a:t>8. Alveoli</a:t>
            </a:r>
          </a:p>
          <a:p>
            <a:r>
              <a:rPr lang="en-US" dirty="0" smtClean="0"/>
              <a:t>In </a:t>
            </a:r>
            <a:r>
              <a:rPr lang="en-US" dirty="0"/>
              <a:t>tiny air </a:t>
            </a:r>
            <a:r>
              <a:rPr lang="en-US" dirty="0" smtClean="0"/>
              <a:t>sacs </a:t>
            </a:r>
          </a:p>
          <a:p>
            <a:r>
              <a:rPr lang="en-US" dirty="0"/>
              <a:t>T</a:t>
            </a:r>
            <a:r>
              <a:rPr lang="en-US" dirty="0" smtClean="0"/>
              <a:t>hen </a:t>
            </a:r>
            <a:r>
              <a:rPr lang="en-US" dirty="0"/>
              <a:t>back out.</a:t>
            </a:r>
            <a:br>
              <a:rPr lang="en-US" dirty="0"/>
            </a:br>
            <a:r>
              <a:rPr lang="en-US" dirty="0"/>
              <a:t/>
            </a:r>
            <a:br>
              <a:rPr lang="en-US" dirty="0"/>
            </a:br>
            <a:endParaRPr lang="en-US" dirty="0"/>
          </a:p>
        </p:txBody>
      </p:sp>
      <p:sp>
        <p:nvSpPr>
          <p:cNvPr id="4" name="Content Placeholder 3"/>
          <p:cNvSpPr>
            <a:spLocks noGrp="1"/>
          </p:cNvSpPr>
          <p:nvPr>
            <p:ph sz="half" idx="2"/>
          </p:nvPr>
        </p:nvSpPr>
        <p:spPr>
          <a:xfrm>
            <a:off x="4648200" y="381000"/>
            <a:ext cx="4038600" cy="5745163"/>
          </a:xfrm>
        </p:spPr>
        <p:txBody>
          <a:bodyPr>
            <a:normAutofit fontScale="62500" lnSpcReduction="20000"/>
          </a:bodyPr>
          <a:lstStyle/>
          <a:p>
            <a:r>
              <a:rPr lang="en-US" dirty="0" smtClean="0"/>
              <a:t>Remember the epiglottis open when we eat so </a:t>
            </a:r>
            <a:r>
              <a:rPr lang="en-US" dirty="0"/>
              <a:t>f</a:t>
            </a:r>
            <a:r>
              <a:rPr lang="en-US" dirty="0" smtClean="0"/>
              <a:t>ood goes to the esophagus not into our lungs</a:t>
            </a:r>
          </a:p>
          <a:p>
            <a:r>
              <a:rPr lang="en-US" dirty="0" smtClean="0"/>
              <a:t>FYI- when referring to the  bronchial tree this </a:t>
            </a:r>
            <a:r>
              <a:rPr lang="en-US" dirty="0"/>
              <a:t> includes the following interacting structures.</a:t>
            </a:r>
          </a:p>
          <a:p>
            <a:r>
              <a:rPr lang="en-US" dirty="0"/>
              <a:t>Bronchioles</a:t>
            </a:r>
          </a:p>
          <a:p>
            <a:r>
              <a:rPr lang="en-US" dirty="0"/>
              <a:t>Bronchi</a:t>
            </a:r>
          </a:p>
          <a:p>
            <a:r>
              <a:rPr lang="en-US" dirty="0"/>
              <a:t>Alveoli</a:t>
            </a:r>
          </a:p>
          <a:p>
            <a:endParaRPr lang="en-US" dirty="0" smtClean="0"/>
          </a:p>
          <a:p>
            <a:endParaRPr lang="en-US" dirty="0"/>
          </a:p>
        </p:txBody>
      </p:sp>
      <p:pic>
        <p:nvPicPr>
          <p:cNvPr id="52226" name="Picture 2" descr="http://people.eku.edu/ritchisong/respiratorysystem.gif"/>
          <p:cNvPicPr>
            <a:picLocks noChangeAspect="1" noChangeArrowheads="1"/>
          </p:cNvPicPr>
          <p:nvPr/>
        </p:nvPicPr>
        <p:blipFill>
          <a:blip r:embed="rId2" cstate="print"/>
          <a:srcRect/>
          <a:stretch>
            <a:fillRect/>
          </a:stretch>
        </p:blipFill>
        <p:spPr bwMode="auto">
          <a:xfrm>
            <a:off x="5334000" y="3962400"/>
            <a:ext cx="34290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wipe(down)">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wipe(down)">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
                                            <p:txEl>
                                              <p:pRg st="0" end="0"/>
                                            </p:txEl>
                                          </p:spTgt>
                                        </p:tgtEl>
                                        <p:attrNameLst>
                                          <p:attrName>style.visibility</p:attrName>
                                        </p:attrNameLst>
                                      </p:cBhvr>
                                      <p:to>
                                        <p:strVal val="visible"/>
                                      </p:to>
                                    </p:set>
                                    <p:animEffect transition="in" filter="wipe(down)">
                                      <p:cBhvr>
                                        <p:cTn id="92" dur="500"/>
                                        <p:tgtEl>
                                          <p:spTgt spid="4">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
                                            <p:txEl>
                                              <p:pRg st="1" end="1"/>
                                            </p:txEl>
                                          </p:spTgt>
                                        </p:tgtEl>
                                        <p:attrNameLst>
                                          <p:attrName>style.visibility</p:attrName>
                                        </p:attrNameLst>
                                      </p:cBhvr>
                                      <p:to>
                                        <p:strVal val="visible"/>
                                      </p:to>
                                    </p:set>
                                    <p:animEffect transition="in" filter="wipe(down)">
                                      <p:cBhvr>
                                        <p:cTn id="97" dur="500"/>
                                        <p:tgtEl>
                                          <p:spTgt spid="4">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
                                            <p:txEl>
                                              <p:pRg st="2" end="2"/>
                                            </p:txEl>
                                          </p:spTgt>
                                        </p:tgtEl>
                                        <p:attrNameLst>
                                          <p:attrName>style.visibility</p:attrName>
                                        </p:attrNameLst>
                                      </p:cBhvr>
                                      <p:to>
                                        <p:strVal val="visible"/>
                                      </p:to>
                                    </p:set>
                                    <p:animEffect transition="in" filter="wipe(down)">
                                      <p:cBhvr>
                                        <p:cTn id="102" dur="500"/>
                                        <p:tgtEl>
                                          <p:spTgt spid="4">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
                                            <p:txEl>
                                              <p:pRg st="3" end="3"/>
                                            </p:txEl>
                                          </p:spTgt>
                                        </p:tgtEl>
                                        <p:attrNameLst>
                                          <p:attrName>style.visibility</p:attrName>
                                        </p:attrNameLst>
                                      </p:cBhvr>
                                      <p:to>
                                        <p:strVal val="visible"/>
                                      </p:to>
                                    </p:set>
                                    <p:animEffect transition="in" filter="wipe(down)">
                                      <p:cBhvr>
                                        <p:cTn id="107" dur="500"/>
                                        <p:tgtEl>
                                          <p:spTgt spid="4">
                                            <p:txEl>
                                              <p:pRg st="3" end="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
                                            <p:txEl>
                                              <p:pRg st="4" end="4"/>
                                            </p:txEl>
                                          </p:spTgt>
                                        </p:tgtEl>
                                        <p:attrNameLst>
                                          <p:attrName>style.visibility</p:attrName>
                                        </p:attrNameLst>
                                      </p:cBhvr>
                                      <p:to>
                                        <p:strVal val="visible"/>
                                      </p:to>
                                    </p:set>
                                    <p:animEffect transition="in" filter="wipe(down)">
                                      <p:cBhvr>
                                        <p:cTn id="1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On inspiration, air enters the body, eventually arriving in an alveolus, here oxygen passes through the wall of the alveolus into the surrounding capillary as carbon dioxide exits from the bronchial tree and is exhaled from the body</a:t>
            </a:r>
            <a:endParaRPr lang="en-US" b="1" dirty="0" smtClean="0"/>
          </a:p>
          <a:p>
            <a:r>
              <a:rPr lang="en-US" b="1" dirty="0" smtClean="0"/>
              <a:t>Respiration is considered to be one inhalation and one expiration</a:t>
            </a:r>
            <a:endParaRPr lang="en-US" dirty="0" smtClean="0"/>
          </a:p>
          <a:p>
            <a:endParaRPr lang="en-US" dirty="0" smtClean="0"/>
          </a:p>
          <a:p>
            <a:endParaRPr lang="en-US" dirty="0" smtClean="0"/>
          </a:p>
        </p:txBody>
      </p:sp>
      <p:sp>
        <p:nvSpPr>
          <p:cNvPr id="8" name="Content Placeholder 7"/>
          <p:cNvSpPr>
            <a:spLocks noGrp="1"/>
          </p:cNvSpPr>
          <p:nvPr>
            <p:ph sz="half" idx="2"/>
          </p:nvPr>
        </p:nvSpPr>
        <p:spPr/>
        <p:txBody>
          <a:bodyPr>
            <a:normAutofit fontScale="92500" lnSpcReduction="20000"/>
          </a:bodyPr>
          <a:lstStyle/>
          <a:p>
            <a:endParaRPr lang="en-US"/>
          </a:p>
        </p:txBody>
      </p:sp>
      <p:pic>
        <p:nvPicPr>
          <p:cNvPr id="7" name="Picture 4" descr="http://www.le.ac.uk/pa/teach/va/anatomy/case2/lunganim.gif"/>
          <p:cNvPicPr>
            <a:picLocks noChangeAspect="1" noChangeArrowheads="1" noCrop="1"/>
          </p:cNvPicPr>
          <p:nvPr/>
        </p:nvPicPr>
        <p:blipFill>
          <a:blip r:embed="rId2" cstate="print"/>
          <a:srcRect/>
          <a:stretch>
            <a:fillRect/>
          </a:stretch>
        </p:blipFill>
        <p:spPr bwMode="auto">
          <a:xfrm>
            <a:off x="4648200" y="2438400"/>
            <a:ext cx="38862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Lungs And The Pleura</a:t>
            </a:r>
            <a:endParaRPr lang="en-US" dirty="0"/>
          </a:p>
        </p:txBody>
      </p:sp>
      <p:sp>
        <p:nvSpPr>
          <p:cNvPr id="4" name="Content Placeholder 3"/>
          <p:cNvSpPr>
            <a:spLocks noGrp="1"/>
          </p:cNvSpPr>
          <p:nvPr>
            <p:ph idx="1"/>
          </p:nvPr>
        </p:nvSpPr>
        <p:spPr/>
        <p:txBody>
          <a:bodyPr>
            <a:normAutofit/>
          </a:bodyPr>
          <a:lstStyle/>
          <a:p>
            <a:r>
              <a:rPr lang="en-US" sz="2000" dirty="0" smtClean="0"/>
              <a:t>The lung is divided into a right and left lung</a:t>
            </a:r>
          </a:p>
          <a:p>
            <a:r>
              <a:rPr lang="en-US" sz="2000" dirty="0" smtClean="0"/>
              <a:t>The right lung has </a:t>
            </a:r>
            <a:r>
              <a:rPr lang="en-US" sz="2000" b="1" dirty="0" smtClean="0"/>
              <a:t>three lobes, </a:t>
            </a:r>
            <a:r>
              <a:rPr lang="en-US" sz="2000" dirty="0" smtClean="0"/>
              <a:t>upper, middle, and lower</a:t>
            </a:r>
          </a:p>
          <a:p>
            <a:r>
              <a:rPr lang="en-US" sz="2000" dirty="0" smtClean="0"/>
              <a:t>The left lung has </a:t>
            </a:r>
            <a:r>
              <a:rPr lang="en-US" sz="2000" b="1" dirty="0" smtClean="0"/>
              <a:t>two lobes</a:t>
            </a:r>
            <a:r>
              <a:rPr lang="en-US" sz="2000" dirty="0" smtClean="0"/>
              <a:t>, upper and lower</a:t>
            </a:r>
          </a:p>
          <a:p>
            <a:r>
              <a:rPr lang="en-US" sz="2000" dirty="0" smtClean="0"/>
              <a:t>The heart lies on the medial surface of the left lung </a:t>
            </a:r>
            <a:endParaRPr lang="en-US" sz="2000" dirty="0"/>
          </a:p>
        </p:txBody>
      </p:sp>
      <p:pic>
        <p:nvPicPr>
          <p:cNvPr id="31748" name="Picture 4" descr="http://www.thirdage.com/files/cond/heart-and-lungs.jpg"/>
          <p:cNvPicPr>
            <a:picLocks noChangeAspect="1" noChangeArrowheads="1"/>
          </p:cNvPicPr>
          <p:nvPr/>
        </p:nvPicPr>
        <p:blipFill>
          <a:blip r:embed="rId2" cstate="print"/>
          <a:srcRect/>
          <a:stretch>
            <a:fillRect/>
          </a:stretch>
        </p:blipFill>
        <p:spPr bwMode="auto">
          <a:xfrm>
            <a:off x="4876800" y="3124200"/>
            <a:ext cx="3810000" cy="3733800"/>
          </a:xfrm>
          <a:prstGeom prst="rect">
            <a:avLst/>
          </a:prstGeom>
          <a:noFill/>
        </p:spPr>
      </p:pic>
      <p:pic>
        <p:nvPicPr>
          <p:cNvPr id="31750" name="Picture 6" descr="http://academic.kellogg.edu/herbrandsonc/bio201_mckinley/f25-12a_gross_anatomy_o_c.jpg"/>
          <p:cNvPicPr>
            <a:picLocks noChangeAspect="1" noChangeArrowheads="1"/>
          </p:cNvPicPr>
          <p:nvPr/>
        </p:nvPicPr>
        <p:blipFill>
          <a:blip r:embed="rId3" cstate="print"/>
          <a:srcRect/>
          <a:stretch>
            <a:fillRect/>
          </a:stretch>
        </p:blipFill>
        <p:spPr bwMode="auto">
          <a:xfrm>
            <a:off x="228600" y="3200400"/>
            <a:ext cx="43434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Lungs And The Pleura</a:t>
            </a:r>
            <a:endParaRPr lang="en-US" dirty="0"/>
          </a:p>
        </p:txBody>
      </p:sp>
      <p:sp>
        <p:nvSpPr>
          <p:cNvPr id="4" name="Content Placeholder 3"/>
          <p:cNvSpPr>
            <a:spLocks noGrp="1"/>
          </p:cNvSpPr>
          <p:nvPr>
            <p:ph sz="half" idx="1"/>
          </p:nvPr>
        </p:nvSpPr>
        <p:spPr>
          <a:xfrm>
            <a:off x="457200" y="1600200"/>
            <a:ext cx="4038600" cy="5257800"/>
          </a:xfrm>
        </p:spPr>
        <p:txBody>
          <a:bodyPr>
            <a:normAutofit fontScale="85000" lnSpcReduction="20000"/>
          </a:bodyPr>
          <a:lstStyle/>
          <a:p>
            <a:r>
              <a:rPr lang="en-US" dirty="0" smtClean="0"/>
              <a:t>The structures of the bronchial tree are contained in an organ known as the lung</a:t>
            </a:r>
          </a:p>
          <a:p>
            <a:r>
              <a:rPr lang="en-US" dirty="0" smtClean="0"/>
              <a:t>The tissue of the lung is filled with alveoli, if placed in water it will float</a:t>
            </a:r>
          </a:p>
          <a:p>
            <a:r>
              <a:rPr lang="en-US" dirty="0" smtClean="0"/>
              <a:t>Prior to birth the lung is solid and will sink</a:t>
            </a:r>
          </a:p>
          <a:p>
            <a:r>
              <a:rPr lang="en-US" dirty="0" smtClean="0"/>
              <a:t>At birth the lung begin to fill with air, inflating the alveoli</a:t>
            </a:r>
          </a:p>
          <a:p>
            <a:r>
              <a:rPr lang="en-US" dirty="0" smtClean="0"/>
              <a:t>The degree of inflation depends on the presence of surfactant, a fatty molecule on the respiratory membrane</a:t>
            </a:r>
            <a:endParaRPr lang="en-US" dirty="0"/>
          </a:p>
        </p:txBody>
      </p:sp>
      <p:sp>
        <p:nvSpPr>
          <p:cNvPr id="9" name="Content Placeholder 8"/>
          <p:cNvSpPr>
            <a:spLocks noGrp="1"/>
          </p:cNvSpPr>
          <p:nvPr>
            <p:ph sz="half" idx="2"/>
          </p:nvPr>
        </p:nvSpPr>
        <p:spPr/>
        <p:txBody>
          <a:bodyPr>
            <a:normAutofit fontScale="85000" lnSpcReduction="20000"/>
          </a:bodyPr>
          <a:lstStyle/>
          <a:p>
            <a:endParaRPr lang="en-US"/>
          </a:p>
        </p:txBody>
      </p:sp>
      <p:pic>
        <p:nvPicPr>
          <p:cNvPr id="29698" name="Picture 2" descr="https://www.mylifestages.org/imageServlet/image.jpg?imageName=SW-86029"/>
          <p:cNvPicPr>
            <a:picLocks noChangeAspect="1" noChangeArrowheads="1"/>
          </p:cNvPicPr>
          <p:nvPr/>
        </p:nvPicPr>
        <p:blipFill>
          <a:blip r:embed="rId2" cstate="print"/>
          <a:srcRect/>
          <a:stretch>
            <a:fillRect/>
          </a:stretch>
        </p:blipFill>
        <p:spPr bwMode="auto">
          <a:xfrm>
            <a:off x="4419600" y="1066800"/>
            <a:ext cx="4248150" cy="3048000"/>
          </a:xfrm>
          <a:prstGeom prst="rect">
            <a:avLst/>
          </a:prstGeom>
          <a:noFill/>
        </p:spPr>
      </p:pic>
      <p:pic>
        <p:nvPicPr>
          <p:cNvPr id="29700" name="Picture 4" descr="http://www.nlm.nih.gov/medlineplus/ency/images/ency/fullsize/1103.jpg"/>
          <p:cNvPicPr>
            <a:picLocks noChangeAspect="1" noChangeArrowheads="1"/>
          </p:cNvPicPr>
          <p:nvPr/>
        </p:nvPicPr>
        <p:blipFill>
          <a:blip r:embed="rId3" cstate="print"/>
          <a:srcRect/>
          <a:stretch>
            <a:fillRect/>
          </a:stretch>
        </p:blipFill>
        <p:spPr bwMode="auto">
          <a:xfrm>
            <a:off x="4419600" y="4114800"/>
            <a:ext cx="45720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Lungs And The Pleura</a:t>
            </a:r>
            <a:endParaRPr lang="en-US" dirty="0"/>
          </a:p>
        </p:txBody>
      </p:sp>
      <p:sp>
        <p:nvSpPr>
          <p:cNvPr id="4" name="Content Placeholder 3"/>
          <p:cNvSpPr>
            <a:spLocks noGrp="1"/>
          </p:cNvSpPr>
          <p:nvPr>
            <p:ph sz="half" idx="1"/>
          </p:nvPr>
        </p:nvSpPr>
        <p:spPr/>
        <p:txBody>
          <a:bodyPr/>
          <a:lstStyle/>
          <a:p>
            <a:r>
              <a:rPr lang="en-US" dirty="0" smtClean="0"/>
              <a:t>Each lung with its blood vessels and nerves is enclosed in a membrane called the </a:t>
            </a:r>
            <a:r>
              <a:rPr lang="en-US" b="1" dirty="0" smtClean="0"/>
              <a:t>pleura</a:t>
            </a:r>
          </a:p>
          <a:p>
            <a:r>
              <a:rPr lang="en-US" dirty="0" smtClean="0"/>
              <a:t>It contains a lubricating fluid to prevent friction as the membranes rub together during respiration</a:t>
            </a:r>
            <a:endParaRPr lang="en-US" dirty="0"/>
          </a:p>
        </p:txBody>
      </p:sp>
      <p:sp>
        <p:nvSpPr>
          <p:cNvPr id="9" name="Content Placeholder 8"/>
          <p:cNvSpPr>
            <a:spLocks noGrp="1"/>
          </p:cNvSpPr>
          <p:nvPr>
            <p:ph sz="half" idx="2"/>
          </p:nvPr>
        </p:nvSpPr>
        <p:spPr/>
        <p:txBody>
          <a:bodyPr/>
          <a:lstStyle/>
          <a:p>
            <a:endParaRPr lang="en-US"/>
          </a:p>
        </p:txBody>
      </p:sp>
      <p:pic>
        <p:nvPicPr>
          <p:cNvPr id="32770" name="Picture 2" descr="http://catalog.nucleusinc.com/imagescooked/7128W.jpg"/>
          <p:cNvPicPr>
            <a:picLocks noChangeAspect="1" noChangeArrowheads="1"/>
          </p:cNvPicPr>
          <p:nvPr/>
        </p:nvPicPr>
        <p:blipFill>
          <a:blip r:embed="rId2" cstate="print"/>
          <a:srcRect/>
          <a:stretch>
            <a:fillRect/>
          </a:stretch>
        </p:blipFill>
        <p:spPr bwMode="auto">
          <a:xfrm>
            <a:off x="4648200" y="1295400"/>
            <a:ext cx="3810000" cy="3048000"/>
          </a:xfrm>
          <a:prstGeom prst="rect">
            <a:avLst/>
          </a:prstGeom>
          <a:noFill/>
        </p:spPr>
      </p:pic>
      <p:pic>
        <p:nvPicPr>
          <p:cNvPr id="32772" name="Picture 4" descr="http://www.yourlunghealth.org/lung_disease/copd/healthy/graphics/pleura.jpg"/>
          <p:cNvPicPr>
            <a:picLocks noChangeAspect="1" noChangeArrowheads="1"/>
          </p:cNvPicPr>
          <p:nvPr/>
        </p:nvPicPr>
        <p:blipFill>
          <a:blip r:embed="rId3" cstate="print"/>
          <a:srcRect/>
          <a:stretch>
            <a:fillRect/>
          </a:stretch>
        </p:blipFill>
        <p:spPr bwMode="auto">
          <a:xfrm>
            <a:off x="5029200" y="4267200"/>
            <a:ext cx="37338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Muscles Of Breathing</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The </a:t>
            </a:r>
            <a:r>
              <a:rPr lang="en-US" b="1" dirty="0" smtClean="0"/>
              <a:t>diaphragm</a:t>
            </a:r>
            <a:r>
              <a:rPr lang="en-US" dirty="0" smtClean="0"/>
              <a:t> is the principle breathing muscle , and when it contracts , it produces a vacuum within the thoracic  cavity, causing air to be drawn in</a:t>
            </a:r>
          </a:p>
          <a:p>
            <a:r>
              <a:rPr lang="en-US" dirty="0" smtClean="0"/>
              <a:t>Breathing is controlled by the respiratory center in the brain</a:t>
            </a:r>
          </a:p>
          <a:p>
            <a:r>
              <a:rPr lang="en-US" dirty="0" smtClean="0"/>
              <a:t>An increase of CO2 or decrease of O2 will trigger this center </a:t>
            </a:r>
          </a:p>
          <a:p>
            <a:endParaRPr lang="en-US" dirty="0"/>
          </a:p>
        </p:txBody>
      </p:sp>
      <p:sp>
        <p:nvSpPr>
          <p:cNvPr id="10" name="Content Placeholder 9"/>
          <p:cNvSpPr>
            <a:spLocks noGrp="1"/>
          </p:cNvSpPr>
          <p:nvPr>
            <p:ph sz="half" idx="2"/>
          </p:nvPr>
        </p:nvSpPr>
        <p:spPr/>
        <p:txBody>
          <a:bodyPr>
            <a:normAutofit fontScale="92500" lnSpcReduction="20000"/>
          </a:bodyPr>
          <a:lstStyle/>
          <a:p>
            <a:endParaRPr lang="en-US"/>
          </a:p>
        </p:txBody>
      </p:sp>
      <p:pic>
        <p:nvPicPr>
          <p:cNvPr id="28676" name="Picture 4" descr="http://clccharter.org/donna/medschool/systems/system%20research/respiratory/diaphragm%20animation.gif"/>
          <p:cNvPicPr>
            <a:picLocks noChangeAspect="1" noChangeArrowheads="1" noCrop="1"/>
          </p:cNvPicPr>
          <p:nvPr/>
        </p:nvPicPr>
        <p:blipFill>
          <a:blip r:embed="rId2" cstate="print"/>
          <a:srcRect/>
          <a:stretch>
            <a:fillRect/>
          </a:stretch>
        </p:blipFill>
        <p:spPr bwMode="auto">
          <a:xfrm>
            <a:off x="5029200" y="4038600"/>
            <a:ext cx="3276600" cy="2819400"/>
          </a:xfrm>
          <a:prstGeom prst="rect">
            <a:avLst/>
          </a:prstGeom>
          <a:noFill/>
        </p:spPr>
      </p:pic>
      <p:pic>
        <p:nvPicPr>
          <p:cNvPr id="28678" name="Picture 6" descr="http://www.breathing.com/images/176/ani-final/ani/Anim-breathing-(8SpCB=GEN)2.gif"/>
          <p:cNvPicPr>
            <a:picLocks noChangeAspect="1" noChangeArrowheads="1" noCrop="1"/>
          </p:cNvPicPr>
          <p:nvPr/>
        </p:nvPicPr>
        <p:blipFill>
          <a:blip r:embed="rId3" cstate="print"/>
          <a:srcRect/>
          <a:stretch>
            <a:fillRect/>
          </a:stretch>
        </p:blipFill>
        <p:spPr bwMode="auto">
          <a:xfrm>
            <a:off x="5029200" y="1143000"/>
            <a:ext cx="3429000" cy="2838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Respiratory System</a:t>
            </a:r>
            <a:endParaRPr lang="en-US" dirty="0"/>
          </a:p>
        </p:txBody>
      </p:sp>
      <p:sp>
        <p:nvSpPr>
          <p:cNvPr id="3" name="Content Placeholder 2"/>
          <p:cNvSpPr>
            <a:spLocks noGrp="1"/>
          </p:cNvSpPr>
          <p:nvPr>
            <p:ph idx="1"/>
          </p:nvPr>
        </p:nvSpPr>
        <p:spPr>
          <a:xfrm>
            <a:off x="457200" y="1447800"/>
            <a:ext cx="8229600" cy="5410200"/>
          </a:xfrm>
        </p:spPr>
        <p:txBody>
          <a:bodyPr>
            <a:normAutofit fontScale="62500" lnSpcReduction="20000"/>
          </a:bodyPr>
          <a:lstStyle/>
          <a:p>
            <a:r>
              <a:rPr lang="en-US" dirty="0" smtClean="0"/>
              <a:t>In the environment, oxygen(O2) is provided continuously by </a:t>
            </a:r>
            <a:r>
              <a:rPr lang="en-US" b="1" dirty="0" smtClean="0"/>
              <a:t>plants </a:t>
            </a:r>
            <a:r>
              <a:rPr lang="en-US" dirty="0" smtClean="0"/>
              <a:t>on land and in the sea</a:t>
            </a:r>
          </a:p>
          <a:p>
            <a:r>
              <a:rPr lang="en-US" dirty="0" smtClean="0"/>
              <a:t>Plants use sun, water and carbon dioxide(CO2) to make oxygen, which they release into the air</a:t>
            </a:r>
          </a:p>
          <a:p>
            <a:r>
              <a:rPr lang="en-US" dirty="0" smtClean="0"/>
              <a:t>Humans breath oxygen and exhale carbon dioxide</a:t>
            </a:r>
          </a:p>
          <a:p>
            <a:r>
              <a:rPr lang="en-US" dirty="0" smtClean="0"/>
              <a:t>This cycle provides the means for supporting life</a:t>
            </a:r>
          </a:p>
          <a:p>
            <a:r>
              <a:rPr lang="en-US" dirty="0" smtClean="0"/>
              <a:t>Oxygen in the air is essential to the survival of living cells</a:t>
            </a:r>
          </a:p>
          <a:p>
            <a:r>
              <a:rPr lang="en-US" dirty="0" smtClean="0"/>
              <a:t>An adult human being carries 2 quarts of oxygen in the blood, lungs, and the tissues</a:t>
            </a:r>
          </a:p>
          <a:p>
            <a:r>
              <a:rPr lang="en-US" dirty="0" smtClean="0"/>
              <a:t>The respiratory system is responsible for taking in air, removing the oxygen, and sending it through the blood to the cells and the body </a:t>
            </a:r>
          </a:p>
          <a:p>
            <a:r>
              <a:rPr lang="en-US" dirty="0" smtClean="0"/>
              <a:t>The respiratory system must also take </a:t>
            </a:r>
            <a:r>
              <a:rPr lang="en-US" dirty="0" smtClean="0"/>
              <a:t>from </a:t>
            </a:r>
            <a:r>
              <a:rPr lang="en-US" dirty="0" smtClean="0"/>
              <a:t>the blood the waste product carbon dioxide(Co2) and exhaust it from the lungs</a:t>
            </a:r>
          </a:p>
          <a:p>
            <a:r>
              <a:rPr lang="en-US" dirty="0" smtClean="0"/>
              <a:t>This function is so vital to life that it’s interruption for just a few minutes will result in death</a:t>
            </a:r>
          </a:p>
          <a:p>
            <a:r>
              <a:rPr lang="en-US" dirty="0" smtClean="0"/>
              <a:t>It only takes </a:t>
            </a:r>
            <a:r>
              <a:rPr lang="en-US" b="1" dirty="0" smtClean="0"/>
              <a:t>4 to 6 minutes to cause </a:t>
            </a:r>
            <a:r>
              <a:rPr lang="en-US" b="1" dirty="0"/>
              <a:t>brain </a:t>
            </a:r>
            <a:r>
              <a:rPr lang="en-US" b="1" dirty="0" smtClean="0"/>
              <a:t>damage </a:t>
            </a:r>
            <a:r>
              <a:rPr lang="en-US" dirty="0" smtClean="0"/>
              <a:t>after oxygen intake ceases </a:t>
            </a:r>
          </a:p>
          <a:p>
            <a:r>
              <a:rPr lang="en-US" b="1" dirty="0" smtClean="0"/>
              <a:t>Internal exchange-  </a:t>
            </a:r>
            <a:r>
              <a:rPr lang="en-US" dirty="0" smtClean="0"/>
              <a:t>is the exchange </a:t>
            </a:r>
            <a:r>
              <a:rPr lang="en-US" dirty="0"/>
              <a:t>of gases within the cells of all the body organs and </a:t>
            </a:r>
            <a:r>
              <a:rPr lang="en-US" dirty="0" smtClean="0"/>
              <a:t>tissue</a:t>
            </a:r>
            <a:endParaRPr lang="en-US" dirty="0"/>
          </a:p>
        </p:txBody>
      </p:sp>
      <p:pic>
        <p:nvPicPr>
          <p:cNvPr id="4098" name="Picture 2" descr="http://www.aic.cuhk.edu.hk/web8/lung_fn.gif"/>
          <p:cNvPicPr>
            <a:picLocks noChangeAspect="1" noChangeArrowheads="1"/>
          </p:cNvPicPr>
          <p:nvPr/>
        </p:nvPicPr>
        <p:blipFill>
          <a:blip r:embed="rId2" cstate="print"/>
          <a:srcRect/>
          <a:stretch>
            <a:fillRect/>
          </a:stretch>
        </p:blipFill>
        <p:spPr bwMode="auto">
          <a:xfrm>
            <a:off x="0" y="0"/>
            <a:ext cx="1981200" cy="1466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Muscles Of Breathing</a:t>
            </a:r>
            <a:endParaRPr lang="en-US" dirty="0"/>
          </a:p>
        </p:txBody>
      </p:sp>
      <p:sp>
        <p:nvSpPr>
          <p:cNvPr id="4" name="Content Placeholder 3"/>
          <p:cNvSpPr>
            <a:spLocks noGrp="1"/>
          </p:cNvSpPr>
          <p:nvPr>
            <p:ph sz="half" idx="1"/>
          </p:nvPr>
        </p:nvSpPr>
        <p:spPr>
          <a:xfrm>
            <a:off x="457200" y="1600200"/>
            <a:ext cx="4038600" cy="4953000"/>
          </a:xfrm>
        </p:spPr>
        <p:txBody>
          <a:bodyPr>
            <a:normAutofit fontScale="62500" lnSpcReduction="20000"/>
          </a:bodyPr>
          <a:lstStyle/>
          <a:p>
            <a:r>
              <a:rPr lang="en-US" dirty="0" smtClean="0"/>
              <a:t>Other situations can alter a breathing pattern for perfectly normal reasons such as:</a:t>
            </a:r>
          </a:p>
          <a:p>
            <a:r>
              <a:rPr lang="en-US" dirty="0" smtClean="0"/>
              <a:t>Coughing- when a deep breath is taken followed by a forceful exhalation from the mouth to clear something from the lower respiratory structures</a:t>
            </a:r>
          </a:p>
          <a:p>
            <a:r>
              <a:rPr lang="en-US" dirty="0" smtClean="0"/>
              <a:t>Coughing usually means there is something in the respiratory passages that should not be </a:t>
            </a:r>
            <a:r>
              <a:rPr lang="en-US" dirty="0" smtClean="0"/>
              <a:t>there</a:t>
            </a:r>
          </a:p>
          <a:p>
            <a:r>
              <a:rPr lang="en-US" dirty="0" smtClean="0"/>
              <a:t>Coughing is a normal reaction to irritants in your respiratory system. Coughing forcefully expels foreign bodies, mucus and other irritants, such as pollution, from your throat and clears them from your </a:t>
            </a:r>
            <a:r>
              <a:rPr lang="en-US" dirty="0" smtClean="0"/>
              <a:t>airway</a:t>
            </a:r>
            <a:endParaRPr lang="en-US" dirty="0" smtClean="0"/>
          </a:p>
          <a:p>
            <a:r>
              <a:rPr lang="en-US" dirty="0" smtClean="0"/>
              <a:t>It </a:t>
            </a:r>
            <a:r>
              <a:rPr lang="en-US" dirty="0" smtClean="0"/>
              <a:t>could also be a sign that an infection in the lungs is making the respiratory passages produce phlegm.</a:t>
            </a:r>
          </a:p>
          <a:p>
            <a:endParaRPr lang="en-US" dirty="0"/>
          </a:p>
        </p:txBody>
      </p:sp>
      <p:sp>
        <p:nvSpPr>
          <p:cNvPr id="12" name="Content Placeholder 11"/>
          <p:cNvSpPr>
            <a:spLocks noGrp="1"/>
          </p:cNvSpPr>
          <p:nvPr>
            <p:ph sz="half" idx="2"/>
          </p:nvPr>
        </p:nvSpPr>
        <p:spPr/>
        <p:txBody>
          <a:bodyPr>
            <a:normAutofit fontScale="62500" lnSpcReduction="20000"/>
          </a:bodyPr>
          <a:lstStyle/>
          <a:p>
            <a:endParaRPr lang="en-US"/>
          </a:p>
        </p:txBody>
      </p:sp>
      <p:pic>
        <p:nvPicPr>
          <p:cNvPr id="33794" name="Picture 2" descr="http://4.bp.blogspot.com/_coXUZ_ZZUYE/TICe21WG_YI/AAAAAAAAAgk/WK6Q9YUUUrY/s400/Pneumonia_Treatment_Symptoms_Causes_Vaccine_Risk_Factors_Signs_Types_Home_Remedies_Bacteria_Cure_Definition_Facts_Pain_Relief.jpg"/>
          <p:cNvPicPr>
            <a:picLocks noChangeAspect="1" noChangeArrowheads="1"/>
          </p:cNvPicPr>
          <p:nvPr/>
        </p:nvPicPr>
        <p:blipFill>
          <a:blip r:embed="rId2" cstate="print"/>
          <a:srcRect/>
          <a:stretch>
            <a:fillRect/>
          </a:stretch>
        </p:blipFill>
        <p:spPr bwMode="auto">
          <a:xfrm>
            <a:off x="4572000" y="1143000"/>
            <a:ext cx="45720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Muscles Of Breathing</a:t>
            </a:r>
            <a:endParaRPr lang="en-US" dirty="0"/>
          </a:p>
        </p:txBody>
      </p:sp>
      <p:sp>
        <p:nvSpPr>
          <p:cNvPr id="3" name="Content Placeholder 2"/>
          <p:cNvSpPr>
            <a:spLocks noGrp="1"/>
          </p:cNvSpPr>
          <p:nvPr>
            <p:ph sz="half" idx="1"/>
          </p:nvPr>
        </p:nvSpPr>
        <p:spPr>
          <a:xfrm>
            <a:off x="457200" y="1600200"/>
            <a:ext cx="4038600" cy="5257800"/>
          </a:xfrm>
        </p:spPr>
        <p:txBody>
          <a:bodyPr>
            <a:normAutofit fontScale="77500" lnSpcReduction="20000"/>
          </a:bodyPr>
          <a:lstStyle/>
          <a:p>
            <a:r>
              <a:rPr lang="en-US" dirty="0" smtClean="0"/>
              <a:t>Other  situations can alter a breathing pattern for perfectly normal reasons such as:</a:t>
            </a:r>
          </a:p>
          <a:p>
            <a:r>
              <a:rPr lang="en-US" b="1" dirty="0" smtClean="0"/>
              <a:t>Hiccups</a:t>
            </a:r>
            <a:r>
              <a:rPr lang="en-US" dirty="0" smtClean="0"/>
              <a:t>- caused by a spasm of the diaphragm and a closure of the glottis(space between the vocal cords)</a:t>
            </a:r>
          </a:p>
          <a:p>
            <a:r>
              <a:rPr lang="en-US" dirty="0" smtClean="0"/>
              <a:t>It is believed to be the result of an irritation on the diaphragm</a:t>
            </a:r>
          </a:p>
          <a:p>
            <a:r>
              <a:rPr lang="en-US" b="1" dirty="0" smtClean="0"/>
              <a:t>Sneezing</a:t>
            </a:r>
            <a:r>
              <a:rPr lang="en-US" dirty="0" smtClean="0"/>
              <a:t>- usually results from mucous membrane contact with an irritant</a:t>
            </a:r>
          </a:p>
          <a:p>
            <a:r>
              <a:rPr lang="en-US" b="1" dirty="0" smtClean="0"/>
              <a:t>Yawning</a:t>
            </a:r>
            <a:r>
              <a:rPr lang="en-US" dirty="0" smtClean="0"/>
              <a:t>- a deep prolonged breath the fills the lungs</a:t>
            </a:r>
          </a:p>
          <a:p>
            <a:r>
              <a:rPr lang="en-US" b="1" dirty="0" smtClean="0"/>
              <a:t>Crying or laughing- </a:t>
            </a:r>
            <a:r>
              <a:rPr lang="en-US" dirty="0" smtClean="0"/>
              <a:t>alters the breathing pattern in response to emotions</a:t>
            </a:r>
          </a:p>
          <a:p>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34818" name="Picture 2" descr="http://d2o7bfz2il9cb7.cloudfront.net/main-qimg-a1933b63303f10ebbfb611c2f2d5104c"/>
          <p:cNvPicPr>
            <a:picLocks noChangeAspect="1" noChangeArrowheads="1"/>
          </p:cNvPicPr>
          <p:nvPr/>
        </p:nvPicPr>
        <p:blipFill>
          <a:blip r:embed="rId2" cstate="print"/>
          <a:srcRect/>
          <a:stretch>
            <a:fillRect/>
          </a:stretch>
        </p:blipFill>
        <p:spPr bwMode="auto">
          <a:xfrm>
            <a:off x="4876800" y="1600200"/>
            <a:ext cx="3629025"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Examinations</a:t>
            </a:r>
            <a:endParaRPr lang="en-US" dirty="0"/>
          </a:p>
        </p:txBody>
      </p:sp>
      <p:sp>
        <p:nvSpPr>
          <p:cNvPr id="3" name="Content Placeholder 2"/>
          <p:cNvSpPr>
            <a:spLocks noGrp="1"/>
          </p:cNvSpPr>
          <p:nvPr>
            <p:ph sz="half" idx="1"/>
          </p:nvPr>
        </p:nvSpPr>
        <p:spPr/>
        <p:txBody>
          <a:bodyPr/>
          <a:lstStyle/>
          <a:p>
            <a:r>
              <a:rPr lang="en-US" b="1" dirty="0" err="1" smtClean="0"/>
              <a:t>Bronchoscopy</a:t>
            </a:r>
            <a:r>
              <a:rPr lang="en-US" dirty="0" smtClean="0"/>
              <a:t>- </a:t>
            </a:r>
            <a:r>
              <a:rPr lang="en-US" dirty="0"/>
              <a:t>is a test to view the </a:t>
            </a:r>
            <a:r>
              <a:rPr lang="en-US" b="1" dirty="0"/>
              <a:t>airways </a:t>
            </a:r>
            <a:r>
              <a:rPr lang="en-US" b="1" dirty="0" smtClean="0"/>
              <a:t>and bronchial </a:t>
            </a:r>
            <a:r>
              <a:rPr lang="en-US" b="1" dirty="0"/>
              <a:t>tree</a:t>
            </a:r>
            <a:r>
              <a:rPr lang="en-US" b="1" dirty="0" smtClean="0"/>
              <a:t> </a:t>
            </a:r>
            <a:r>
              <a:rPr lang="en-US" dirty="0" smtClean="0"/>
              <a:t>to diagnose </a:t>
            </a:r>
            <a:r>
              <a:rPr lang="en-US" dirty="0"/>
              <a:t>lung </a:t>
            </a:r>
            <a:r>
              <a:rPr lang="en-US" dirty="0" smtClean="0"/>
              <a:t>disease</a:t>
            </a:r>
          </a:p>
          <a:p>
            <a:r>
              <a:rPr lang="en-US" dirty="0" smtClean="0"/>
              <a:t>It</a:t>
            </a:r>
            <a:r>
              <a:rPr lang="en-US" dirty="0"/>
              <a:t> may also be used during the treatment of some lung </a:t>
            </a:r>
            <a:r>
              <a:rPr lang="en-US" dirty="0" smtClean="0"/>
              <a:t>conditions or to remove a foreign object(s)</a:t>
            </a:r>
            <a:endParaRPr lang="en-US" dirty="0"/>
          </a:p>
        </p:txBody>
      </p:sp>
      <p:sp>
        <p:nvSpPr>
          <p:cNvPr id="4" name="Content Placeholder 3"/>
          <p:cNvSpPr>
            <a:spLocks noGrp="1"/>
          </p:cNvSpPr>
          <p:nvPr>
            <p:ph sz="half" idx="2"/>
          </p:nvPr>
        </p:nvSpPr>
        <p:spPr/>
        <p:txBody>
          <a:bodyPr/>
          <a:lstStyle/>
          <a:p>
            <a:endParaRPr lang="en-US"/>
          </a:p>
        </p:txBody>
      </p:sp>
      <p:pic>
        <p:nvPicPr>
          <p:cNvPr id="45058" name="Picture 2" descr="http://www.nlm.nih.gov/medlineplus/ency/images/ency/fullsize/9138.jpg"/>
          <p:cNvPicPr>
            <a:picLocks noChangeAspect="1" noChangeArrowheads="1"/>
          </p:cNvPicPr>
          <p:nvPr/>
        </p:nvPicPr>
        <p:blipFill>
          <a:blip r:embed="rId2" cstate="print"/>
          <a:srcRect/>
          <a:stretch>
            <a:fillRect/>
          </a:stretch>
        </p:blipFill>
        <p:spPr bwMode="auto">
          <a:xfrm>
            <a:off x="4419600" y="1524000"/>
            <a:ext cx="47244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Examinations</a:t>
            </a:r>
            <a:endParaRPr lang="en-US" dirty="0"/>
          </a:p>
        </p:txBody>
      </p:sp>
      <p:sp>
        <p:nvSpPr>
          <p:cNvPr id="4" name="Content Placeholder 3"/>
          <p:cNvSpPr>
            <a:spLocks noGrp="1"/>
          </p:cNvSpPr>
          <p:nvPr>
            <p:ph sz="half" idx="1"/>
          </p:nvPr>
        </p:nvSpPr>
        <p:spPr/>
        <p:txBody>
          <a:bodyPr>
            <a:normAutofit fontScale="85000" lnSpcReduction="20000"/>
          </a:bodyPr>
          <a:lstStyle/>
          <a:p>
            <a:endParaRPr lang="en-US" dirty="0" smtClean="0"/>
          </a:p>
          <a:p>
            <a:endParaRPr lang="en-US" dirty="0"/>
          </a:p>
          <a:p>
            <a:r>
              <a:rPr lang="en-US" dirty="0" smtClean="0"/>
              <a:t>Arterial blood gases: this is blood taken from an artery to evaluate the exchange of O2 and CO2 in the lungs</a:t>
            </a:r>
          </a:p>
          <a:p>
            <a:r>
              <a:rPr lang="en-US" dirty="0" smtClean="0"/>
              <a:t>This indicates how much oxygen the lungs are delivering to the blood</a:t>
            </a:r>
          </a:p>
          <a:p>
            <a:r>
              <a:rPr lang="en-US" dirty="0" smtClean="0"/>
              <a:t>This aids in the diagnosis of drugs or injury, pneumonia, COPD, respiratory distress,  and certain kidney diseases</a:t>
            </a:r>
            <a:endParaRPr lang="en-US" dirty="0"/>
          </a:p>
        </p:txBody>
      </p:sp>
      <p:sp>
        <p:nvSpPr>
          <p:cNvPr id="10" name="Content Placeholder 9"/>
          <p:cNvSpPr>
            <a:spLocks noGrp="1"/>
          </p:cNvSpPr>
          <p:nvPr>
            <p:ph sz="half" idx="2"/>
          </p:nvPr>
        </p:nvSpPr>
        <p:spPr/>
        <p:txBody>
          <a:bodyPr>
            <a:normAutofit fontScale="85000" lnSpcReduction="20000"/>
          </a:bodyPr>
          <a:lstStyle/>
          <a:p>
            <a:endParaRPr lang="en-US"/>
          </a:p>
        </p:txBody>
      </p:sp>
      <p:pic>
        <p:nvPicPr>
          <p:cNvPr id="27650" name="Picture 2" descr="http://www.healthcentral.com/common/images/9/9076_13283_5.jpg"/>
          <p:cNvPicPr>
            <a:picLocks noChangeAspect="1" noChangeArrowheads="1"/>
          </p:cNvPicPr>
          <p:nvPr/>
        </p:nvPicPr>
        <p:blipFill>
          <a:blip r:embed="rId2" cstate="print"/>
          <a:srcRect/>
          <a:stretch>
            <a:fillRect/>
          </a:stretch>
        </p:blipFill>
        <p:spPr bwMode="auto">
          <a:xfrm>
            <a:off x="4724400" y="3733800"/>
            <a:ext cx="3810000" cy="2667001"/>
          </a:xfrm>
          <a:prstGeom prst="rect">
            <a:avLst/>
          </a:prstGeom>
          <a:noFill/>
        </p:spPr>
      </p:pic>
      <p:pic>
        <p:nvPicPr>
          <p:cNvPr id="27652" name="Picture 4" descr="http://graphics8.nytimes.com/images/2007/08/01/health/adam/9076.jpg"/>
          <p:cNvPicPr>
            <a:picLocks noChangeAspect="1" noChangeArrowheads="1"/>
          </p:cNvPicPr>
          <p:nvPr/>
        </p:nvPicPr>
        <p:blipFill>
          <a:blip r:embed="rId3" cstate="print"/>
          <a:srcRect/>
          <a:stretch>
            <a:fillRect/>
          </a:stretch>
        </p:blipFill>
        <p:spPr bwMode="auto">
          <a:xfrm>
            <a:off x="4724400" y="1143000"/>
            <a:ext cx="3810000" cy="2362200"/>
          </a:xfrm>
          <a:prstGeom prst="rect">
            <a:avLst/>
          </a:prstGeom>
          <a:noFill/>
        </p:spPr>
      </p:pic>
      <p:pic>
        <p:nvPicPr>
          <p:cNvPr id="27654" name="Picture 6" descr="http://farm4.static.flickr.com/3276/2770297086_1cc3bd53bd.jpg"/>
          <p:cNvPicPr>
            <a:picLocks noChangeAspect="1" noChangeArrowheads="1"/>
          </p:cNvPicPr>
          <p:nvPr/>
        </p:nvPicPr>
        <p:blipFill>
          <a:blip r:embed="rId4" cstate="print"/>
          <a:srcRect/>
          <a:stretch>
            <a:fillRect/>
          </a:stretch>
        </p:blipFill>
        <p:spPr bwMode="auto">
          <a:xfrm>
            <a:off x="0" y="0"/>
            <a:ext cx="18288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1143000"/>
          </a:xfrm>
        </p:spPr>
        <p:txBody>
          <a:bodyPr>
            <a:normAutofit fontScale="90000"/>
          </a:bodyPr>
          <a:lstStyle/>
          <a:p>
            <a:r>
              <a:rPr lang="en-US" dirty="0" smtClean="0"/>
              <a:t>Diagnostic Examinations</a:t>
            </a:r>
            <a:endParaRPr lang="en-US" dirty="0"/>
          </a:p>
        </p:txBody>
      </p:sp>
      <p:sp>
        <p:nvSpPr>
          <p:cNvPr id="4" name="Content Placeholder 3"/>
          <p:cNvSpPr>
            <a:spLocks noGrp="1"/>
          </p:cNvSpPr>
          <p:nvPr>
            <p:ph sz="half" idx="1"/>
          </p:nvPr>
        </p:nvSpPr>
        <p:spPr>
          <a:xfrm>
            <a:off x="457200" y="1600200"/>
            <a:ext cx="4038600" cy="4953000"/>
          </a:xfrm>
        </p:spPr>
        <p:txBody>
          <a:bodyPr>
            <a:normAutofit/>
          </a:bodyPr>
          <a:lstStyle/>
          <a:p>
            <a:r>
              <a:rPr lang="en-US" b="1" dirty="0" smtClean="0"/>
              <a:t>Chest CT- </a:t>
            </a:r>
            <a:r>
              <a:rPr lang="en-US" dirty="0" smtClean="0"/>
              <a:t>detailed computer generated image of the lungs and the structure(more detailed than an x-ray)</a:t>
            </a:r>
          </a:p>
          <a:p>
            <a:r>
              <a:rPr lang="en-US" b="1" dirty="0" smtClean="0"/>
              <a:t>PET Scan</a:t>
            </a:r>
            <a:r>
              <a:rPr lang="en-US" dirty="0" smtClean="0"/>
              <a:t>(position emission tomography scan)- determination of lung </a:t>
            </a:r>
            <a:r>
              <a:rPr lang="en-US" dirty="0" smtClean="0"/>
              <a:t>cancer, metastasis into </a:t>
            </a:r>
            <a:r>
              <a:rPr lang="en-US" dirty="0" smtClean="0"/>
              <a:t>lungs, bone, or abdominal </a:t>
            </a:r>
            <a:r>
              <a:rPr lang="en-US" dirty="0" smtClean="0"/>
              <a:t>area</a:t>
            </a:r>
            <a:endParaRPr lang="en-US" dirty="0" smtClean="0"/>
          </a:p>
          <a:p>
            <a:endParaRPr lang="en-US" dirty="0"/>
          </a:p>
        </p:txBody>
      </p:sp>
      <p:sp>
        <p:nvSpPr>
          <p:cNvPr id="9" name="Content Placeholder 8"/>
          <p:cNvSpPr>
            <a:spLocks noGrp="1"/>
          </p:cNvSpPr>
          <p:nvPr>
            <p:ph sz="half" idx="2"/>
          </p:nvPr>
        </p:nvSpPr>
        <p:spPr/>
        <p:txBody>
          <a:bodyPr>
            <a:normAutofit/>
          </a:bodyPr>
          <a:lstStyle/>
          <a:p>
            <a:endParaRPr lang="en-US"/>
          </a:p>
        </p:txBody>
      </p:sp>
      <p:pic>
        <p:nvPicPr>
          <p:cNvPr id="35844" name="Picture 4" descr="http://aboutcancer.com/LUNG_CANCER_PET_8_06._2.pg.jpg"/>
          <p:cNvPicPr>
            <a:picLocks noChangeAspect="1" noChangeArrowheads="1"/>
          </p:cNvPicPr>
          <p:nvPr/>
        </p:nvPicPr>
        <p:blipFill>
          <a:blip r:embed="rId2" cstate="print"/>
          <a:srcRect/>
          <a:stretch>
            <a:fillRect/>
          </a:stretch>
        </p:blipFill>
        <p:spPr bwMode="auto">
          <a:xfrm>
            <a:off x="4343400" y="4495800"/>
            <a:ext cx="4343400" cy="2133600"/>
          </a:xfrm>
          <a:prstGeom prst="rect">
            <a:avLst/>
          </a:prstGeom>
          <a:noFill/>
        </p:spPr>
      </p:pic>
      <p:pic>
        <p:nvPicPr>
          <p:cNvPr id="17410" name="Picture 2" descr="http://previous.presstv.ir/photo/20111027/mortazavi20111027093928200.jpg"/>
          <p:cNvPicPr>
            <a:picLocks noChangeAspect="1" noChangeArrowheads="1"/>
          </p:cNvPicPr>
          <p:nvPr/>
        </p:nvPicPr>
        <p:blipFill>
          <a:blip r:embed="rId3" cstate="print"/>
          <a:srcRect/>
          <a:stretch>
            <a:fillRect/>
          </a:stretch>
        </p:blipFill>
        <p:spPr bwMode="auto">
          <a:xfrm>
            <a:off x="3962400" y="0"/>
            <a:ext cx="4572000" cy="1905000"/>
          </a:xfrm>
          <a:prstGeom prst="rect">
            <a:avLst/>
          </a:prstGeom>
          <a:noFill/>
        </p:spPr>
      </p:pic>
      <p:pic>
        <p:nvPicPr>
          <p:cNvPr id="17412" name="Picture 4" descr="http://www.aboutcancer.com/CT_lung_cancer_nejm.jpg"/>
          <p:cNvPicPr>
            <a:picLocks noChangeAspect="1" noChangeArrowheads="1"/>
          </p:cNvPicPr>
          <p:nvPr/>
        </p:nvPicPr>
        <p:blipFill>
          <a:blip r:embed="rId4" cstate="print"/>
          <a:srcRect/>
          <a:stretch>
            <a:fillRect/>
          </a:stretch>
        </p:blipFill>
        <p:spPr bwMode="auto">
          <a:xfrm>
            <a:off x="4419600" y="1905000"/>
            <a:ext cx="42672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Examinations</a:t>
            </a:r>
            <a:endParaRPr lang="en-US" dirty="0"/>
          </a:p>
        </p:txBody>
      </p:sp>
      <p:sp>
        <p:nvSpPr>
          <p:cNvPr id="4" name="Content Placeholder 3"/>
          <p:cNvSpPr>
            <a:spLocks noGrp="1"/>
          </p:cNvSpPr>
          <p:nvPr>
            <p:ph sz="half" idx="1"/>
          </p:nvPr>
        </p:nvSpPr>
        <p:spPr/>
        <p:txBody>
          <a:bodyPr>
            <a:normAutofit fontScale="85000" lnSpcReduction="10000"/>
          </a:bodyPr>
          <a:lstStyle/>
          <a:p>
            <a:r>
              <a:rPr lang="en-US" b="1" dirty="0" smtClean="0"/>
              <a:t>Pulmonary functions tests- </a:t>
            </a:r>
            <a:r>
              <a:rPr lang="en-US" dirty="0" smtClean="0"/>
              <a:t>this is to measure lung volume in a normal breath, lung capacity when forcing air in and out of the lungs </a:t>
            </a:r>
          </a:p>
          <a:p>
            <a:r>
              <a:rPr lang="en-US" dirty="0" smtClean="0"/>
              <a:t>Most offices use a </a:t>
            </a:r>
            <a:r>
              <a:rPr lang="en-US" dirty="0" err="1" smtClean="0"/>
              <a:t>spirometer</a:t>
            </a:r>
            <a:r>
              <a:rPr lang="en-US" dirty="0" smtClean="0"/>
              <a:t> to measure this</a:t>
            </a:r>
          </a:p>
          <a:p>
            <a:r>
              <a:rPr lang="en-US" dirty="0"/>
              <a:t>The tests can diagnose lung </a:t>
            </a:r>
            <a:r>
              <a:rPr lang="en-US" dirty="0" smtClean="0"/>
              <a:t>diseases,  </a:t>
            </a:r>
            <a:r>
              <a:rPr lang="en-US" dirty="0"/>
              <a:t>measure the severity of </a:t>
            </a:r>
            <a:r>
              <a:rPr lang="en-US" dirty="0" smtClean="0"/>
              <a:t>lung problems</a:t>
            </a:r>
            <a:r>
              <a:rPr lang="en-US" dirty="0"/>
              <a:t>, and check to see how well treatment for a lung disease is working.</a:t>
            </a:r>
          </a:p>
        </p:txBody>
      </p:sp>
      <p:sp>
        <p:nvSpPr>
          <p:cNvPr id="8" name="Content Placeholder 7"/>
          <p:cNvSpPr>
            <a:spLocks noGrp="1"/>
          </p:cNvSpPr>
          <p:nvPr>
            <p:ph sz="half" idx="2"/>
          </p:nvPr>
        </p:nvSpPr>
        <p:spPr/>
        <p:txBody>
          <a:bodyPr>
            <a:normAutofit fontScale="85000" lnSpcReduction="10000"/>
          </a:bodyPr>
          <a:lstStyle/>
          <a:p>
            <a:endParaRPr lang="en-US"/>
          </a:p>
        </p:txBody>
      </p:sp>
      <p:pic>
        <p:nvPicPr>
          <p:cNvPr id="36866" name="Picture 2" descr="http://reidhosp.adam.com/graphics/images/en/1142.jpg"/>
          <p:cNvPicPr>
            <a:picLocks noChangeAspect="1" noChangeArrowheads="1"/>
          </p:cNvPicPr>
          <p:nvPr/>
        </p:nvPicPr>
        <p:blipFill>
          <a:blip r:embed="rId2" cstate="print"/>
          <a:srcRect/>
          <a:stretch>
            <a:fillRect/>
          </a:stretch>
        </p:blipFill>
        <p:spPr bwMode="auto">
          <a:xfrm>
            <a:off x="4724400" y="1600200"/>
            <a:ext cx="38100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Examinations</a:t>
            </a:r>
            <a:endParaRPr lang="en-US" dirty="0"/>
          </a:p>
        </p:txBody>
      </p:sp>
      <p:sp>
        <p:nvSpPr>
          <p:cNvPr id="4" name="Content Placeholder 3"/>
          <p:cNvSpPr>
            <a:spLocks noGrp="1"/>
          </p:cNvSpPr>
          <p:nvPr>
            <p:ph sz="half" idx="1"/>
          </p:nvPr>
        </p:nvSpPr>
        <p:spPr/>
        <p:txBody>
          <a:bodyPr>
            <a:normAutofit fontScale="85000" lnSpcReduction="20000"/>
          </a:bodyPr>
          <a:lstStyle/>
          <a:p>
            <a:r>
              <a:rPr lang="en-US" b="1" dirty="0" smtClean="0"/>
              <a:t>Sputum analysis- </a:t>
            </a:r>
            <a:r>
              <a:rPr lang="en-US" dirty="0" smtClean="0"/>
              <a:t>a laboratory test of material coughed up from the bronchial tree or trachea</a:t>
            </a:r>
          </a:p>
          <a:p>
            <a:r>
              <a:rPr lang="en-US" dirty="0" smtClean="0"/>
              <a:t>This can aid in the diagnosis of infectious organisms or cancer cells</a:t>
            </a:r>
          </a:p>
          <a:p>
            <a:r>
              <a:rPr lang="en-US" dirty="0" smtClean="0"/>
              <a:t>This is new </a:t>
            </a:r>
            <a:r>
              <a:rPr lang="en-US" dirty="0"/>
              <a:t>clinical tool in the diagnosis and management of obstructive airway diseases such as asthma, chronic obstructive pulmonary disease, and other disorders </a:t>
            </a:r>
          </a:p>
        </p:txBody>
      </p:sp>
      <p:sp>
        <p:nvSpPr>
          <p:cNvPr id="8" name="Content Placeholder 7"/>
          <p:cNvSpPr>
            <a:spLocks noGrp="1"/>
          </p:cNvSpPr>
          <p:nvPr>
            <p:ph sz="half" idx="2"/>
          </p:nvPr>
        </p:nvSpPr>
        <p:spPr/>
        <p:txBody>
          <a:bodyPr>
            <a:normAutofit fontScale="85000" lnSpcReduction="20000"/>
          </a:bodyPr>
          <a:lstStyle/>
          <a:p>
            <a:endParaRPr lang="en-US"/>
          </a:p>
        </p:txBody>
      </p:sp>
      <p:pic>
        <p:nvPicPr>
          <p:cNvPr id="37890" name="Picture 2" descr="http://www.scielo.br/img/revistas/jbpneu/v32n3/en_a11fig03.jpg"/>
          <p:cNvPicPr>
            <a:picLocks noChangeAspect="1" noChangeArrowheads="1"/>
          </p:cNvPicPr>
          <p:nvPr/>
        </p:nvPicPr>
        <p:blipFill>
          <a:blip r:embed="rId2" cstate="print"/>
          <a:srcRect/>
          <a:stretch>
            <a:fillRect/>
          </a:stretch>
        </p:blipFill>
        <p:spPr bwMode="auto">
          <a:xfrm>
            <a:off x="4724400" y="1447800"/>
            <a:ext cx="4114800"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And Disorders</a:t>
            </a:r>
            <a:endParaRPr lang="en-US" dirty="0"/>
          </a:p>
        </p:txBody>
      </p:sp>
      <p:sp>
        <p:nvSpPr>
          <p:cNvPr id="3" name="Content Placeholder 2"/>
          <p:cNvSpPr>
            <a:spLocks noGrp="1"/>
          </p:cNvSpPr>
          <p:nvPr>
            <p:ph sz="half" idx="1"/>
          </p:nvPr>
        </p:nvSpPr>
        <p:spPr/>
        <p:txBody>
          <a:bodyPr/>
          <a:lstStyle/>
          <a:p>
            <a:r>
              <a:rPr lang="en-US" b="1" dirty="0" smtClean="0"/>
              <a:t>Allergic Rhinitis- </a:t>
            </a:r>
            <a:r>
              <a:rPr lang="en-US" dirty="0" smtClean="0"/>
              <a:t>a reaction </a:t>
            </a:r>
            <a:r>
              <a:rPr lang="en-US" dirty="0"/>
              <a:t>to airborne allergens </a:t>
            </a:r>
            <a:r>
              <a:rPr lang="en-US" b="1" dirty="0"/>
              <a:t>causing sneezing, watery nasal discharge, and congestion </a:t>
            </a:r>
          </a:p>
          <a:p>
            <a:r>
              <a:rPr lang="en-US" dirty="0" smtClean="0"/>
              <a:t>Antihistamines  or topical nasal steroids is a treatment for this </a:t>
            </a:r>
            <a:endParaRPr lang="en-US" dirty="0"/>
          </a:p>
        </p:txBody>
      </p:sp>
      <p:sp>
        <p:nvSpPr>
          <p:cNvPr id="4" name="Content Placeholder 3"/>
          <p:cNvSpPr>
            <a:spLocks noGrp="1"/>
          </p:cNvSpPr>
          <p:nvPr>
            <p:ph sz="half" idx="2"/>
          </p:nvPr>
        </p:nvSpPr>
        <p:spPr/>
        <p:txBody>
          <a:bodyPr/>
          <a:lstStyle/>
          <a:p>
            <a:endParaRPr lang="en-US"/>
          </a:p>
        </p:txBody>
      </p:sp>
      <p:pic>
        <p:nvPicPr>
          <p:cNvPr id="40962" name="Picture 2" descr="http://www.nlm.nih.gov/medlineplus/ency/images/ency/fullsize/19319.jpg"/>
          <p:cNvPicPr>
            <a:picLocks noChangeAspect="1" noChangeArrowheads="1"/>
          </p:cNvPicPr>
          <p:nvPr/>
        </p:nvPicPr>
        <p:blipFill>
          <a:blip r:embed="rId2" cstate="print"/>
          <a:srcRect/>
          <a:stretch>
            <a:fillRect/>
          </a:stretch>
        </p:blipFill>
        <p:spPr bwMode="auto">
          <a:xfrm>
            <a:off x="4724400" y="1066800"/>
            <a:ext cx="3810000" cy="3048000"/>
          </a:xfrm>
          <a:prstGeom prst="rect">
            <a:avLst/>
          </a:prstGeom>
          <a:noFill/>
        </p:spPr>
      </p:pic>
      <p:pic>
        <p:nvPicPr>
          <p:cNvPr id="40964" name="Picture 4" descr="http://allergy.peds.arizona.edu/southwest/devices/inhalers-nasal/images/nasone2.gif"/>
          <p:cNvPicPr>
            <a:picLocks noChangeAspect="1" noChangeArrowheads="1"/>
          </p:cNvPicPr>
          <p:nvPr/>
        </p:nvPicPr>
        <p:blipFill>
          <a:blip r:embed="rId3" cstate="print"/>
          <a:srcRect/>
          <a:stretch>
            <a:fillRect/>
          </a:stretch>
        </p:blipFill>
        <p:spPr bwMode="auto">
          <a:xfrm>
            <a:off x="5181600" y="4191000"/>
            <a:ext cx="30480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And Disorders</a:t>
            </a:r>
            <a:endParaRPr lang="en-US" dirty="0"/>
          </a:p>
        </p:txBody>
      </p:sp>
      <p:sp>
        <p:nvSpPr>
          <p:cNvPr id="7" name="Content Placeholder 6"/>
          <p:cNvSpPr>
            <a:spLocks noGrp="1"/>
          </p:cNvSpPr>
          <p:nvPr>
            <p:ph sz="half" idx="1"/>
          </p:nvPr>
        </p:nvSpPr>
        <p:spPr>
          <a:xfrm>
            <a:off x="457200" y="1219200"/>
            <a:ext cx="4038600" cy="4525963"/>
          </a:xfrm>
        </p:spPr>
        <p:txBody>
          <a:bodyPr>
            <a:normAutofit/>
          </a:bodyPr>
          <a:lstStyle/>
          <a:p>
            <a:r>
              <a:rPr lang="en-US" sz="2400" b="1" dirty="0" smtClean="0"/>
              <a:t>Asthma</a:t>
            </a:r>
            <a:r>
              <a:rPr lang="en-US" sz="2400" dirty="0" smtClean="0"/>
              <a:t>- a chronic disorder characterized by swelling, inflammation, and constriction of the bronchi and bronchioles, indication of </a:t>
            </a:r>
            <a:r>
              <a:rPr lang="en-US" sz="2400" b="1" dirty="0" smtClean="0"/>
              <a:t>wheezing</a:t>
            </a:r>
          </a:p>
          <a:p>
            <a:r>
              <a:rPr lang="en-US" sz="2400" dirty="0" smtClean="0"/>
              <a:t>The goals of asthma is to prevent or reduce symptoms, maintain normal  activity levels, and to prevent flare ups</a:t>
            </a:r>
            <a:endParaRPr lang="en-US" sz="2400" dirty="0"/>
          </a:p>
        </p:txBody>
      </p:sp>
      <p:sp>
        <p:nvSpPr>
          <p:cNvPr id="8" name="Content Placeholder 7"/>
          <p:cNvSpPr>
            <a:spLocks noGrp="1"/>
          </p:cNvSpPr>
          <p:nvPr>
            <p:ph sz="half" idx="2"/>
          </p:nvPr>
        </p:nvSpPr>
        <p:spPr/>
        <p:txBody>
          <a:bodyPr>
            <a:normAutofit/>
          </a:bodyPr>
          <a:lstStyle/>
          <a:p>
            <a:endParaRPr lang="en-US"/>
          </a:p>
        </p:txBody>
      </p:sp>
      <p:pic>
        <p:nvPicPr>
          <p:cNvPr id="26626" name="Picture 2" descr="http://www.nhlbi.nih.gov/health/health-topics/images/asthma.jpg"/>
          <p:cNvPicPr>
            <a:picLocks noChangeAspect="1" noChangeArrowheads="1"/>
          </p:cNvPicPr>
          <p:nvPr/>
        </p:nvPicPr>
        <p:blipFill>
          <a:blip r:embed="rId2" cstate="print"/>
          <a:srcRect/>
          <a:stretch>
            <a:fillRect/>
          </a:stretch>
        </p:blipFill>
        <p:spPr bwMode="auto">
          <a:xfrm>
            <a:off x="4419600" y="1219200"/>
            <a:ext cx="4524375" cy="3429000"/>
          </a:xfrm>
          <a:prstGeom prst="rect">
            <a:avLst/>
          </a:prstGeom>
          <a:noFill/>
        </p:spPr>
      </p:pic>
      <p:pic>
        <p:nvPicPr>
          <p:cNvPr id="26628" name="Picture 4" descr="http://www.cchs.net/health/health-info/Pictures/nebulizer.gif"/>
          <p:cNvPicPr>
            <a:picLocks noChangeAspect="1" noChangeArrowheads="1"/>
          </p:cNvPicPr>
          <p:nvPr/>
        </p:nvPicPr>
        <p:blipFill>
          <a:blip r:embed="rId3" cstate="print"/>
          <a:srcRect/>
          <a:stretch>
            <a:fillRect/>
          </a:stretch>
        </p:blipFill>
        <p:spPr bwMode="auto">
          <a:xfrm>
            <a:off x="6400800" y="4572000"/>
            <a:ext cx="2333625" cy="2057400"/>
          </a:xfrm>
          <a:prstGeom prst="rect">
            <a:avLst/>
          </a:prstGeom>
          <a:noFill/>
        </p:spPr>
      </p:pic>
      <p:pic>
        <p:nvPicPr>
          <p:cNvPr id="26630" name="Picture 6" descr="http://allergy.peds.arizona.edu/southwest/devices/inhalers-asthma/images/albuterol00.jpg"/>
          <p:cNvPicPr>
            <a:picLocks noChangeAspect="1" noChangeArrowheads="1"/>
          </p:cNvPicPr>
          <p:nvPr/>
        </p:nvPicPr>
        <p:blipFill>
          <a:blip r:embed="rId4" cstate="print"/>
          <a:srcRect/>
          <a:stretch>
            <a:fillRect/>
          </a:stretch>
        </p:blipFill>
        <p:spPr bwMode="auto">
          <a:xfrm>
            <a:off x="4495800" y="4648200"/>
            <a:ext cx="1885950" cy="2047876"/>
          </a:xfrm>
          <a:prstGeom prst="rect">
            <a:avLst/>
          </a:prstGeom>
          <a:noFill/>
        </p:spPr>
      </p:pic>
      <p:pic>
        <p:nvPicPr>
          <p:cNvPr id="26632" name="Picture 8" descr="http://www.prestoimages.net/store/rd648/648_pd2007037_1.jpg"/>
          <p:cNvPicPr>
            <a:picLocks noChangeAspect="1" noChangeArrowheads="1"/>
          </p:cNvPicPr>
          <p:nvPr/>
        </p:nvPicPr>
        <p:blipFill>
          <a:blip r:embed="rId5" cstate="print"/>
          <a:srcRect/>
          <a:stretch>
            <a:fillRect/>
          </a:stretch>
        </p:blipFill>
        <p:spPr bwMode="auto">
          <a:xfrm>
            <a:off x="228600" y="5334000"/>
            <a:ext cx="41148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And Disorders</a:t>
            </a:r>
            <a:endParaRPr lang="en-US" dirty="0"/>
          </a:p>
        </p:txBody>
      </p:sp>
      <p:sp>
        <p:nvSpPr>
          <p:cNvPr id="5" name="Content Placeholder 4"/>
          <p:cNvSpPr>
            <a:spLocks noGrp="1"/>
          </p:cNvSpPr>
          <p:nvPr>
            <p:ph sz="half" idx="1"/>
          </p:nvPr>
        </p:nvSpPr>
        <p:spPr>
          <a:xfrm>
            <a:off x="457200" y="1295400"/>
            <a:ext cx="4038600" cy="5562600"/>
          </a:xfrm>
        </p:spPr>
        <p:txBody>
          <a:bodyPr>
            <a:normAutofit fontScale="70000" lnSpcReduction="20000"/>
          </a:bodyPr>
          <a:lstStyle/>
          <a:p>
            <a:r>
              <a:rPr lang="en-US" b="1" dirty="0" smtClean="0"/>
              <a:t>Bronchitis</a:t>
            </a:r>
            <a:r>
              <a:rPr lang="en-US" dirty="0" smtClean="0"/>
              <a:t>- this can be an acute or chronic disease with </a:t>
            </a:r>
            <a:r>
              <a:rPr lang="en-US" b="1" dirty="0" smtClean="0"/>
              <a:t>inflammation of the bronchial walls with narrowing of the airways</a:t>
            </a:r>
          </a:p>
          <a:p>
            <a:r>
              <a:rPr lang="en-US" dirty="0" smtClean="0"/>
              <a:t>Signs- coughing yellowish, or green mucous</a:t>
            </a:r>
          </a:p>
          <a:p>
            <a:r>
              <a:rPr lang="en-US" dirty="0"/>
              <a:t>Acute bronchitis is usually caused by viral </a:t>
            </a:r>
            <a:r>
              <a:rPr lang="en-US" dirty="0" smtClean="0"/>
              <a:t>infections and antibiotics </a:t>
            </a:r>
            <a:r>
              <a:rPr lang="en-US" dirty="0"/>
              <a:t>are almost never </a:t>
            </a:r>
            <a:r>
              <a:rPr lang="en-US" dirty="0" smtClean="0"/>
              <a:t>needed</a:t>
            </a:r>
          </a:p>
          <a:p>
            <a:r>
              <a:rPr lang="en-US" dirty="0"/>
              <a:t>Chronic bronchitis is a chronic inflammatory condition in the lungs that causes the respiratory passages to be swollen and irritated, increases the mucus production and damages the </a:t>
            </a:r>
            <a:r>
              <a:rPr lang="en-US" dirty="0" smtClean="0"/>
              <a:t>lungs</a:t>
            </a:r>
          </a:p>
          <a:p>
            <a:r>
              <a:rPr lang="en-US" dirty="0" smtClean="0"/>
              <a:t>Leads to COPD</a:t>
            </a:r>
          </a:p>
          <a:p>
            <a:pPr>
              <a:buNone/>
            </a:pPr>
            <a:endParaRPr lang="en-US" dirty="0" smtClean="0"/>
          </a:p>
        </p:txBody>
      </p:sp>
      <p:sp>
        <p:nvSpPr>
          <p:cNvPr id="6" name="Content Placeholder 5"/>
          <p:cNvSpPr>
            <a:spLocks noGrp="1"/>
          </p:cNvSpPr>
          <p:nvPr>
            <p:ph sz="half" idx="2"/>
          </p:nvPr>
        </p:nvSpPr>
        <p:spPr/>
        <p:txBody>
          <a:bodyPr>
            <a:normAutofit fontScale="70000" lnSpcReduction="20000"/>
          </a:bodyPr>
          <a:lstStyle/>
          <a:p>
            <a:endParaRPr lang="en-US" dirty="0"/>
          </a:p>
        </p:txBody>
      </p:sp>
      <p:pic>
        <p:nvPicPr>
          <p:cNvPr id="38914" name="Picture 2" descr="http://lungcancer.ucla.edu/images/adam_bronchitis.jpg"/>
          <p:cNvPicPr>
            <a:picLocks noChangeAspect="1" noChangeArrowheads="1"/>
          </p:cNvPicPr>
          <p:nvPr/>
        </p:nvPicPr>
        <p:blipFill>
          <a:blip r:embed="rId2" cstate="print"/>
          <a:srcRect/>
          <a:stretch>
            <a:fillRect/>
          </a:stretch>
        </p:blipFill>
        <p:spPr bwMode="auto">
          <a:xfrm>
            <a:off x="4572000" y="1066800"/>
            <a:ext cx="3810000" cy="3048001"/>
          </a:xfrm>
          <a:prstGeom prst="rect">
            <a:avLst/>
          </a:prstGeom>
          <a:noFill/>
        </p:spPr>
      </p:pic>
      <p:pic>
        <p:nvPicPr>
          <p:cNvPr id="38916" name="Picture 4" descr="http://www.alliedhealthworld.com/blog/wp-content/uploads/2011/02/lung_disease_250x251.jpg"/>
          <p:cNvPicPr>
            <a:picLocks noChangeAspect="1" noChangeArrowheads="1"/>
          </p:cNvPicPr>
          <p:nvPr/>
        </p:nvPicPr>
        <p:blipFill>
          <a:blip r:embed="rId3" cstate="print"/>
          <a:srcRect/>
          <a:stretch>
            <a:fillRect/>
          </a:stretch>
        </p:blipFill>
        <p:spPr bwMode="auto">
          <a:xfrm>
            <a:off x="4800600" y="3810000"/>
            <a:ext cx="33528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Pathway Of Oxygen</a:t>
            </a:r>
            <a:br>
              <a:rPr lang="en-US" dirty="0" smtClean="0"/>
            </a:br>
            <a:r>
              <a:rPr lang="en-US" dirty="0" smtClean="0"/>
              <a:t> The Nose</a:t>
            </a:r>
            <a:endParaRPr lang="en-US" dirty="0"/>
          </a:p>
        </p:txBody>
      </p:sp>
      <p:sp>
        <p:nvSpPr>
          <p:cNvPr id="3" name="Content Placeholder 2"/>
          <p:cNvSpPr>
            <a:spLocks noGrp="1"/>
          </p:cNvSpPr>
          <p:nvPr>
            <p:ph sz="half" idx="1"/>
          </p:nvPr>
        </p:nvSpPr>
        <p:spPr>
          <a:xfrm>
            <a:off x="457200" y="2286000"/>
            <a:ext cx="4038600" cy="4572000"/>
          </a:xfrm>
        </p:spPr>
        <p:txBody>
          <a:bodyPr>
            <a:normAutofit/>
          </a:bodyPr>
          <a:lstStyle/>
          <a:p>
            <a:r>
              <a:rPr lang="en-US" dirty="0" smtClean="0"/>
              <a:t>Air enters the body through the nose and mouth</a:t>
            </a:r>
          </a:p>
          <a:p>
            <a:r>
              <a:rPr lang="en-US" dirty="0" smtClean="0"/>
              <a:t>Here the air is filtered, warmed, and moistened by the structures within the nasal cavity</a:t>
            </a:r>
          </a:p>
          <a:p>
            <a:r>
              <a:rPr lang="en-US" dirty="0" smtClean="0"/>
              <a:t>The nose is divided by a wall called the </a:t>
            </a:r>
            <a:r>
              <a:rPr lang="en-US" b="1" dirty="0" smtClean="0"/>
              <a:t>septum</a:t>
            </a:r>
            <a:endParaRPr lang="en-US" b="1" dirty="0"/>
          </a:p>
        </p:txBody>
      </p:sp>
      <p:sp>
        <p:nvSpPr>
          <p:cNvPr id="5" name="Content Placeholder 4"/>
          <p:cNvSpPr>
            <a:spLocks noGrp="1"/>
          </p:cNvSpPr>
          <p:nvPr>
            <p:ph sz="half" idx="2"/>
          </p:nvPr>
        </p:nvSpPr>
        <p:spPr/>
        <p:txBody>
          <a:bodyPr>
            <a:normAutofit/>
          </a:bodyPr>
          <a:lstStyle/>
          <a:p>
            <a:endParaRPr lang="en-US"/>
          </a:p>
        </p:txBody>
      </p:sp>
      <p:pic>
        <p:nvPicPr>
          <p:cNvPr id="15362" name="Picture 2" descr="http://www.whiterockent.com/images/picDeviatedSeptum.jpg"/>
          <p:cNvPicPr>
            <a:picLocks noChangeAspect="1" noChangeArrowheads="1"/>
          </p:cNvPicPr>
          <p:nvPr/>
        </p:nvPicPr>
        <p:blipFill>
          <a:blip r:embed="rId2" cstate="print"/>
          <a:srcRect/>
          <a:stretch>
            <a:fillRect/>
          </a:stretch>
        </p:blipFill>
        <p:spPr bwMode="auto">
          <a:xfrm>
            <a:off x="4800600" y="1600200"/>
            <a:ext cx="3657600" cy="3581400"/>
          </a:xfrm>
          <a:prstGeom prst="rect">
            <a:avLst/>
          </a:prstGeom>
          <a:noFill/>
        </p:spPr>
      </p:pic>
      <p:pic>
        <p:nvPicPr>
          <p:cNvPr id="15364" name="Picture 4" descr="The Path of Air From the Nose to the Alveolithumbnail"/>
          <p:cNvPicPr>
            <a:picLocks noChangeAspect="1" noChangeArrowheads="1"/>
          </p:cNvPicPr>
          <p:nvPr/>
        </p:nvPicPr>
        <p:blipFill>
          <a:blip r:embed="rId3" cstate="print"/>
          <a:srcRect/>
          <a:stretch>
            <a:fillRect/>
          </a:stretch>
        </p:blipFill>
        <p:spPr bwMode="auto">
          <a:xfrm>
            <a:off x="0" y="0"/>
            <a:ext cx="2143125" cy="2057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r>
              <a:rPr lang="en-US" sz="2400" dirty="0" smtClean="0"/>
              <a:t>Disease And Disorders</a:t>
            </a:r>
            <a:endParaRPr lang="en-US" sz="2400" dirty="0"/>
          </a:p>
        </p:txBody>
      </p:sp>
      <p:sp>
        <p:nvSpPr>
          <p:cNvPr id="3" name="Content Placeholder 2"/>
          <p:cNvSpPr>
            <a:spLocks noGrp="1"/>
          </p:cNvSpPr>
          <p:nvPr>
            <p:ph sz="half" idx="1"/>
          </p:nvPr>
        </p:nvSpPr>
        <p:spPr>
          <a:xfrm>
            <a:off x="381000" y="1066800"/>
            <a:ext cx="4038600" cy="6019800"/>
          </a:xfrm>
        </p:spPr>
        <p:txBody>
          <a:bodyPr>
            <a:normAutofit fontScale="62500" lnSpcReduction="20000"/>
          </a:bodyPr>
          <a:lstStyle/>
          <a:p>
            <a:r>
              <a:rPr lang="en-US" b="1" dirty="0" smtClean="0"/>
              <a:t>Chronic Obstructive Pulmonary Disease(COPD)</a:t>
            </a:r>
            <a:r>
              <a:rPr lang="en-US" dirty="0" smtClean="0"/>
              <a:t>- this is a condition characterized by chronic obstruction of the airways</a:t>
            </a:r>
          </a:p>
          <a:p>
            <a:pPr fontAlgn="base"/>
            <a:r>
              <a:rPr lang="en-US" dirty="0" smtClean="0"/>
              <a:t>This is </a:t>
            </a:r>
            <a:r>
              <a:rPr lang="en-US" dirty="0"/>
              <a:t>one of the most common lung </a:t>
            </a:r>
            <a:r>
              <a:rPr lang="en-US" dirty="0" smtClean="0"/>
              <a:t>diseases </a:t>
            </a:r>
          </a:p>
          <a:p>
            <a:pPr fontAlgn="base"/>
            <a:r>
              <a:rPr lang="en-US" dirty="0" smtClean="0"/>
              <a:t>It </a:t>
            </a:r>
            <a:r>
              <a:rPr lang="en-US" dirty="0"/>
              <a:t>makes it difficult to </a:t>
            </a:r>
            <a:r>
              <a:rPr lang="en-US" dirty="0" smtClean="0"/>
              <a:t>breathe There </a:t>
            </a:r>
            <a:r>
              <a:rPr lang="en-US" dirty="0"/>
              <a:t>are two main forms of COPD:</a:t>
            </a:r>
          </a:p>
          <a:p>
            <a:pPr fontAlgn="base"/>
            <a:r>
              <a:rPr lang="en-US" b="1" dirty="0"/>
              <a:t>Chronic bronchitis</a:t>
            </a:r>
            <a:r>
              <a:rPr lang="en-US" dirty="0"/>
              <a:t>, which involves a long-term cough with </a:t>
            </a:r>
            <a:r>
              <a:rPr lang="en-US" dirty="0" smtClean="0"/>
              <a:t>mucus(page 428)</a:t>
            </a:r>
            <a:endParaRPr lang="en-US" dirty="0"/>
          </a:p>
          <a:p>
            <a:pPr fontAlgn="base"/>
            <a:r>
              <a:rPr lang="en-US" b="1" dirty="0"/>
              <a:t>Emphysema</a:t>
            </a:r>
            <a:r>
              <a:rPr lang="en-US" dirty="0"/>
              <a:t>, which involves destruction of the lungs over </a:t>
            </a:r>
            <a:r>
              <a:rPr lang="en-US" dirty="0" smtClean="0"/>
              <a:t>time</a:t>
            </a:r>
          </a:p>
          <a:p>
            <a:pPr fontAlgn="base"/>
            <a:r>
              <a:rPr lang="en-US" b="1" dirty="0" smtClean="0"/>
              <a:t>This is a decrease </a:t>
            </a:r>
            <a:r>
              <a:rPr lang="en-US" b="1" dirty="0"/>
              <a:t>in the total number of alveoli, the enlargement of the remaining alveoli, and the progressive destruction of their walls</a:t>
            </a:r>
            <a:endParaRPr lang="en-US" b="1" dirty="0" smtClean="0"/>
          </a:p>
          <a:p>
            <a:pPr fontAlgn="base"/>
            <a:r>
              <a:rPr lang="en-US" dirty="0" smtClean="0"/>
              <a:t>(page 429)</a:t>
            </a:r>
          </a:p>
          <a:p>
            <a:pPr fontAlgn="base"/>
            <a:r>
              <a:rPr lang="en-US" dirty="0"/>
              <a:t>Antibiotics are prescribed during symptom flare-ups, because infections can make COPD worse.</a:t>
            </a:r>
          </a:p>
          <a:p>
            <a:pPr fontAlgn="base"/>
            <a:r>
              <a:rPr lang="en-US" dirty="0"/>
              <a:t>You may need oxygen therapy at home if you have a low level of oxygen in your </a:t>
            </a:r>
            <a:r>
              <a:rPr lang="en-US" dirty="0" smtClean="0"/>
              <a:t>blood</a:t>
            </a:r>
            <a:endParaRPr lang="en-US" dirty="0"/>
          </a:p>
          <a:p>
            <a:pPr fontAlgn="base"/>
            <a:endParaRPr lang="en-US" dirty="0"/>
          </a:p>
          <a:p>
            <a:endParaRPr lang="en-US" dirty="0"/>
          </a:p>
        </p:txBody>
      </p:sp>
      <p:sp>
        <p:nvSpPr>
          <p:cNvPr id="4" name="Content Placeholder 3"/>
          <p:cNvSpPr>
            <a:spLocks noGrp="1"/>
          </p:cNvSpPr>
          <p:nvPr>
            <p:ph sz="half" idx="2"/>
          </p:nvPr>
        </p:nvSpPr>
        <p:spPr>
          <a:xfrm>
            <a:off x="4648200" y="1600200"/>
            <a:ext cx="4038600" cy="4876800"/>
          </a:xfrm>
        </p:spPr>
        <p:txBody>
          <a:bodyPr>
            <a:normAutofit fontScale="62500" lnSpcReduction="20000"/>
          </a:bodyPr>
          <a:lstStyle/>
          <a:p>
            <a:endParaRPr lang="en-US" dirty="0"/>
          </a:p>
        </p:txBody>
      </p:sp>
      <p:pic>
        <p:nvPicPr>
          <p:cNvPr id="39938" name="Picture 2" descr="http://www.doctortipster.com/wp-content/uploads/2011/08/COPD.jpg"/>
          <p:cNvPicPr>
            <a:picLocks noChangeAspect="1" noChangeArrowheads="1"/>
          </p:cNvPicPr>
          <p:nvPr/>
        </p:nvPicPr>
        <p:blipFill>
          <a:blip r:embed="rId2" cstate="print"/>
          <a:srcRect/>
          <a:stretch>
            <a:fillRect/>
          </a:stretch>
        </p:blipFill>
        <p:spPr bwMode="auto">
          <a:xfrm>
            <a:off x="4343400" y="0"/>
            <a:ext cx="4514850" cy="3400426"/>
          </a:xfrm>
          <a:prstGeom prst="rect">
            <a:avLst/>
          </a:prstGeom>
          <a:noFill/>
        </p:spPr>
      </p:pic>
      <p:pic>
        <p:nvPicPr>
          <p:cNvPr id="39942" name="Picture 6" descr="http://upload.wikimedia.org/wikipedia/commons/thumb/0/0b/COPD.JPG/300px-COPD.JPG"/>
          <p:cNvPicPr>
            <a:picLocks noChangeAspect="1" noChangeArrowheads="1"/>
          </p:cNvPicPr>
          <p:nvPr/>
        </p:nvPicPr>
        <p:blipFill>
          <a:blip r:embed="rId3" cstate="print"/>
          <a:srcRect/>
          <a:stretch>
            <a:fillRect/>
          </a:stretch>
        </p:blipFill>
        <p:spPr bwMode="auto">
          <a:xfrm>
            <a:off x="4343400" y="3276600"/>
            <a:ext cx="40386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43000"/>
          </a:xfrm>
        </p:spPr>
        <p:txBody>
          <a:bodyPr>
            <a:normAutofit/>
          </a:bodyPr>
          <a:lstStyle/>
          <a:p>
            <a:r>
              <a:rPr lang="en-US" sz="2400" dirty="0" smtClean="0"/>
              <a:t>Disease And Disorders</a:t>
            </a:r>
            <a:endParaRPr lang="en-US" sz="2400" dirty="0"/>
          </a:p>
        </p:txBody>
      </p:sp>
      <p:sp>
        <p:nvSpPr>
          <p:cNvPr id="3" name="Content Placeholder 2"/>
          <p:cNvSpPr>
            <a:spLocks noGrp="1"/>
          </p:cNvSpPr>
          <p:nvPr>
            <p:ph sz="half" idx="1"/>
          </p:nvPr>
        </p:nvSpPr>
        <p:spPr/>
        <p:txBody>
          <a:bodyPr>
            <a:normAutofit fontScale="92500" lnSpcReduction="10000"/>
          </a:bodyPr>
          <a:lstStyle/>
          <a:p>
            <a:r>
              <a:rPr lang="en-US" b="1" dirty="0" err="1" smtClean="0"/>
              <a:t>Epistaxis</a:t>
            </a:r>
            <a:r>
              <a:rPr lang="en-US" b="1" dirty="0" smtClean="0"/>
              <a:t>(nosebleed)</a:t>
            </a:r>
            <a:r>
              <a:rPr lang="en-US" dirty="0" smtClean="0"/>
              <a:t>- is the loss of blood through the nose</a:t>
            </a:r>
          </a:p>
          <a:p>
            <a:r>
              <a:rPr lang="en-US" dirty="0" smtClean="0"/>
              <a:t>This may be caused by an injury, nose-picking, foreign object,  capillary congestion,  blood disorders, hypertension, or leukemia </a:t>
            </a:r>
          </a:p>
          <a:p>
            <a:r>
              <a:rPr lang="en-US" dirty="0" smtClean="0"/>
              <a:t>Treatment depends on the cause and severity</a:t>
            </a:r>
          </a:p>
          <a:p>
            <a:endParaRPr lang="en-US" dirty="0" smtClean="0"/>
          </a:p>
          <a:p>
            <a:endParaRPr lang="en-US" dirty="0" smtClean="0"/>
          </a:p>
          <a:p>
            <a:endParaRPr lang="en-US" dirty="0"/>
          </a:p>
        </p:txBody>
      </p:sp>
      <p:sp>
        <p:nvSpPr>
          <p:cNvPr id="7" name="Content Placeholder 6"/>
          <p:cNvSpPr>
            <a:spLocks noGrp="1"/>
          </p:cNvSpPr>
          <p:nvPr>
            <p:ph sz="half" idx="2"/>
          </p:nvPr>
        </p:nvSpPr>
        <p:spPr/>
        <p:txBody>
          <a:bodyPr/>
          <a:lstStyle/>
          <a:p>
            <a:endParaRPr lang="en-US"/>
          </a:p>
        </p:txBody>
      </p:sp>
      <p:pic>
        <p:nvPicPr>
          <p:cNvPr id="41986" name="Picture 2" descr="http://doylemedical.com/images/nasal_instruc.jpg"/>
          <p:cNvPicPr>
            <a:picLocks noChangeAspect="1" noChangeArrowheads="1"/>
          </p:cNvPicPr>
          <p:nvPr/>
        </p:nvPicPr>
        <p:blipFill>
          <a:blip r:embed="rId2" cstate="print"/>
          <a:srcRect/>
          <a:stretch>
            <a:fillRect/>
          </a:stretch>
        </p:blipFill>
        <p:spPr bwMode="auto">
          <a:xfrm>
            <a:off x="4419600" y="0"/>
            <a:ext cx="4419600" cy="3124200"/>
          </a:xfrm>
          <a:prstGeom prst="rect">
            <a:avLst/>
          </a:prstGeom>
          <a:noFill/>
        </p:spPr>
      </p:pic>
      <p:pic>
        <p:nvPicPr>
          <p:cNvPr id="41988" name="Picture 4" descr="http://www.ghorayeb.com/files/Nasopharyngeal_Squamous_Cell_Ca_Cautery_Labeled_19_.jpg"/>
          <p:cNvPicPr>
            <a:picLocks noChangeAspect="1" noChangeArrowheads="1"/>
          </p:cNvPicPr>
          <p:nvPr/>
        </p:nvPicPr>
        <p:blipFill>
          <a:blip r:embed="rId3" cstate="print"/>
          <a:srcRect/>
          <a:stretch>
            <a:fillRect/>
          </a:stretch>
        </p:blipFill>
        <p:spPr bwMode="auto">
          <a:xfrm>
            <a:off x="4343400" y="3276600"/>
            <a:ext cx="44958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a:bodyPr>
          <a:lstStyle/>
          <a:p>
            <a:r>
              <a:rPr lang="en-US" sz="3200" dirty="0" smtClean="0"/>
              <a:t>Disease And Disorders</a:t>
            </a:r>
            <a:endParaRPr lang="en-US" sz="3200" dirty="0"/>
          </a:p>
        </p:txBody>
      </p:sp>
      <p:sp>
        <p:nvSpPr>
          <p:cNvPr id="3" name="Content Placeholder 2"/>
          <p:cNvSpPr>
            <a:spLocks noGrp="1"/>
          </p:cNvSpPr>
          <p:nvPr>
            <p:ph sz="half" idx="1"/>
          </p:nvPr>
        </p:nvSpPr>
        <p:spPr>
          <a:xfrm>
            <a:off x="457200" y="1219200"/>
            <a:ext cx="4038600" cy="4906963"/>
          </a:xfrm>
        </p:spPr>
        <p:txBody>
          <a:bodyPr>
            <a:normAutofit fontScale="77500" lnSpcReduction="20000"/>
          </a:bodyPr>
          <a:lstStyle/>
          <a:p>
            <a:r>
              <a:rPr lang="en-US" b="1" dirty="0" smtClean="0"/>
              <a:t>Pneumonia</a:t>
            </a:r>
            <a:r>
              <a:rPr lang="en-US" dirty="0" smtClean="0"/>
              <a:t>-  this is an acute infection of the principle tissues of the lungs, which may impair the exchange of oxygen and carbon dioxide</a:t>
            </a:r>
          </a:p>
          <a:p>
            <a:r>
              <a:rPr lang="en-US" dirty="0" smtClean="0"/>
              <a:t>This can be viral(usually  influenza), bacterial(caused by streptococcus </a:t>
            </a:r>
            <a:r>
              <a:rPr lang="en-US" dirty="0" err="1" smtClean="0"/>
              <a:t>pneumoniae</a:t>
            </a:r>
            <a:r>
              <a:rPr lang="en-US" dirty="0" smtClean="0"/>
              <a:t>), or </a:t>
            </a:r>
            <a:r>
              <a:rPr lang="en-US" dirty="0" smtClean="0"/>
              <a:t>fungal or aspiration(inhalation </a:t>
            </a:r>
            <a:r>
              <a:rPr lang="en-US" dirty="0"/>
              <a:t>of </a:t>
            </a:r>
            <a:r>
              <a:rPr lang="en-US" dirty="0" smtClean="0"/>
              <a:t>spores)</a:t>
            </a:r>
          </a:p>
          <a:p>
            <a:r>
              <a:rPr lang="en-US" dirty="0" smtClean="0"/>
              <a:t>This condition </a:t>
            </a:r>
            <a:r>
              <a:rPr lang="en-US" dirty="0"/>
              <a:t>is a serious infection or inflammation of the lungs in which the smallest bronchioles and alveoli fill with pus and other </a:t>
            </a:r>
            <a:r>
              <a:rPr lang="en-US" dirty="0" smtClean="0"/>
              <a:t>liquid</a:t>
            </a:r>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43010" name="Picture 2" descr="http://www.nlm.nih.gov/medlineplus/ency/images/ency/fullsize/19680.jpg"/>
          <p:cNvPicPr>
            <a:picLocks noChangeAspect="1" noChangeArrowheads="1"/>
          </p:cNvPicPr>
          <p:nvPr/>
        </p:nvPicPr>
        <p:blipFill>
          <a:blip r:embed="rId2" cstate="print"/>
          <a:srcRect/>
          <a:stretch>
            <a:fillRect/>
          </a:stretch>
        </p:blipFill>
        <p:spPr bwMode="auto">
          <a:xfrm>
            <a:off x="4495800" y="0"/>
            <a:ext cx="4191000" cy="3505201"/>
          </a:xfrm>
          <a:prstGeom prst="rect">
            <a:avLst/>
          </a:prstGeom>
          <a:noFill/>
        </p:spPr>
      </p:pic>
      <p:pic>
        <p:nvPicPr>
          <p:cNvPr id="43012" name="Picture 4" descr="http://www.human-healths.com/wp-content/uploads/2011/08/Multiple-Pneumonia1.jpg"/>
          <p:cNvPicPr>
            <a:picLocks noChangeAspect="1" noChangeArrowheads="1"/>
          </p:cNvPicPr>
          <p:nvPr/>
        </p:nvPicPr>
        <p:blipFill>
          <a:blip r:embed="rId3" cstate="print"/>
          <a:srcRect/>
          <a:stretch>
            <a:fillRect/>
          </a:stretch>
        </p:blipFill>
        <p:spPr bwMode="auto">
          <a:xfrm>
            <a:off x="4495800" y="3581400"/>
            <a:ext cx="42672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 x-rays</a:t>
            </a:r>
            <a:endParaRPr lang="en-US" dirty="0"/>
          </a:p>
        </p:txBody>
      </p:sp>
      <p:pic>
        <p:nvPicPr>
          <p:cNvPr id="56322" name="Picture 2" descr="http://farm4.staticflickr.com/3512/3912189628_92d2163489_z.jpg"/>
          <p:cNvPicPr>
            <a:picLocks noChangeAspect="1" noChangeArrowheads="1"/>
          </p:cNvPicPr>
          <p:nvPr/>
        </p:nvPicPr>
        <p:blipFill>
          <a:blip r:embed="rId2" cstate="print"/>
          <a:srcRect/>
          <a:stretch>
            <a:fillRect/>
          </a:stretch>
        </p:blipFill>
        <p:spPr bwMode="auto">
          <a:xfrm>
            <a:off x="4419600" y="1143000"/>
            <a:ext cx="4038600" cy="1752600"/>
          </a:xfrm>
          <a:prstGeom prst="rect">
            <a:avLst/>
          </a:prstGeom>
          <a:noFill/>
        </p:spPr>
      </p:pic>
      <p:sp>
        <p:nvSpPr>
          <p:cNvPr id="6" name="Content Placeholder 5"/>
          <p:cNvSpPr>
            <a:spLocks noGrp="1"/>
          </p:cNvSpPr>
          <p:nvPr>
            <p:ph idx="1"/>
          </p:nvPr>
        </p:nvSpPr>
        <p:spPr/>
        <p:txBody>
          <a:bodyPr>
            <a:normAutofit fontScale="92500" lnSpcReduction="20000"/>
          </a:bodyPr>
          <a:lstStyle/>
          <a:p>
            <a:r>
              <a:rPr lang="en-US" dirty="0" smtClean="0"/>
              <a:t>Normal chest x-ray</a:t>
            </a:r>
          </a:p>
          <a:p>
            <a:endParaRPr lang="en-US" dirty="0" smtClean="0"/>
          </a:p>
          <a:p>
            <a:endParaRPr lang="en-US" dirty="0" smtClean="0"/>
          </a:p>
          <a:p>
            <a:r>
              <a:rPr lang="en-US" dirty="0" smtClean="0"/>
              <a:t> </a:t>
            </a:r>
            <a:r>
              <a:rPr lang="en-US" dirty="0" smtClean="0"/>
              <a:t>                                        Pneumonia</a:t>
            </a:r>
          </a:p>
          <a:p>
            <a:endParaRPr lang="en-US" dirty="0" smtClean="0"/>
          </a:p>
          <a:p>
            <a:endParaRPr lang="en-US" dirty="0" smtClean="0"/>
          </a:p>
          <a:p>
            <a:r>
              <a:rPr lang="en-US" dirty="0" smtClean="0"/>
              <a:t>                                            </a:t>
            </a:r>
          </a:p>
          <a:p>
            <a:endParaRPr lang="en-US" dirty="0" smtClean="0"/>
          </a:p>
          <a:p>
            <a:r>
              <a:rPr lang="en-US" dirty="0" smtClean="0"/>
              <a:t>Aspiration pneumonia</a:t>
            </a:r>
            <a:endParaRPr lang="en-US" dirty="0" smtClean="0"/>
          </a:p>
        </p:txBody>
      </p:sp>
      <p:pic>
        <p:nvPicPr>
          <p:cNvPr id="7" name="Picture 2" descr="Photo: Chest x-ray"/>
          <p:cNvPicPr>
            <a:picLocks noChangeAspect="1" noChangeArrowheads="1"/>
          </p:cNvPicPr>
          <p:nvPr/>
        </p:nvPicPr>
        <p:blipFill>
          <a:blip r:embed="rId3" cstate="print"/>
          <a:srcRect/>
          <a:stretch>
            <a:fillRect/>
          </a:stretch>
        </p:blipFill>
        <p:spPr bwMode="auto">
          <a:xfrm>
            <a:off x="0" y="2895600"/>
            <a:ext cx="4267200" cy="2286000"/>
          </a:xfrm>
          <a:prstGeom prst="rect">
            <a:avLst/>
          </a:prstGeom>
          <a:noFill/>
        </p:spPr>
      </p:pic>
      <p:pic>
        <p:nvPicPr>
          <p:cNvPr id="8" name="Picture 4" descr="X-ray shows liquid in the lungs (source Royal Hobart Hospital)"/>
          <p:cNvPicPr>
            <a:picLocks noChangeAspect="1" noChangeArrowheads="1"/>
          </p:cNvPicPr>
          <p:nvPr/>
        </p:nvPicPr>
        <p:blipFill>
          <a:blip r:embed="rId4" cstate="print"/>
          <a:srcRect/>
          <a:stretch>
            <a:fillRect/>
          </a:stretch>
        </p:blipFill>
        <p:spPr bwMode="auto">
          <a:xfrm>
            <a:off x="4648200" y="4495800"/>
            <a:ext cx="4495800" cy="2362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normAutofit/>
          </a:bodyPr>
          <a:lstStyle/>
          <a:p>
            <a:r>
              <a:rPr lang="en-US" sz="2400" dirty="0" smtClean="0"/>
              <a:t>Disease And Disorders</a:t>
            </a:r>
            <a:endParaRPr lang="en-US" sz="2400" dirty="0"/>
          </a:p>
        </p:txBody>
      </p:sp>
      <p:sp>
        <p:nvSpPr>
          <p:cNvPr id="3" name="Content Placeholder 2"/>
          <p:cNvSpPr>
            <a:spLocks noGrp="1"/>
          </p:cNvSpPr>
          <p:nvPr>
            <p:ph sz="half" idx="1"/>
          </p:nvPr>
        </p:nvSpPr>
        <p:spPr>
          <a:xfrm>
            <a:off x="457200" y="990600"/>
            <a:ext cx="4038600" cy="5486400"/>
          </a:xfrm>
        </p:spPr>
        <p:txBody>
          <a:bodyPr>
            <a:normAutofit/>
          </a:bodyPr>
          <a:lstStyle/>
          <a:p>
            <a:r>
              <a:rPr lang="en-US" sz="2000" b="1" dirty="0" err="1" smtClean="0"/>
              <a:t>Pneumothorax</a:t>
            </a:r>
            <a:r>
              <a:rPr lang="en-US" sz="2000" b="1" dirty="0" smtClean="0"/>
              <a:t>-</a:t>
            </a:r>
            <a:r>
              <a:rPr lang="en-US" sz="2000" dirty="0" smtClean="0"/>
              <a:t> </a:t>
            </a:r>
            <a:r>
              <a:rPr lang="en-US" sz="2000" dirty="0"/>
              <a:t> </a:t>
            </a:r>
            <a:r>
              <a:rPr lang="en-US" sz="2000" dirty="0" smtClean="0"/>
              <a:t>this is </a:t>
            </a:r>
            <a:r>
              <a:rPr lang="en-US" sz="2000" dirty="0"/>
              <a:t>an accumulation of the air or gas in the pleural </a:t>
            </a:r>
            <a:r>
              <a:rPr lang="en-US" sz="2000" dirty="0" smtClean="0"/>
              <a:t>causing </a:t>
            </a:r>
            <a:r>
              <a:rPr lang="en-US" sz="2000" dirty="0"/>
              <a:t>the lung to </a:t>
            </a:r>
            <a:r>
              <a:rPr lang="en-US" sz="2000" dirty="0" smtClean="0"/>
              <a:t>collapse</a:t>
            </a:r>
          </a:p>
          <a:p>
            <a:pPr fontAlgn="base"/>
            <a:r>
              <a:rPr lang="en-US" sz="2000" dirty="0" smtClean="0"/>
              <a:t>This </a:t>
            </a:r>
            <a:r>
              <a:rPr lang="en-US" sz="2000" dirty="0"/>
              <a:t>buildup of air puts pressure on the lung, so it cannot expand as much as it normally does when you take a </a:t>
            </a:r>
            <a:r>
              <a:rPr lang="en-US" sz="2000" dirty="0" smtClean="0"/>
              <a:t>breath</a:t>
            </a:r>
          </a:p>
          <a:p>
            <a:pPr fontAlgn="base"/>
            <a:r>
              <a:rPr lang="en-US" sz="2000" dirty="0" smtClean="0"/>
              <a:t>Patients</a:t>
            </a:r>
            <a:r>
              <a:rPr lang="en-US" sz="2000" dirty="0" smtClean="0"/>
              <a:t> </a:t>
            </a:r>
            <a:r>
              <a:rPr lang="en-US" sz="2000" dirty="0" smtClean="0"/>
              <a:t>have sharp</a:t>
            </a:r>
            <a:r>
              <a:rPr lang="en-US" sz="2000" dirty="0"/>
              <a:t> chest </a:t>
            </a:r>
            <a:r>
              <a:rPr lang="en-US" sz="2000" dirty="0" smtClean="0"/>
              <a:t>pain</a:t>
            </a:r>
            <a:r>
              <a:rPr lang="en-US" sz="2000" dirty="0"/>
              <a:t> </a:t>
            </a:r>
            <a:r>
              <a:rPr lang="en-US" sz="2000" dirty="0" smtClean="0"/>
              <a:t>made </a:t>
            </a:r>
            <a:r>
              <a:rPr lang="en-US" sz="2000" dirty="0"/>
              <a:t>worse by a deep breath or a </a:t>
            </a:r>
            <a:r>
              <a:rPr lang="en-US" sz="2000" dirty="0" smtClean="0"/>
              <a:t>cough and shortness </a:t>
            </a:r>
            <a:r>
              <a:rPr lang="en-US" sz="2000" dirty="0"/>
              <a:t>of breath</a:t>
            </a:r>
          </a:p>
          <a:p>
            <a:endParaRPr lang="en-US" sz="2000" dirty="0"/>
          </a:p>
        </p:txBody>
      </p:sp>
      <p:sp>
        <p:nvSpPr>
          <p:cNvPr id="4" name="Content Placeholder 3"/>
          <p:cNvSpPr>
            <a:spLocks noGrp="1"/>
          </p:cNvSpPr>
          <p:nvPr>
            <p:ph sz="half" idx="2"/>
          </p:nvPr>
        </p:nvSpPr>
        <p:spPr/>
        <p:txBody>
          <a:bodyPr>
            <a:normAutofit/>
          </a:bodyPr>
          <a:lstStyle/>
          <a:p>
            <a:endParaRPr lang="en-US"/>
          </a:p>
        </p:txBody>
      </p:sp>
      <p:pic>
        <p:nvPicPr>
          <p:cNvPr id="44034" name="Picture 2" descr="http://upload.wikimedia.org/wikipedia/commons/thumb/9/97/Rt_sided_pneumoD.jpg/230px-Rt_sided_pneumoD.jpg"/>
          <p:cNvPicPr>
            <a:picLocks noChangeAspect="1" noChangeArrowheads="1"/>
          </p:cNvPicPr>
          <p:nvPr/>
        </p:nvPicPr>
        <p:blipFill>
          <a:blip r:embed="rId2" cstate="print"/>
          <a:srcRect/>
          <a:stretch>
            <a:fillRect/>
          </a:stretch>
        </p:blipFill>
        <p:spPr bwMode="auto">
          <a:xfrm>
            <a:off x="4648200" y="228600"/>
            <a:ext cx="3657600" cy="3200400"/>
          </a:xfrm>
          <a:prstGeom prst="rect">
            <a:avLst/>
          </a:prstGeom>
          <a:noFill/>
        </p:spPr>
      </p:pic>
      <p:pic>
        <p:nvPicPr>
          <p:cNvPr id="44036" name="Picture 4" descr="http://www.healthcentral.com/common/images/1/19589_6077_5.jpg"/>
          <p:cNvPicPr>
            <a:picLocks noChangeAspect="1" noChangeArrowheads="1"/>
          </p:cNvPicPr>
          <p:nvPr/>
        </p:nvPicPr>
        <p:blipFill>
          <a:blip r:embed="rId3" cstate="print"/>
          <a:srcRect/>
          <a:stretch>
            <a:fillRect/>
          </a:stretch>
        </p:blipFill>
        <p:spPr bwMode="auto">
          <a:xfrm>
            <a:off x="4648200" y="3505200"/>
            <a:ext cx="3810000" cy="304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Pneumothorax</a:t>
            </a:r>
            <a:endParaRPr lang="en-US" dirty="0"/>
          </a:p>
        </p:txBody>
      </p:sp>
      <p:sp>
        <p:nvSpPr>
          <p:cNvPr id="3" name="Content Placeholder 2"/>
          <p:cNvSpPr>
            <a:spLocks noGrp="1"/>
          </p:cNvSpPr>
          <p:nvPr>
            <p:ph idx="1"/>
          </p:nvPr>
        </p:nvSpPr>
        <p:spPr/>
        <p:txBody>
          <a:bodyPr>
            <a:normAutofit lnSpcReduction="10000"/>
          </a:bodyPr>
          <a:lstStyle/>
          <a:p>
            <a:r>
              <a:rPr lang="en-US" dirty="0" err="1" smtClean="0"/>
              <a:t>Pneumothorax</a:t>
            </a:r>
            <a:r>
              <a:rPr lang="en-US" dirty="0" smtClean="0"/>
              <a:t>(collapsed lung) may also occur following an injury to the chest wall such as a fractured rib, any penetrating injury (gun shot or stabbing), surgical invasion of the </a:t>
            </a:r>
            <a:r>
              <a:rPr lang="en-US" dirty="0" smtClean="0"/>
              <a:t>chest</a:t>
            </a:r>
            <a:endParaRPr lang="en-US" dirty="0" smtClean="0"/>
          </a:p>
          <a:p>
            <a:r>
              <a:rPr lang="en-US" dirty="0" smtClean="0"/>
              <a:t>A </a:t>
            </a:r>
            <a:r>
              <a:rPr lang="en-US" dirty="0" err="1" smtClean="0"/>
              <a:t>pneumothorax</a:t>
            </a:r>
            <a:r>
              <a:rPr lang="en-US" dirty="0" smtClean="0"/>
              <a:t> can also develop as a result of underlying lung diseases, including cystic fibrosis, chronic </a:t>
            </a:r>
            <a:r>
              <a:rPr lang="en-US" dirty="0" smtClean="0"/>
              <a:t>obstructive pulmonary </a:t>
            </a:r>
            <a:r>
              <a:rPr lang="en-US" dirty="0" smtClean="0"/>
              <a:t>disease (COPD), lung cancer, asthma, and infections of the lungs.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normAutofit/>
          </a:bodyPr>
          <a:lstStyle/>
          <a:p>
            <a:r>
              <a:rPr lang="en-US" sz="2800" dirty="0" smtClean="0"/>
              <a:t>Disease And Disorders</a:t>
            </a:r>
            <a:endParaRPr lang="en-US" sz="2800" dirty="0"/>
          </a:p>
        </p:txBody>
      </p:sp>
      <p:sp>
        <p:nvSpPr>
          <p:cNvPr id="3" name="Content Placeholder 2"/>
          <p:cNvSpPr>
            <a:spLocks noGrp="1"/>
          </p:cNvSpPr>
          <p:nvPr>
            <p:ph sz="half" idx="1"/>
          </p:nvPr>
        </p:nvSpPr>
        <p:spPr/>
        <p:txBody>
          <a:bodyPr>
            <a:normAutofit lnSpcReduction="10000"/>
          </a:bodyPr>
          <a:lstStyle/>
          <a:p>
            <a:r>
              <a:rPr lang="en-US" b="1" dirty="0" smtClean="0"/>
              <a:t>Pleurisy</a:t>
            </a:r>
            <a:r>
              <a:rPr lang="en-US" dirty="0" smtClean="0"/>
              <a:t>- is </a:t>
            </a:r>
            <a:r>
              <a:rPr lang="en-US" dirty="0"/>
              <a:t>inflammation of the lining of the lungs and chest (the pleura) that leads to chest pain (usually sharp) when you take a breath or </a:t>
            </a:r>
            <a:r>
              <a:rPr lang="en-US" dirty="0" smtClean="0"/>
              <a:t>cough</a:t>
            </a:r>
          </a:p>
          <a:p>
            <a:r>
              <a:rPr lang="en-US" dirty="0" smtClean="0"/>
              <a:t>Due </a:t>
            </a:r>
            <a:r>
              <a:rPr lang="en-US" dirty="0"/>
              <a:t>to infections such </a:t>
            </a:r>
            <a:r>
              <a:rPr lang="en-US" dirty="0" smtClean="0"/>
              <a:t>as pneumonia or</a:t>
            </a:r>
            <a:r>
              <a:rPr lang="en-US" dirty="0"/>
              <a:t> tuberculosis</a:t>
            </a:r>
          </a:p>
        </p:txBody>
      </p:sp>
      <p:sp>
        <p:nvSpPr>
          <p:cNvPr id="4" name="Content Placeholder 3"/>
          <p:cNvSpPr>
            <a:spLocks noGrp="1"/>
          </p:cNvSpPr>
          <p:nvPr>
            <p:ph sz="half" idx="2"/>
          </p:nvPr>
        </p:nvSpPr>
        <p:spPr/>
        <p:txBody>
          <a:bodyPr>
            <a:normAutofit lnSpcReduction="10000"/>
          </a:bodyPr>
          <a:lstStyle/>
          <a:p>
            <a:endParaRPr lang="en-US"/>
          </a:p>
        </p:txBody>
      </p:sp>
      <p:pic>
        <p:nvPicPr>
          <p:cNvPr id="46082" name="Picture 2" descr="http://www.riversideonline.com/source/images/image_popup/r7_pleurisy.jpg"/>
          <p:cNvPicPr>
            <a:picLocks noChangeAspect="1" noChangeArrowheads="1"/>
          </p:cNvPicPr>
          <p:nvPr/>
        </p:nvPicPr>
        <p:blipFill>
          <a:blip r:embed="rId2" cstate="print"/>
          <a:srcRect/>
          <a:stretch>
            <a:fillRect/>
          </a:stretch>
        </p:blipFill>
        <p:spPr bwMode="auto">
          <a:xfrm>
            <a:off x="4419600" y="1524000"/>
            <a:ext cx="44958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4114800" cy="1143000"/>
          </a:xfrm>
        </p:spPr>
        <p:txBody>
          <a:bodyPr>
            <a:normAutofit/>
          </a:bodyPr>
          <a:lstStyle/>
          <a:p>
            <a:r>
              <a:rPr lang="en-US" sz="2800" dirty="0" smtClean="0"/>
              <a:t>Disease And Disorders</a:t>
            </a:r>
            <a:endParaRPr lang="en-US" sz="2800" dirty="0"/>
          </a:p>
        </p:txBody>
      </p:sp>
      <p:sp>
        <p:nvSpPr>
          <p:cNvPr id="3" name="Content Placeholder 2"/>
          <p:cNvSpPr>
            <a:spLocks noGrp="1"/>
          </p:cNvSpPr>
          <p:nvPr>
            <p:ph sz="half" idx="1"/>
          </p:nvPr>
        </p:nvSpPr>
        <p:spPr/>
        <p:txBody>
          <a:bodyPr>
            <a:normAutofit lnSpcReduction="10000"/>
          </a:bodyPr>
          <a:lstStyle/>
          <a:p>
            <a:r>
              <a:rPr lang="en-US" b="1" dirty="0" smtClean="0"/>
              <a:t>Pleural Effusion</a:t>
            </a:r>
            <a:r>
              <a:rPr lang="en-US" dirty="0" smtClean="0"/>
              <a:t>(don’t confuse with </a:t>
            </a:r>
            <a:r>
              <a:rPr lang="en-US" dirty="0" err="1" smtClean="0"/>
              <a:t>pneumothorax</a:t>
            </a:r>
            <a:r>
              <a:rPr lang="en-US" dirty="0" smtClean="0"/>
              <a:t>)- this is the presence of excess fluid in the </a:t>
            </a:r>
            <a:r>
              <a:rPr lang="en-US" b="1" dirty="0" smtClean="0"/>
              <a:t>plural space</a:t>
            </a:r>
          </a:p>
          <a:p>
            <a:r>
              <a:rPr lang="en-US" dirty="0" smtClean="0"/>
              <a:t>Congestive </a:t>
            </a:r>
            <a:r>
              <a:rPr lang="en-US" dirty="0"/>
              <a:t>heart </a:t>
            </a:r>
            <a:r>
              <a:rPr lang="en-US" dirty="0" smtClean="0"/>
              <a:t>failure is </a:t>
            </a:r>
            <a:r>
              <a:rPr lang="en-US" dirty="0"/>
              <a:t>the most common </a:t>
            </a:r>
            <a:r>
              <a:rPr lang="en-US" dirty="0" smtClean="0"/>
              <a:t>cause</a:t>
            </a:r>
          </a:p>
          <a:p>
            <a:r>
              <a:rPr lang="en-US" dirty="0" smtClean="0"/>
              <a:t>CHF causes fluid leaks from blood vessels into the pleural space. </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5" name="Picture 4" descr="http://s2.hubimg.com/u/3979521_f260.jpg"/>
          <p:cNvPicPr>
            <a:picLocks noChangeAspect="1" noChangeArrowheads="1"/>
          </p:cNvPicPr>
          <p:nvPr/>
        </p:nvPicPr>
        <p:blipFill>
          <a:blip r:embed="rId2" cstate="print"/>
          <a:srcRect/>
          <a:stretch>
            <a:fillRect/>
          </a:stretch>
        </p:blipFill>
        <p:spPr bwMode="auto">
          <a:xfrm>
            <a:off x="4876800" y="0"/>
            <a:ext cx="3581400" cy="3810000"/>
          </a:xfrm>
          <a:prstGeom prst="rect">
            <a:avLst/>
          </a:prstGeom>
          <a:noFill/>
        </p:spPr>
      </p:pic>
      <p:pic>
        <p:nvPicPr>
          <p:cNvPr id="47106" name="Picture 2" descr="http://www.heart-valve-surgery.com/Images/pleural_effusion_drain.gif"/>
          <p:cNvPicPr>
            <a:picLocks noChangeAspect="1" noChangeArrowheads="1"/>
          </p:cNvPicPr>
          <p:nvPr/>
        </p:nvPicPr>
        <p:blipFill>
          <a:blip r:embed="rId3" cstate="print"/>
          <a:srcRect/>
          <a:stretch>
            <a:fillRect/>
          </a:stretch>
        </p:blipFill>
        <p:spPr bwMode="auto">
          <a:xfrm>
            <a:off x="4953000" y="3886200"/>
            <a:ext cx="3305175"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normAutofit/>
          </a:bodyPr>
          <a:lstStyle/>
          <a:p>
            <a:r>
              <a:rPr lang="en-US" sz="2800" dirty="0" smtClean="0"/>
              <a:t>Disease And Disorders</a:t>
            </a:r>
            <a:endParaRPr lang="en-US" sz="2800" dirty="0"/>
          </a:p>
        </p:txBody>
      </p:sp>
      <p:sp>
        <p:nvSpPr>
          <p:cNvPr id="3" name="Content Placeholder 2"/>
          <p:cNvSpPr>
            <a:spLocks noGrp="1"/>
          </p:cNvSpPr>
          <p:nvPr>
            <p:ph sz="half" idx="1"/>
          </p:nvPr>
        </p:nvSpPr>
        <p:spPr>
          <a:xfrm>
            <a:off x="457200" y="1600200"/>
            <a:ext cx="4038600" cy="5257800"/>
          </a:xfrm>
        </p:spPr>
        <p:txBody>
          <a:bodyPr>
            <a:normAutofit fontScale="70000" lnSpcReduction="20000"/>
          </a:bodyPr>
          <a:lstStyle/>
          <a:p>
            <a:r>
              <a:rPr lang="en-US" b="1" dirty="0" smtClean="0"/>
              <a:t>Pulmonary Edema-</a:t>
            </a:r>
          </a:p>
          <a:p>
            <a:pPr>
              <a:buNone/>
            </a:pPr>
            <a:r>
              <a:rPr lang="en-US" dirty="0"/>
              <a:t> </a:t>
            </a:r>
            <a:r>
              <a:rPr lang="en-US" dirty="0" smtClean="0"/>
              <a:t>     Condition that  </a:t>
            </a:r>
            <a:r>
              <a:rPr lang="en-US" dirty="0"/>
              <a:t>is characterized by the accumulation of fluid on the </a:t>
            </a:r>
            <a:r>
              <a:rPr lang="en-US" dirty="0" smtClean="0"/>
              <a:t>lungs</a:t>
            </a:r>
          </a:p>
          <a:p>
            <a:pPr fontAlgn="base"/>
            <a:r>
              <a:rPr lang="en-US" dirty="0" smtClean="0"/>
              <a:t>Caused by lung </a:t>
            </a:r>
            <a:r>
              <a:rPr lang="en-US" dirty="0"/>
              <a:t>damage caused by poisonous gas or severe </a:t>
            </a:r>
            <a:r>
              <a:rPr lang="en-US" dirty="0" smtClean="0"/>
              <a:t>infection, certain medications, major injury, kidney failure, exercising </a:t>
            </a:r>
            <a:r>
              <a:rPr lang="en-US" dirty="0"/>
              <a:t>at very high </a:t>
            </a:r>
            <a:r>
              <a:rPr lang="en-US" dirty="0" smtClean="0"/>
              <a:t>altitudes, or heart failure</a:t>
            </a:r>
          </a:p>
          <a:p>
            <a:pPr fontAlgn="base"/>
            <a:r>
              <a:rPr lang="en-US" dirty="0" smtClean="0"/>
              <a:t>Pulmonary </a:t>
            </a:r>
            <a:r>
              <a:rPr lang="en-US" dirty="0"/>
              <a:t>edema is most always treated in the emergency room or hospital intensive care unit (ICU).</a:t>
            </a:r>
          </a:p>
          <a:p>
            <a:pPr fontAlgn="base"/>
            <a:r>
              <a:rPr lang="en-US" dirty="0"/>
              <a:t>Oxygen is </a:t>
            </a:r>
            <a:r>
              <a:rPr lang="en-US" dirty="0" smtClean="0"/>
              <a:t>given, a </a:t>
            </a:r>
            <a:r>
              <a:rPr lang="en-US" dirty="0"/>
              <a:t>breathing tube may be placed into the windpipe (trachea</a:t>
            </a:r>
            <a:r>
              <a:rPr lang="en-US" dirty="0" smtClean="0"/>
              <a:t>), or ventilator may </a:t>
            </a:r>
            <a:r>
              <a:rPr lang="en-US" dirty="0"/>
              <a:t>be needed.</a:t>
            </a:r>
          </a:p>
          <a:p>
            <a:endParaRPr lang="en-US" dirty="0"/>
          </a:p>
          <a:p>
            <a:pPr>
              <a:buNone/>
            </a:pPr>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48130" name="Picture 2" descr="http://upload.wikimedia.org/wikipedia/commons/thumb/7/75/Pulmonary_oedema.jpg/220px-Pulmonary_oedema.jpg"/>
          <p:cNvPicPr>
            <a:picLocks noChangeAspect="1" noChangeArrowheads="1"/>
          </p:cNvPicPr>
          <p:nvPr/>
        </p:nvPicPr>
        <p:blipFill>
          <a:blip r:embed="rId2" cstate="print"/>
          <a:srcRect/>
          <a:stretch>
            <a:fillRect/>
          </a:stretch>
        </p:blipFill>
        <p:spPr bwMode="auto">
          <a:xfrm>
            <a:off x="4876800" y="2667000"/>
            <a:ext cx="3657600" cy="3581401"/>
          </a:xfrm>
          <a:prstGeom prst="rect">
            <a:avLst/>
          </a:prstGeom>
          <a:noFill/>
        </p:spPr>
      </p:pic>
      <p:pic>
        <p:nvPicPr>
          <p:cNvPr id="48132" name="Picture 4" descr="http://images.paraorkut.com/img/health/images/p/pulmonary_edema-2321.gif"/>
          <p:cNvPicPr>
            <a:picLocks noChangeAspect="1" noChangeArrowheads="1"/>
          </p:cNvPicPr>
          <p:nvPr/>
        </p:nvPicPr>
        <p:blipFill>
          <a:blip r:embed="rId3" cstate="print"/>
          <a:srcRect/>
          <a:stretch>
            <a:fillRect/>
          </a:stretch>
        </p:blipFill>
        <p:spPr bwMode="auto">
          <a:xfrm>
            <a:off x="4572000" y="381000"/>
            <a:ext cx="4124325" cy="2152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fontScale="90000"/>
          </a:bodyPr>
          <a:lstStyle/>
          <a:p>
            <a:r>
              <a:rPr lang="en-US" dirty="0" smtClean="0"/>
              <a:t>Disease And Disorders</a:t>
            </a:r>
            <a:endParaRPr lang="en-US" dirty="0"/>
          </a:p>
        </p:txBody>
      </p:sp>
      <p:sp>
        <p:nvSpPr>
          <p:cNvPr id="3" name="Content Placeholder 2"/>
          <p:cNvSpPr>
            <a:spLocks noGrp="1"/>
          </p:cNvSpPr>
          <p:nvPr>
            <p:ph idx="1"/>
          </p:nvPr>
        </p:nvSpPr>
        <p:spPr>
          <a:xfrm>
            <a:off x="457200" y="914400"/>
            <a:ext cx="8229600" cy="5943600"/>
          </a:xfrm>
        </p:spPr>
        <p:txBody>
          <a:bodyPr>
            <a:normAutofit fontScale="62500" lnSpcReduction="20000"/>
          </a:bodyPr>
          <a:lstStyle/>
          <a:p>
            <a:r>
              <a:rPr lang="en-US" b="1" dirty="0" smtClean="0"/>
              <a:t>Sudden Infant Death Syndrome(SIDS)- </a:t>
            </a:r>
            <a:r>
              <a:rPr lang="en-US" dirty="0" smtClean="0"/>
              <a:t>this is a mysterious condition that kills apparently healthy infants</a:t>
            </a:r>
          </a:p>
          <a:p>
            <a:pPr fontAlgn="base"/>
            <a:r>
              <a:rPr lang="en-US" dirty="0"/>
              <a:t>The cause of SIDS is </a:t>
            </a:r>
            <a:r>
              <a:rPr lang="en-US" dirty="0" smtClean="0"/>
              <a:t>unknown</a:t>
            </a:r>
          </a:p>
          <a:p>
            <a:pPr fontAlgn="base"/>
            <a:r>
              <a:rPr lang="en-US" dirty="0" smtClean="0"/>
              <a:t>Many </a:t>
            </a:r>
            <a:r>
              <a:rPr lang="en-US" dirty="0"/>
              <a:t>doctors and researchers now believe that SIDS is caused by several different factors, including:</a:t>
            </a:r>
          </a:p>
          <a:p>
            <a:pPr fontAlgn="base"/>
            <a:r>
              <a:rPr lang="en-US" dirty="0"/>
              <a:t>Problems with the baby's ability to wake up (sleep arousal)</a:t>
            </a:r>
          </a:p>
          <a:p>
            <a:pPr fontAlgn="base"/>
            <a:r>
              <a:rPr lang="en-US" dirty="0"/>
              <a:t>Inability for the baby's body to detect a build-up of carbon dioxide in the </a:t>
            </a:r>
            <a:r>
              <a:rPr lang="en-US" dirty="0" smtClean="0"/>
              <a:t>blood</a:t>
            </a:r>
          </a:p>
          <a:p>
            <a:pPr fontAlgn="base"/>
            <a:r>
              <a:rPr lang="en-US" dirty="0" smtClean="0"/>
              <a:t>The </a:t>
            </a:r>
            <a:r>
              <a:rPr lang="en-US" dirty="0"/>
              <a:t>following have been linked to a baby's increased risk of </a:t>
            </a:r>
            <a:r>
              <a:rPr lang="en-US" dirty="0" smtClean="0"/>
              <a:t>SIDS:</a:t>
            </a:r>
          </a:p>
          <a:p>
            <a:pPr fontAlgn="base"/>
            <a:r>
              <a:rPr lang="en-US" b="1" dirty="0" smtClean="0"/>
              <a:t>Sleeping </a:t>
            </a:r>
            <a:r>
              <a:rPr lang="en-US" b="1" dirty="0"/>
              <a:t>on the stomach</a:t>
            </a:r>
          </a:p>
          <a:p>
            <a:pPr fontAlgn="base"/>
            <a:r>
              <a:rPr lang="en-US" dirty="0"/>
              <a:t>Being around cigarette smoke while in the womb or after being </a:t>
            </a:r>
            <a:r>
              <a:rPr lang="en-US" dirty="0" smtClean="0"/>
              <a:t>born</a:t>
            </a:r>
          </a:p>
          <a:p>
            <a:pPr fontAlgn="base"/>
            <a:r>
              <a:rPr lang="en-US" dirty="0"/>
              <a:t>S</a:t>
            </a:r>
            <a:r>
              <a:rPr lang="en-US" dirty="0" smtClean="0"/>
              <a:t>leeping </a:t>
            </a:r>
            <a:r>
              <a:rPr lang="en-US" dirty="0"/>
              <a:t>in the same bed as their parents (co-sleeping)</a:t>
            </a:r>
          </a:p>
          <a:p>
            <a:pPr fontAlgn="base"/>
            <a:r>
              <a:rPr lang="en-US" dirty="0"/>
              <a:t>Soft bedding in the crib</a:t>
            </a:r>
          </a:p>
          <a:p>
            <a:pPr fontAlgn="base"/>
            <a:r>
              <a:rPr lang="en-US" dirty="0"/>
              <a:t>Multiple birth babies (being a twin, triplet, etc.)</a:t>
            </a:r>
          </a:p>
          <a:p>
            <a:pPr fontAlgn="base"/>
            <a:r>
              <a:rPr lang="en-US" dirty="0"/>
              <a:t>Premature birth</a:t>
            </a:r>
          </a:p>
          <a:p>
            <a:pPr fontAlgn="base"/>
            <a:r>
              <a:rPr lang="en-US" dirty="0"/>
              <a:t>Having a brother or sister who had SIDS</a:t>
            </a:r>
          </a:p>
          <a:p>
            <a:pPr fontAlgn="base"/>
            <a:r>
              <a:rPr lang="en-US" dirty="0"/>
              <a:t>Mothers who smoke or use illegal </a:t>
            </a:r>
            <a:r>
              <a:rPr lang="en-US" dirty="0" smtClean="0"/>
              <a:t>drugs</a:t>
            </a:r>
            <a:endParaRPr lang="en-US" dirty="0"/>
          </a:p>
          <a:p>
            <a:pPr fontAlgn="base"/>
            <a:r>
              <a:rPr lang="en-US" dirty="0"/>
              <a:t>Short time period between pregnancies</a:t>
            </a:r>
          </a:p>
          <a:p>
            <a:pPr fontAlgn="base"/>
            <a:r>
              <a:rPr lang="en-US" dirty="0"/>
              <a:t>Late or no prenatal care</a:t>
            </a:r>
          </a:p>
          <a:p>
            <a:pPr fontAlgn="base"/>
            <a:r>
              <a:rPr lang="en-US" dirty="0"/>
              <a:t>Living in poverty situations</a:t>
            </a:r>
          </a:p>
          <a:p>
            <a:pPr fontAlgn="base"/>
            <a:endParaRPr lang="en-US" dirty="0"/>
          </a:p>
          <a:p>
            <a:pPr fontAlgn="base"/>
            <a:endParaRPr lang="en-US" dirty="0" smtClean="0"/>
          </a:p>
          <a:p>
            <a:pPr fontAlgn="base"/>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dow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ipe(down)">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wipe(down)">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wipe(down)">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Pathway Of Oxygen</a:t>
            </a:r>
            <a:br>
              <a:rPr lang="en-US" dirty="0" smtClean="0"/>
            </a:br>
            <a:r>
              <a:rPr lang="en-US" dirty="0" smtClean="0"/>
              <a:t> The Nose</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Just inside the nostrils are hairs called, </a:t>
            </a:r>
            <a:r>
              <a:rPr lang="en-US" b="1" dirty="0" smtClean="0"/>
              <a:t>cilia</a:t>
            </a:r>
          </a:p>
          <a:p>
            <a:r>
              <a:rPr lang="en-US" dirty="0" smtClean="0"/>
              <a:t>Cilia</a:t>
            </a:r>
            <a:r>
              <a:rPr lang="en-US" dirty="0" smtClean="0"/>
              <a:t> </a:t>
            </a:r>
            <a:r>
              <a:rPr lang="en-US" dirty="0" smtClean="0"/>
              <a:t>traps </a:t>
            </a:r>
            <a:r>
              <a:rPr lang="en-US" dirty="0" smtClean="0"/>
              <a:t>particles in the air so that they do not enter the lungs</a:t>
            </a:r>
          </a:p>
          <a:p>
            <a:endParaRPr lang="en-US" dirty="0"/>
          </a:p>
          <a:p>
            <a:endParaRPr lang="en-US" dirty="0" smtClean="0"/>
          </a:p>
          <a:p>
            <a:endParaRPr lang="en-US" dirty="0"/>
          </a:p>
          <a:p>
            <a:endParaRPr lang="en-US" dirty="0" smtClean="0"/>
          </a:p>
          <a:p>
            <a:endParaRPr lang="en-US" dirty="0"/>
          </a:p>
          <a:p>
            <a:r>
              <a:rPr lang="en-US" dirty="0" smtClean="0"/>
              <a:t>The mucus from the lining also helps trap dust and bacteria</a:t>
            </a:r>
          </a:p>
          <a:p>
            <a:r>
              <a:rPr lang="en-US" dirty="0" smtClean="0"/>
              <a:t>When irritating substances come in contact with the lining, mucous increases and sneezing occurs and the nose “runs.” </a:t>
            </a:r>
          </a:p>
          <a:p>
            <a:r>
              <a:rPr lang="en-US" dirty="0" smtClean="0"/>
              <a:t>Smoking paralyses and destroys the cilia and mucous secretions </a:t>
            </a:r>
            <a:endParaRPr lang="en-US" dirty="0"/>
          </a:p>
        </p:txBody>
      </p:sp>
      <p:pic>
        <p:nvPicPr>
          <p:cNvPr id="16388" name="Picture 4" descr="http://www.nlm.nih.gov/medlineplus/ency/images/ency/fullsize/19533.jpg"/>
          <p:cNvPicPr>
            <a:picLocks noChangeAspect="1" noChangeArrowheads="1"/>
          </p:cNvPicPr>
          <p:nvPr/>
        </p:nvPicPr>
        <p:blipFill>
          <a:blip r:embed="rId2" cstate="print"/>
          <a:srcRect/>
          <a:stretch>
            <a:fillRect/>
          </a:stretch>
        </p:blipFill>
        <p:spPr bwMode="auto">
          <a:xfrm>
            <a:off x="4800600" y="2514600"/>
            <a:ext cx="3810000" cy="1981200"/>
          </a:xfrm>
          <a:prstGeom prst="rect">
            <a:avLst/>
          </a:prstGeom>
          <a:noFill/>
        </p:spPr>
      </p:pic>
      <p:pic>
        <p:nvPicPr>
          <p:cNvPr id="16390" name="Picture 6" descr="http://www.bioscience.org/atlases/tumpath/images/cilia.jpg"/>
          <p:cNvPicPr>
            <a:picLocks noChangeAspect="1" noChangeArrowheads="1"/>
          </p:cNvPicPr>
          <p:nvPr/>
        </p:nvPicPr>
        <p:blipFill>
          <a:blip r:embed="rId3" cstate="print"/>
          <a:srcRect/>
          <a:stretch>
            <a:fillRect/>
          </a:stretch>
        </p:blipFill>
        <p:spPr bwMode="auto">
          <a:xfrm>
            <a:off x="533400" y="2819400"/>
            <a:ext cx="3771900" cy="1781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And Disorders</a:t>
            </a:r>
            <a:endParaRPr lang="en-US" dirty="0"/>
          </a:p>
        </p:txBody>
      </p:sp>
      <p:sp>
        <p:nvSpPr>
          <p:cNvPr id="3" name="Content Placeholder 2"/>
          <p:cNvSpPr>
            <a:spLocks noGrp="1"/>
          </p:cNvSpPr>
          <p:nvPr>
            <p:ph sz="half" idx="1"/>
          </p:nvPr>
        </p:nvSpPr>
        <p:spPr>
          <a:xfrm>
            <a:off x="457200" y="1219200"/>
            <a:ext cx="4038600" cy="5638800"/>
          </a:xfrm>
        </p:spPr>
        <p:txBody>
          <a:bodyPr>
            <a:normAutofit fontScale="92500" lnSpcReduction="20000"/>
          </a:bodyPr>
          <a:lstStyle/>
          <a:p>
            <a:r>
              <a:rPr lang="en-US" b="1" dirty="0" smtClean="0"/>
              <a:t>Tuberculosis(TB)</a:t>
            </a:r>
            <a:r>
              <a:rPr lang="en-US" dirty="0" smtClean="0"/>
              <a:t>- </a:t>
            </a:r>
            <a:r>
              <a:rPr lang="en-US" dirty="0"/>
              <a:t>is a contagious bacterial infection that involves the lungs, but may spread to other </a:t>
            </a:r>
            <a:r>
              <a:rPr lang="en-US" dirty="0" smtClean="0"/>
              <a:t>organs</a:t>
            </a:r>
          </a:p>
          <a:p>
            <a:r>
              <a:rPr lang="en-US" dirty="0" smtClean="0"/>
              <a:t>This is communicable </a:t>
            </a:r>
            <a:r>
              <a:rPr lang="en-US" dirty="0"/>
              <a:t>disease is characterized by nodular lesions and patchy infiltration of lung tissue, fatigue, weakness, loss of appetite, weight loss and night </a:t>
            </a:r>
            <a:r>
              <a:rPr lang="en-US" dirty="0" smtClean="0"/>
              <a:t>sweats</a:t>
            </a:r>
          </a:p>
          <a:p>
            <a:r>
              <a:rPr lang="en-US" dirty="0"/>
              <a:t>You can get TB by breathing in air droplets from a cough or sneeze of an infected person. </a:t>
            </a:r>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49154" name="Picture 2" descr="http://upload.wikimedia.org/wikipedia/commons/thumb/9/9c/Tuberculosis-x-ray-1.jpg/230px-Tuberculosis-x-ray-1.jpg"/>
          <p:cNvPicPr>
            <a:picLocks noChangeAspect="1" noChangeArrowheads="1"/>
          </p:cNvPicPr>
          <p:nvPr/>
        </p:nvPicPr>
        <p:blipFill>
          <a:blip r:embed="rId2" cstate="print"/>
          <a:srcRect/>
          <a:stretch>
            <a:fillRect/>
          </a:stretch>
        </p:blipFill>
        <p:spPr bwMode="auto">
          <a:xfrm>
            <a:off x="4648200" y="1066800"/>
            <a:ext cx="3886200" cy="3048000"/>
          </a:xfrm>
          <a:prstGeom prst="rect">
            <a:avLst/>
          </a:prstGeom>
          <a:noFill/>
        </p:spPr>
      </p:pic>
      <p:pic>
        <p:nvPicPr>
          <p:cNvPr id="49156" name="Picture 4" descr="http://img.webmd.com/dtmcms/live/webmd/consumer_assets/site_images/articles/health_and_medical_reference/infectious_disease/understanding_tuberculosis_basics.jpg"/>
          <p:cNvPicPr>
            <a:picLocks noChangeAspect="1" noChangeArrowheads="1"/>
          </p:cNvPicPr>
          <p:nvPr/>
        </p:nvPicPr>
        <p:blipFill>
          <a:blip r:embed="rId3" cstate="print"/>
          <a:srcRect/>
          <a:stretch>
            <a:fillRect/>
          </a:stretch>
        </p:blipFill>
        <p:spPr bwMode="auto">
          <a:xfrm>
            <a:off x="4572000" y="4114800"/>
            <a:ext cx="41148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5" name="Content Placeholder 4"/>
          <p:cNvSpPr>
            <a:spLocks noGrp="1"/>
          </p:cNvSpPr>
          <p:nvPr>
            <p:ph idx="1"/>
          </p:nvPr>
        </p:nvSpPr>
        <p:spPr>
          <a:xfrm>
            <a:off x="457200" y="1143000"/>
            <a:ext cx="8229600" cy="5715000"/>
          </a:xfrm>
        </p:spPr>
        <p:txBody>
          <a:bodyPr>
            <a:normAutofit fontScale="70000" lnSpcReduction="20000"/>
          </a:bodyPr>
          <a:lstStyle/>
          <a:p>
            <a:r>
              <a:rPr lang="en-US" b="1" dirty="0" smtClean="0"/>
              <a:t>Bronchitis</a:t>
            </a:r>
            <a:r>
              <a:rPr lang="en-US" dirty="0" smtClean="0"/>
              <a:t>- is </a:t>
            </a:r>
            <a:r>
              <a:rPr lang="en-US" dirty="0"/>
              <a:t>inflammation of the main air </a:t>
            </a:r>
            <a:r>
              <a:rPr lang="en-US" dirty="0" smtClean="0"/>
              <a:t>passages(trachea and bronchi) </a:t>
            </a:r>
            <a:r>
              <a:rPr lang="en-US" dirty="0"/>
              <a:t>to the </a:t>
            </a:r>
            <a:r>
              <a:rPr lang="en-US" dirty="0" smtClean="0"/>
              <a:t>lungs</a:t>
            </a:r>
          </a:p>
          <a:p>
            <a:r>
              <a:rPr lang="en-US" b="1" dirty="0" smtClean="0"/>
              <a:t>Emphysema</a:t>
            </a:r>
            <a:r>
              <a:rPr lang="en-US" dirty="0" smtClean="0"/>
              <a:t>- </a:t>
            </a:r>
            <a:r>
              <a:rPr lang="en-US" dirty="0"/>
              <a:t>t</a:t>
            </a:r>
            <a:r>
              <a:rPr lang="en-US" dirty="0" smtClean="0"/>
              <a:t>he </a:t>
            </a:r>
            <a:r>
              <a:rPr lang="en-US" dirty="0"/>
              <a:t>progressive loss of lung function due to a decrease in the total number of alveoli, the enlargement of the remaining alveoli, and the progressive destruction of their </a:t>
            </a:r>
            <a:r>
              <a:rPr lang="en-US" dirty="0" smtClean="0"/>
              <a:t>walls</a:t>
            </a:r>
          </a:p>
          <a:p>
            <a:r>
              <a:rPr lang="en-US" b="1" dirty="0" smtClean="0"/>
              <a:t>Chronic Obstructive Pulmonary Disease(COPD)</a:t>
            </a:r>
            <a:r>
              <a:rPr lang="en-US" dirty="0" smtClean="0"/>
              <a:t>-</a:t>
            </a:r>
            <a:r>
              <a:rPr lang="en-US" b="1" dirty="0" smtClean="0"/>
              <a:t> </a:t>
            </a:r>
            <a:r>
              <a:rPr lang="en-US" dirty="0"/>
              <a:t>group of lung </a:t>
            </a:r>
            <a:r>
              <a:rPr lang="en-US" dirty="0" smtClean="0"/>
              <a:t>diseases(emphysema and chronic bronchitis)that </a:t>
            </a:r>
            <a:r>
              <a:rPr lang="en-US" dirty="0"/>
              <a:t>block airflow as you </a:t>
            </a:r>
            <a:r>
              <a:rPr lang="en-US" dirty="0" smtClean="0"/>
              <a:t>(no cure, lungs are damaged)</a:t>
            </a:r>
            <a:endParaRPr lang="en-US" b="1" dirty="0" smtClean="0"/>
          </a:p>
          <a:p>
            <a:r>
              <a:rPr lang="en-US" b="1" dirty="0" smtClean="0"/>
              <a:t>Pneumonia</a:t>
            </a:r>
            <a:r>
              <a:rPr lang="en-US" dirty="0" smtClean="0"/>
              <a:t>- </a:t>
            </a:r>
            <a:r>
              <a:rPr lang="en-US" dirty="0"/>
              <a:t>serious infection or inflammation of the lungs in which the smallest bronchioles and alveoli fill with pus and other </a:t>
            </a:r>
            <a:r>
              <a:rPr lang="en-US" dirty="0" smtClean="0"/>
              <a:t>liquid</a:t>
            </a:r>
          </a:p>
          <a:p>
            <a:r>
              <a:rPr lang="en-US" b="1" dirty="0" err="1" smtClean="0"/>
              <a:t>Pneumothorax</a:t>
            </a:r>
            <a:r>
              <a:rPr lang="en-US" b="1" dirty="0" smtClean="0"/>
              <a:t>-</a:t>
            </a:r>
            <a:r>
              <a:rPr lang="en-US" dirty="0" smtClean="0"/>
              <a:t>  this is an accumulation of the air or gas in the pleural </a:t>
            </a:r>
            <a:r>
              <a:rPr lang="en-US" dirty="0" smtClean="0"/>
              <a:t>causing </a:t>
            </a:r>
            <a:r>
              <a:rPr lang="en-US" dirty="0" smtClean="0"/>
              <a:t>the lung to collapse</a:t>
            </a:r>
          </a:p>
          <a:p>
            <a:r>
              <a:rPr lang="en-US" b="1" dirty="0" smtClean="0"/>
              <a:t>Pleurisy</a:t>
            </a:r>
            <a:r>
              <a:rPr lang="en-US" dirty="0" smtClean="0"/>
              <a:t>- is inflammation of the lining of the lungs and chest (the pleura) that leads to chest pain (usually sharp) when you take a breath or cough</a:t>
            </a:r>
          </a:p>
          <a:p>
            <a:r>
              <a:rPr lang="en-US" b="1" dirty="0" smtClean="0"/>
              <a:t>Pleural Effusion- </a:t>
            </a:r>
            <a:r>
              <a:rPr lang="en-US" dirty="0" smtClean="0"/>
              <a:t>this is the presence of excess fluid in the plural space</a:t>
            </a:r>
          </a:p>
          <a:p>
            <a:r>
              <a:rPr lang="en-US" b="1" dirty="0" smtClean="0"/>
              <a:t>Pulmonary Edema-</a:t>
            </a:r>
            <a:r>
              <a:rPr lang="en-US" dirty="0" smtClean="0"/>
              <a:t> condition that  is characterized by the accumulation of fluid on the lungs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1143000"/>
          </a:xfrm>
        </p:spPr>
        <p:txBody>
          <a:bodyPr>
            <a:normAutofit/>
          </a:bodyPr>
          <a:lstStyle/>
          <a:p>
            <a:r>
              <a:rPr lang="en-US" sz="2400" dirty="0" smtClean="0"/>
              <a:t>The Pharynx, Larynx, And Epiglottis</a:t>
            </a:r>
            <a:endParaRPr lang="en-US" sz="2400" dirty="0"/>
          </a:p>
        </p:txBody>
      </p:sp>
      <p:sp>
        <p:nvSpPr>
          <p:cNvPr id="3" name="Content Placeholder 2"/>
          <p:cNvSpPr>
            <a:spLocks noGrp="1"/>
          </p:cNvSpPr>
          <p:nvPr>
            <p:ph sz="half" idx="1"/>
          </p:nvPr>
        </p:nvSpPr>
        <p:spPr/>
        <p:txBody>
          <a:bodyPr>
            <a:normAutofit fontScale="92500" lnSpcReduction="20000"/>
          </a:bodyPr>
          <a:lstStyle/>
          <a:p>
            <a:r>
              <a:rPr lang="en-US" dirty="0" smtClean="0"/>
              <a:t>After the air is filtered, warmed, and moistened in the nose, it enters the </a:t>
            </a:r>
            <a:r>
              <a:rPr lang="en-US" b="1" dirty="0" smtClean="0"/>
              <a:t>pharynx</a:t>
            </a:r>
          </a:p>
          <a:p>
            <a:r>
              <a:rPr lang="en-US" dirty="0" smtClean="0"/>
              <a:t>The pharynx serves as a passage for both air and food</a:t>
            </a:r>
          </a:p>
          <a:p>
            <a:r>
              <a:rPr lang="en-US" dirty="0" smtClean="0"/>
              <a:t>Except for an occasional mistake, it is not possible to swallow food and breath at the same time this is choking and can be serious</a:t>
            </a:r>
          </a:p>
          <a:p>
            <a:endParaRPr lang="en-US" dirty="0" smtClean="0"/>
          </a:p>
          <a:p>
            <a:endParaRPr lang="en-US" dirty="0" smtClean="0"/>
          </a:p>
          <a:p>
            <a:endParaRPr lang="en-US" dirty="0"/>
          </a:p>
        </p:txBody>
      </p:sp>
      <p:sp>
        <p:nvSpPr>
          <p:cNvPr id="6" name="Content Placeholder 5"/>
          <p:cNvSpPr>
            <a:spLocks noGrp="1"/>
          </p:cNvSpPr>
          <p:nvPr>
            <p:ph sz="half" idx="2"/>
          </p:nvPr>
        </p:nvSpPr>
        <p:spPr/>
        <p:txBody>
          <a:bodyPr>
            <a:normAutofit fontScale="92500" lnSpcReduction="20000"/>
          </a:bodyPr>
          <a:lstStyle/>
          <a:p>
            <a:endParaRPr lang="en-US"/>
          </a:p>
        </p:txBody>
      </p:sp>
      <p:pic>
        <p:nvPicPr>
          <p:cNvPr id="17412" name="Picture 4" descr="http://www.marysrosaries.com/collaboration/images/thumb/a/a3/Pharynx_(PSF).png/115px-Pharynx_(PSF).png"/>
          <p:cNvPicPr>
            <a:picLocks noChangeAspect="1" noChangeArrowheads="1"/>
          </p:cNvPicPr>
          <p:nvPr/>
        </p:nvPicPr>
        <p:blipFill>
          <a:blip r:embed="rId2" cstate="print"/>
          <a:srcRect/>
          <a:stretch>
            <a:fillRect/>
          </a:stretch>
        </p:blipFill>
        <p:spPr bwMode="auto">
          <a:xfrm>
            <a:off x="4724400" y="304800"/>
            <a:ext cx="3733800" cy="3124200"/>
          </a:xfrm>
          <a:prstGeom prst="rect">
            <a:avLst/>
          </a:prstGeom>
          <a:noFill/>
        </p:spPr>
      </p:pic>
      <p:pic>
        <p:nvPicPr>
          <p:cNvPr id="17414" name="Picture 6" descr="http://www.mybwmc.org/sites/all/modules/adam/graphics/images/en/17235.jpg"/>
          <p:cNvPicPr>
            <a:picLocks noChangeAspect="1" noChangeArrowheads="1"/>
          </p:cNvPicPr>
          <p:nvPr/>
        </p:nvPicPr>
        <p:blipFill>
          <a:blip r:embed="rId3" cstate="print"/>
          <a:srcRect/>
          <a:stretch>
            <a:fillRect/>
          </a:stretch>
        </p:blipFill>
        <p:spPr bwMode="auto">
          <a:xfrm>
            <a:off x="4876800" y="3429000"/>
            <a:ext cx="38100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Pharynx, Larynx, And Epiglottis</a:t>
            </a:r>
            <a:endParaRPr lang="en-US" dirty="0"/>
          </a:p>
        </p:txBody>
      </p:sp>
      <p:sp>
        <p:nvSpPr>
          <p:cNvPr id="3" name="Content Placeholder 2"/>
          <p:cNvSpPr>
            <a:spLocks noGrp="1"/>
          </p:cNvSpPr>
          <p:nvPr>
            <p:ph idx="1"/>
          </p:nvPr>
        </p:nvSpPr>
        <p:spPr/>
        <p:txBody>
          <a:bodyPr/>
          <a:lstStyle/>
          <a:p>
            <a:r>
              <a:rPr lang="en-US" dirty="0" smtClean="0"/>
              <a:t>Normally when food is swallowed, a cartilage “lid” called the </a:t>
            </a:r>
            <a:r>
              <a:rPr lang="en-US" b="1" dirty="0" smtClean="0"/>
              <a:t>epiglottis</a:t>
            </a:r>
            <a:r>
              <a:rPr lang="en-US" dirty="0" smtClean="0"/>
              <a:t> is pushed by the base of the tongue to cover the opening into the </a:t>
            </a:r>
            <a:r>
              <a:rPr lang="en-US" b="1" dirty="0" smtClean="0"/>
              <a:t>larynx</a:t>
            </a:r>
          </a:p>
          <a:p>
            <a:r>
              <a:rPr lang="en-US" dirty="0" smtClean="0"/>
              <a:t>With the opening to the larynx</a:t>
            </a:r>
          </a:p>
          <a:p>
            <a:pPr>
              <a:buNone/>
            </a:pPr>
            <a:r>
              <a:rPr lang="en-US" dirty="0" smtClean="0"/>
              <a:t>    covered by the epiglottis,</a:t>
            </a:r>
          </a:p>
          <a:p>
            <a:pPr>
              <a:buNone/>
            </a:pPr>
            <a:r>
              <a:rPr lang="en-US" dirty="0" smtClean="0"/>
              <a:t>    food is directed down the </a:t>
            </a:r>
          </a:p>
          <a:p>
            <a:pPr>
              <a:buNone/>
            </a:pPr>
            <a:r>
              <a:rPr lang="en-US" dirty="0" smtClean="0"/>
              <a:t>   esophagus into the stomach</a:t>
            </a:r>
          </a:p>
          <a:p>
            <a:endParaRPr lang="en-US" dirty="0"/>
          </a:p>
        </p:txBody>
      </p:sp>
      <p:pic>
        <p:nvPicPr>
          <p:cNvPr id="18434" name="Picture 2" descr="http://www.healthhype.com/wp-content/uploads/pharynx_larynx_throat_neck.jpg"/>
          <p:cNvPicPr>
            <a:picLocks noChangeAspect="1" noChangeArrowheads="1"/>
          </p:cNvPicPr>
          <p:nvPr/>
        </p:nvPicPr>
        <p:blipFill>
          <a:blip r:embed="rId2" cstate="print"/>
          <a:srcRect/>
          <a:stretch>
            <a:fillRect/>
          </a:stretch>
        </p:blipFill>
        <p:spPr bwMode="auto">
          <a:xfrm>
            <a:off x="5943600" y="3200400"/>
            <a:ext cx="2743200" cy="3276600"/>
          </a:xfrm>
          <a:prstGeom prst="rect">
            <a:avLst/>
          </a:prstGeom>
          <a:noFill/>
        </p:spPr>
      </p:pic>
      <p:cxnSp>
        <p:nvCxnSpPr>
          <p:cNvPr id="7" name="Straight Arrow Connector 6"/>
          <p:cNvCxnSpPr/>
          <p:nvPr/>
        </p:nvCxnSpPr>
        <p:spPr>
          <a:xfrm flipH="1">
            <a:off x="7696200" y="3276600"/>
            <a:ext cx="7620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Pharynx, Larynx, And Epiglottis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When air passes under the open epiglottis, it enters the </a:t>
            </a:r>
            <a:r>
              <a:rPr lang="en-US" b="1" dirty="0" smtClean="0"/>
              <a:t>larynx(known as the voice box)</a:t>
            </a:r>
          </a:p>
          <a:p>
            <a:r>
              <a:rPr lang="en-US" dirty="0" smtClean="0"/>
              <a:t>The larynx is a tube with nine separate cartilages to maintain its opening</a:t>
            </a:r>
          </a:p>
          <a:p>
            <a:r>
              <a:rPr lang="en-US" dirty="0" smtClean="0"/>
              <a:t>The </a:t>
            </a:r>
            <a:r>
              <a:rPr lang="en-US" b="1" dirty="0" smtClean="0"/>
              <a:t>thyroid cartilage </a:t>
            </a:r>
            <a:r>
              <a:rPr lang="en-US" dirty="0" smtClean="0"/>
              <a:t>is the largest </a:t>
            </a:r>
            <a:r>
              <a:rPr lang="en-US" dirty="0" smtClean="0"/>
              <a:t>in the larynx and </a:t>
            </a:r>
            <a:r>
              <a:rPr lang="en-US" dirty="0" smtClean="0"/>
              <a:t>known as the </a:t>
            </a:r>
            <a:r>
              <a:rPr lang="en-US" b="1" dirty="0" smtClean="0"/>
              <a:t>Adam’s apple</a:t>
            </a:r>
          </a:p>
          <a:p>
            <a:r>
              <a:rPr lang="en-US" dirty="0" smtClean="0"/>
              <a:t>The larynx is lined with mucous membrane, which also forms two folds called the vocal cords</a:t>
            </a:r>
          </a:p>
          <a:p>
            <a:endParaRPr lang="en-US" dirty="0" smtClean="0"/>
          </a:p>
          <a:p>
            <a:endParaRPr lang="en-US" dirty="0" smtClean="0"/>
          </a:p>
        </p:txBody>
      </p:sp>
      <p:sp>
        <p:nvSpPr>
          <p:cNvPr id="10" name="Content Placeholder 9"/>
          <p:cNvSpPr>
            <a:spLocks noGrp="1"/>
          </p:cNvSpPr>
          <p:nvPr>
            <p:ph sz="half" idx="2"/>
          </p:nvPr>
        </p:nvSpPr>
        <p:spPr/>
        <p:txBody>
          <a:bodyPr>
            <a:normAutofit fontScale="85000" lnSpcReduction="20000"/>
          </a:bodyPr>
          <a:lstStyle/>
          <a:p>
            <a:endParaRPr lang="en-US"/>
          </a:p>
        </p:txBody>
      </p:sp>
      <p:pic>
        <p:nvPicPr>
          <p:cNvPr id="19460" name="Picture 4" descr="http://staging.thehistorybluff.com/wp-content/uploads/2009/01/adamsapple.jpg"/>
          <p:cNvPicPr>
            <a:picLocks noChangeAspect="1" noChangeArrowheads="1"/>
          </p:cNvPicPr>
          <p:nvPr/>
        </p:nvPicPr>
        <p:blipFill>
          <a:blip r:embed="rId2" cstate="print"/>
          <a:srcRect/>
          <a:stretch>
            <a:fillRect/>
          </a:stretch>
        </p:blipFill>
        <p:spPr bwMode="auto">
          <a:xfrm>
            <a:off x="5410200" y="4419600"/>
            <a:ext cx="2847975" cy="2438400"/>
          </a:xfrm>
          <a:prstGeom prst="rect">
            <a:avLst/>
          </a:prstGeom>
          <a:noFill/>
        </p:spPr>
      </p:pic>
      <p:pic>
        <p:nvPicPr>
          <p:cNvPr id="19462" name="Picture 6" descr="http://cancerhelp.cancerresearchuk.org/prod_consump/groups/cr_common/@cah/@gen/documents/image/crukmig_1000img-12326.jpg"/>
          <p:cNvPicPr>
            <a:picLocks noChangeAspect="1" noChangeArrowheads="1"/>
          </p:cNvPicPr>
          <p:nvPr/>
        </p:nvPicPr>
        <p:blipFill>
          <a:blip r:embed="rId3" cstate="print"/>
          <a:srcRect/>
          <a:stretch>
            <a:fillRect/>
          </a:stretch>
        </p:blipFill>
        <p:spPr bwMode="auto">
          <a:xfrm>
            <a:off x="4495800" y="1143000"/>
            <a:ext cx="382905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Pharynx, Larynx, And Epiglottis</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Part of the mucous membrane lining of the larynx is loosely attached </a:t>
            </a:r>
          </a:p>
          <a:p>
            <a:r>
              <a:rPr lang="en-US" dirty="0" smtClean="0"/>
              <a:t>With a severe infection, it may become swollen </a:t>
            </a:r>
          </a:p>
          <a:p>
            <a:r>
              <a:rPr lang="en-US" dirty="0" smtClean="0"/>
              <a:t>In an emergency situation, an airway may be achieved by intubation</a:t>
            </a:r>
          </a:p>
          <a:p>
            <a:r>
              <a:rPr lang="en-US" dirty="0" smtClean="0"/>
              <a:t>This is passing a tube through the mouth and larynx into the </a:t>
            </a:r>
            <a:r>
              <a:rPr lang="en-US" dirty="0" smtClean="0"/>
              <a:t>trachea</a:t>
            </a:r>
            <a:endParaRPr lang="en-US" dirty="0"/>
          </a:p>
        </p:txBody>
      </p:sp>
      <p:sp>
        <p:nvSpPr>
          <p:cNvPr id="9" name="Content Placeholder 8"/>
          <p:cNvSpPr>
            <a:spLocks noGrp="1"/>
          </p:cNvSpPr>
          <p:nvPr>
            <p:ph sz="half" idx="2"/>
          </p:nvPr>
        </p:nvSpPr>
        <p:spPr/>
        <p:txBody>
          <a:bodyPr>
            <a:normAutofit fontScale="92500" lnSpcReduction="10000"/>
          </a:bodyPr>
          <a:lstStyle/>
          <a:p>
            <a:endParaRPr lang="en-US"/>
          </a:p>
        </p:txBody>
      </p:sp>
      <p:pic>
        <p:nvPicPr>
          <p:cNvPr id="20482" name="Picture 2" descr="http://upload.wikimedia.org/wikipedia/commons/thumb/5/5d/Endotracheal_tube_colored.png/400px-Endotracheal_tube_colored.png"/>
          <p:cNvPicPr>
            <a:picLocks noChangeAspect="1" noChangeArrowheads="1"/>
          </p:cNvPicPr>
          <p:nvPr/>
        </p:nvPicPr>
        <p:blipFill>
          <a:blip r:embed="rId2" cstate="print"/>
          <a:srcRect/>
          <a:stretch>
            <a:fillRect/>
          </a:stretch>
        </p:blipFill>
        <p:spPr bwMode="auto">
          <a:xfrm>
            <a:off x="4648200" y="1371600"/>
            <a:ext cx="4267200" cy="2676526"/>
          </a:xfrm>
          <a:prstGeom prst="rect">
            <a:avLst/>
          </a:prstGeom>
          <a:noFill/>
        </p:spPr>
      </p:pic>
      <p:pic>
        <p:nvPicPr>
          <p:cNvPr id="20484" name="Picture 4" descr="http://district.bluegrass.kctcs.edu/ron.wasielewski/student_acad/Intubation.jpg"/>
          <p:cNvPicPr>
            <a:picLocks noChangeAspect="1" noChangeArrowheads="1"/>
          </p:cNvPicPr>
          <p:nvPr/>
        </p:nvPicPr>
        <p:blipFill>
          <a:blip r:embed="rId3" cstate="print"/>
          <a:srcRect/>
          <a:stretch>
            <a:fillRect/>
          </a:stretch>
        </p:blipFill>
        <p:spPr bwMode="auto">
          <a:xfrm>
            <a:off x="4419600" y="4038600"/>
            <a:ext cx="42672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Pharynx, Larynx, And Epiglottis</a:t>
            </a:r>
            <a:endParaRPr lang="en-US" dirty="0"/>
          </a:p>
        </p:txBody>
      </p:sp>
      <p:sp>
        <p:nvSpPr>
          <p:cNvPr id="4" name="Content Placeholder 3"/>
          <p:cNvSpPr>
            <a:spLocks noGrp="1"/>
          </p:cNvSpPr>
          <p:nvPr>
            <p:ph sz="half" idx="1"/>
          </p:nvPr>
        </p:nvSpPr>
        <p:spPr/>
        <p:txBody>
          <a:bodyPr/>
          <a:lstStyle/>
          <a:p>
            <a:r>
              <a:rPr lang="en-US" dirty="0" smtClean="0"/>
              <a:t>Another emergency situation with swelling of the larynx is a called a </a:t>
            </a:r>
            <a:r>
              <a:rPr lang="en-US" b="1" dirty="0" smtClean="0"/>
              <a:t>tracheotomy </a:t>
            </a:r>
          </a:p>
          <a:p>
            <a:r>
              <a:rPr lang="en-US" dirty="0" smtClean="0"/>
              <a:t>This is done by making an external opening into the trachea, and inserting a tube to permit air to enter</a:t>
            </a:r>
            <a:endParaRPr lang="en-US" dirty="0"/>
          </a:p>
        </p:txBody>
      </p:sp>
      <p:sp>
        <p:nvSpPr>
          <p:cNvPr id="10" name="Content Placeholder 9"/>
          <p:cNvSpPr>
            <a:spLocks noGrp="1"/>
          </p:cNvSpPr>
          <p:nvPr>
            <p:ph sz="half" idx="2"/>
          </p:nvPr>
        </p:nvSpPr>
        <p:spPr/>
        <p:txBody>
          <a:bodyPr/>
          <a:lstStyle/>
          <a:p>
            <a:endParaRPr lang="en-US"/>
          </a:p>
        </p:txBody>
      </p:sp>
      <p:pic>
        <p:nvPicPr>
          <p:cNvPr id="21508" name="Picture 4" descr="http://www.tracheostomy.com/images/equipment/bridle.jpg"/>
          <p:cNvPicPr>
            <a:picLocks noChangeAspect="1" noChangeArrowheads="1"/>
          </p:cNvPicPr>
          <p:nvPr/>
        </p:nvPicPr>
        <p:blipFill>
          <a:blip r:embed="rId2" cstate="print"/>
          <a:srcRect/>
          <a:stretch>
            <a:fillRect/>
          </a:stretch>
        </p:blipFill>
        <p:spPr bwMode="auto">
          <a:xfrm>
            <a:off x="4419600" y="1143000"/>
            <a:ext cx="4267200" cy="2362200"/>
          </a:xfrm>
          <a:prstGeom prst="rect">
            <a:avLst/>
          </a:prstGeom>
          <a:noFill/>
        </p:spPr>
      </p:pic>
      <p:pic>
        <p:nvPicPr>
          <p:cNvPr id="21510" name="Picture 6" descr="http://cdn.kevinmd.com/blog/wp-content/uploads/trachdiag.jpg?e8bd46"/>
          <p:cNvPicPr>
            <a:picLocks noChangeAspect="1" noChangeArrowheads="1"/>
          </p:cNvPicPr>
          <p:nvPr/>
        </p:nvPicPr>
        <p:blipFill>
          <a:blip r:embed="rId3" cstate="print"/>
          <a:srcRect/>
          <a:stretch>
            <a:fillRect/>
          </a:stretch>
        </p:blipFill>
        <p:spPr bwMode="auto">
          <a:xfrm>
            <a:off x="5105400" y="3571875"/>
            <a:ext cx="3390900" cy="2981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7845</TotalTime>
  <Words>2388</Words>
  <Application>Microsoft Office PowerPoint</Application>
  <PresentationFormat>On-screen Show (4:3)</PresentationFormat>
  <Paragraphs>241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The Respiratory System</vt:lpstr>
      <vt:lpstr>The Respiratory System</vt:lpstr>
      <vt:lpstr>The Pathway Of Oxygen  The Nose</vt:lpstr>
      <vt:lpstr>The Pathway Of Oxygen  The Nose</vt:lpstr>
      <vt:lpstr>The Pharynx, Larynx, And Epiglottis</vt:lpstr>
      <vt:lpstr>The Pharynx, Larynx, And Epiglottis</vt:lpstr>
      <vt:lpstr>The Pharynx, Larynx, And Epiglottis</vt:lpstr>
      <vt:lpstr>The Pharynx, Larynx, And Epiglottis</vt:lpstr>
      <vt:lpstr>The Pharynx, Larynx, And Epiglottis</vt:lpstr>
      <vt:lpstr>The Trachea, Bronchi, And Bronchioles</vt:lpstr>
      <vt:lpstr>The Trachea, Bronchi, And Bronchioles</vt:lpstr>
      <vt:lpstr>The Trachea, Bronchi, And Bronchioles</vt:lpstr>
      <vt:lpstr>The Alveoli</vt:lpstr>
      <vt:lpstr>Review Pathway Of The Respiratory System</vt:lpstr>
      <vt:lpstr>Respiration</vt:lpstr>
      <vt:lpstr>The Lungs And The Pleura</vt:lpstr>
      <vt:lpstr>The Lungs And The Pleura</vt:lpstr>
      <vt:lpstr>The Lungs And The Pleura</vt:lpstr>
      <vt:lpstr>The Muscles Of Breathing</vt:lpstr>
      <vt:lpstr>The Muscles Of Breathing</vt:lpstr>
      <vt:lpstr>The Muscles Of Breathing</vt:lpstr>
      <vt:lpstr>Diagnostic Examinations</vt:lpstr>
      <vt:lpstr>Diagnostic Examinations</vt:lpstr>
      <vt:lpstr>Diagnostic Examinations</vt:lpstr>
      <vt:lpstr>Diagnostic Examinations</vt:lpstr>
      <vt:lpstr>Diagnostic Examinations</vt:lpstr>
      <vt:lpstr>Disease And Disorders</vt:lpstr>
      <vt:lpstr>Disease And Disorders</vt:lpstr>
      <vt:lpstr>Disease And Disorders</vt:lpstr>
      <vt:lpstr>Disease And Disorders</vt:lpstr>
      <vt:lpstr>Disease And Disorders</vt:lpstr>
      <vt:lpstr>Disease And Disorders</vt:lpstr>
      <vt:lpstr>Chest x-rays</vt:lpstr>
      <vt:lpstr>Disease And Disorders</vt:lpstr>
      <vt:lpstr>Pneumothorax</vt:lpstr>
      <vt:lpstr>Disease And Disorders</vt:lpstr>
      <vt:lpstr>Disease And Disorders</vt:lpstr>
      <vt:lpstr>Disease And Disorders</vt:lpstr>
      <vt:lpstr>Disease And Disorders</vt:lpstr>
      <vt:lpstr>Disease And Disorders</vt:lpstr>
      <vt:lpstr>Review</vt:lpstr>
    </vt:vector>
  </TitlesOfParts>
  <Company>Salt Lake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Respiratory System</dc:title>
  <dc:creator>ahastin2</dc:creator>
  <cp:lastModifiedBy>ahastin2</cp:lastModifiedBy>
  <cp:revision>292</cp:revision>
  <dcterms:created xsi:type="dcterms:W3CDTF">2012-01-07T16:25:47Z</dcterms:created>
  <dcterms:modified xsi:type="dcterms:W3CDTF">2013-12-10T17:42:55Z</dcterms:modified>
</cp:coreProperties>
</file>