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05" r:id="rId16"/>
    <p:sldId id="270" r:id="rId17"/>
    <p:sldId id="271" r:id="rId18"/>
    <p:sldId id="272" r:id="rId19"/>
    <p:sldId id="273" r:id="rId20"/>
    <p:sldId id="274" r:id="rId21"/>
    <p:sldId id="275" r:id="rId22"/>
    <p:sldId id="276" r:id="rId23"/>
    <p:sldId id="277" r:id="rId24"/>
    <p:sldId id="278" r:id="rId25"/>
    <p:sldId id="280" r:id="rId26"/>
    <p:sldId id="279" r:id="rId27"/>
    <p:sldId id="281" r:id="rId28"/>
    <p:sldId id="282" r:id="rId29"/>
    <p:sldId id="283" r:id="rId30"/>
    <p:sldId id="284" r:id="rId31"/>
    <p:sldId id="285" r:id="rId32"/>
    <p:sldId id="286" r:id="rId33"/>
    <p:sldId id="287" r:id="rId34"/>
    <p:sldId id="297" r:id="rId35"/>
    <p:sldId id="298" r:id="rId36"/>
    <p:sldId id="288" r:id="rId37"/>
    <p:sldId id="290" r:id="rId38"/>
    <p:sldId id="291" r:id="rId39"/>
    <p:sldId id="292" r:id="rId40"/>
    <p:sldId id="299" r:id="rId41"/>
    <p:sldId id="300" r:id="rId42"/>
    <p:sldId id="294" r:id="rId43"/>
    <p:sldId id="301" r:id="rId44"/>
    <p:sldId id="295" r:id="rId45"/>
    <p:sldId id="296" r:id="rId46"/>
    <p:sldId id="302" r:id="rId47"/>
    <p:sldId id="303" r:id="rId48"/>
    <p:sldId id="304" r:id="rId49"/>
    <p:sldId id="30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36319FA-E696-4044-B60D-141E2F1FA966}" type="datetimeFigureOut">
              <a:rPr lang="en-US" smtClean="0"/>
              <a:pPr/>
              <a:t>12/15/2013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07735A5-FCF4-4116-B93C-4F6B99086931}"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6319FA-E696-4044-B60D-141E2F1FA966}" type="datetimeFigureOut">
              <a:rPr lang="en-US" smtClean="0"/>
              <a:pPr/>
              <a:t>12/15/2013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735A5-FCF4-4116-B93C-4F6B990869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6319FA-E696-4044-B60D-141E2F1FA966}" type="datetimeFigureOut">
              <a:rPr lang="en-US" smtClean="0"/>
              <a:pPr/>
              <a:t>12/15/2013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735A5-FCF4-4116-B93C-4F6B990869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6319FA-E696-4044-B60D-141E2F1FA966}" type="datetimeFigureOut">
              <a:rPr lang="en-US" smtClean="0"/>
              <a:pPr/>
              <a:t>12/15/2013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735A5-FCF4-4116-B93C-4F6B99086931}"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6319FA-E696-4044-B60D-141E2F1FA966}" type="datetimeFigureOut">
              <a:rPr lang="en-US" smtClean="0"/>
              <a:pPr/>
              <a:t>12/15/2013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07735A5-FCF4-4116-B93C-4F6B9908693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36319FA-E696-4044-B60D-141E2F1FA966}" type="datetimeFigureOut">
              <a:rPr lang="en-US" smtClean="0"/>
              <a:pPr/>
              <a:t>12/15/2013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735A5-FCF4-4116-B93C-4F6B99086931}"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36319FA-E696-4044-B60D-141E2F1FA966}" type="datetimeFigureOut">
              <a:rPr lang="en-US" smtClean="0"/>
              <a:pPr/>
              <a:t>12/15/2013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7735A5-FCF4-4116-B93C-4F6B99086931}"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6319FA-E696-4044-B60D-141E2F1FA966}" type="datetimeFigureOut">
              <a:rPr lang="en-US" smtClean="0"/>
              <a:pPr/>
              <a:t>12/15/2013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7735A5-FCF4-4116-B93C-4F6B990869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6319FA-E696-4044-B60D-141E2F1FA966}" type="datetimeFigureOut">
              <a:rPr lang="en-US" smtClean="0"/>
              <a:pPr/>
              <a:t>12/15/2013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7735A5-FCF4-4116-B93C-4F6B990869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6319FA-E696-4044-B60D-141E2F1FA966}" type="datetimeFigureOut">
              <a:rPr lang="en-US" smtClean="0"/>
              <a:pPr/>
              <a:t>12/15/2013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735A5-FCF4-4116-B93C-4F6B99086931}"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6319FA-E696-4044-B60D-141E2F1FA966}" type="datetimeFigureOut">
              <a:rPr lang="en-US" smtClean="0"/>
              <a:pPr/>
              <a:t>12/15/2013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007735A5-FCF4-4116-B93C-4F6B99086931}"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36319FA-E696-4044-B60D-141E2F1FA966}" type="datetimeFigureOut">
              <a:rPr lang="en-US" smtClean="0"/>
              <a:pPr/>
              <a:t>12/15/2013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07735A5-FCF4-4116-B93C-4F6B990869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gif"/></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4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5400" dirty="0" smtClean="0"/>
              <a:t>Chapter 11 Unit 8</a:t>
            </a:r>
            <a:endParaRPr lang="en-US" sz="5400" dirty="0"/>
          </a:p>
        </p:txBody>
      </p:sp>
      <p:sp>
        <p:nvSpPr>
          <p:cNvPr id="2" name="Title 1"/>
          <p:cNvSpPr>
            <a:spLocks noGrp="1"/>
          </p:cNvSpPr>
          <p:nvPr>
            <p:ph type="ctrTitle"/>
          </p:nvPr>
        </p:nvSpPr>
        <p:spPr/>
        <p:txBody>
          <a:bodyPr/>
          <a:lstStyle/>
          <a:p>
            <a:r>
              <a:rPr lang="en-US" dirty="0" smtClean="0"/>
              <a:t>THE CIRCULATORY SYSTEM</a:t>
            </a:r>
            <a:endParaRPr lang="en-US" dirty="0"/>
          </a:p>
        </p:txBody>
      </p:sp>
      <p:pic>
        <p:nvPicPr>
          <p:cNvPr id="4098" name="Picture 2" descr="http://science.discovery.com/top-ten/2009/science-mistakes/images/1-circulatory-system.jpg"/>
          <p:cNvPicPr>
            <a:picLocks noChangeAspect="1" noChangeArrowheads="1"/>
          </p:cNvPicPr>
          <p:nvPr/>
        </p:nvPicPr>
        <p:blipFill>
          <a:blip r:embed="rId2" cstate="print"/>
          <a:srcRect/>
          <a:stretch>
            <a:fillRect/>
          </a:stretch>
        </p:blipFill>
        <p:spPr bwMode="auto">
          <a:xfrm>
            <a:off x="2057400" y="3886200"/>
            <a:ext cx="4800600" cy="2438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Heart Structure</a:t>
            </a:r>
            <a:endParaRPr lang="en-US" dirty="0"/>
          </a:p>
        </p:txBody>
      </p:sp>
      <p:sp>
        <p:nvSpPr>
          <p:cNvPr id="3" name="Content Placeholder 2"/>
          <p:cNvSpPr>
            <a:spLocks noGrp="1"/>
          </p:cNvSpPr>
          <p:nvPr>
            <p:ph sz="quarter" idx="1"/>
          </p:nvPr>
        </p:nvSpPr>
        <p:spPr/>
        <p:txBody>
          <a:bodyPr>
            <a:normAutofit/>
          </a:bodyPr>
          <a:lstStyle/>
          <a:p>
            <a:r>
              <a:rPr lang="en-US" sz="2400" dirty="0" smtClean="0"/>
              <a:t>The chambers are separated by one-way</a:t>
            </a:r>
            <a:r>
              <a:rPr lang="en-US" sz="2400" b="1" dirty="0" smtClean="0"/>
              <a:t> valves </a:t>
            </a:r>
            <a:r>
              <a:rPr lang="en-US" sz="2400" dirty="0" smtClean="0"/>
              <a:t>that keep the blood flowing in the right direction</a:t>
            </a:r>
          </a:p>
          <a:p>
            <a:r>
              <a:rPr lang="en-US" sz="2400" dirty="0" smtClean="0"/>
              <a:t>The </a:t>
            </a:r>
            <a:r>
              <a:rPr lang="en-US" sz="2400" b="1" dirty="0" smtClean="0"/>
              <a:t>tricuspid valve</a:t>
            </a:r>
            <a:r>
              <a:rPr lang="en-US" sz="2400" dirty="0" smtClean="0"/>
              <a:t> is between the right atrium and ventricle, and the </a:t>
            </a:r>
            <a:r>
              <a:rPr lang="en-US" sz="2400" b="1" dirty="0" smtClean="0"/>
              <a:t>bicuspid(mitral)value </a:t>
            </a:r>
            <a:r>
              <a:rPr lang="en-US" sz="2400" dirty="0" smtClean="0"/>
              <a:t>is between the left atrium and ventricle</a:t>
            </a:r>
            <a:endParaRPr lang="en-US" sz="2400" dirty="0"/>
          </a:p>
        </p:txBody>
      </p:sp>
      <p:pic>
        <p:nvPicPr>
          <p:cNvPr id="22530" name="Picture 2" descr="http://stemcellumbilicalcordblood.com/wp-content/uploads/2009/04/heart-valves.gif"/>
          <p:cNvPicPr>
            <a:picLocks noChangeAspect="1" noChangeArrowheads="1"/>
          </p:cNvPicPr>
          <p:nvPr/>
        </p:nvPicPr>
        <p:blipFill>
          <a:blip r:embed="rId2" cstate="print"/>
          <a:srcRect/>
          <a:stretch>
            <a:fillRect/>
          </a:stretch>
        </p:blipFill>
        <p:spPr bwMode="auto">
          <a:xfrm>
            <a:off x="2971800" y="3124200"/>
            <a:ext cx="4343400" cy="3505200"/>
          </a:xfrm>
          <a:prstGeom prst="rect">
            <a:avLst/>
          </a:prstGeom>
          <a:noFill/>
        </p:spPr>
      </p:pic>
      <p:sp>
        <p:nvSpPr>
          <p:cNvPr id="6" name="Left Arrow 5"/>
          <p:cNvSpPr/>
          <p:nvPr/>
        </p:nvSpPr>
        <p:spPr>
          <a:xfrm>
            <a:off x="6858000" y="4038600"/>
            <a:ext cx="11308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057400" y="4648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Heart</a:t>
            </a:r>
            <a:endParaRPr lang="en-US" dirty="0"/>
          </a:p>
        </p:txBody>
      </p:sp>
      <p:sp>
        <p:nvSpPr>
          <p:cNvPr id="3" name="Content Placeholder 2"/>
          <p:cNvSpPr>
            <a:spLocks noGrp="1"/>
          </p:cNvSpPr>
          <p:nvPr>
            <p:ph sz="quarter" idx="1"/>
          </p:nvPr>
        </p:nvSpPr>
        <p:spPr/>
        <p:txBody>
          <a:bodyPr/>
          <a:lstStyle/>
          <a:p>
            <a:r>
              <a:rPr lang="en-US" dirty="0" smtClean="0"/>
              <a:t>A specific sequence of events occurs within the body as the blood is circulated</a:t>
            </a:r>
          </a:p>
          <a:p>
            <a:r>
              <a:rPr lang="en-US" dirty="0" smtClean="0"/>
              <a:t>Blood flow occurs in two distinct patters:</a:t>
            </a:r>
          </a:p>
          <a:p>
            <a:r>
              <a:rPr lang="en-US" dirty="0" smtClean="0"/>
              <a:t>-</a:t>
            </a:r>
            <a:r>
              <a:rPr lang="en-US" i="1" u="sng" dirty="0" smtClean="0"/>
              <a:t>Pulmonary circulation </a:t>
            </a:r>
            <a:r>
              <a:rPr lang="en-US" dirty="0" smtClean="0"/>
              <a:t>between the heart and the lungs </a:t>
            </a:r>
          </a:p>
          <a:p>
            <a:r>
              <a:rPr lang="en-US" dirty="0" smtClean="0"/>
              <a:t>-</a:t>
            </a:r>
            <a:r>
              <a:rPr lang="en-US" i="1" u="sng" dirty="0" smtClean="0"/>
              <a:t>Systemic circulation </a:t>
            </a:r>
            <a:r>
              <a:rPr lang="en-US" dirty="0" smtClean="0"/>
              <a:t>between the heart and the rest of the body</a:t>
            </a:r>
          </a:p>
        </p:txBody>
      </p:sp>
      <p:pic>
        <p:nvPicPr>
          <p:cNvPr id="23554" name="Picture 2" descr="http://www.bcb.uwc.ac.za/SCI_ED/grade10/manphys/images/madf1.gif"/>
          <p:cNvPicPr>
            <a:picLocks noChangeAspect="1" noChangeArrowheads="1"/>
          </p:cNvPicPr>
          <p:nvPr/>
        </p:nvPicPr>
        <p:blipFill>
          <a:blip r:embed="rId2" cstate="print"/>
          <a:srcRect/>
          <a:stretch>
            <a:fillRect/>
          </a:stretch>
        </p:blipFill>
        <p:spPr bwMode="auto">
          <a:xfrm>
            <a:off x="3200400" y="3733800"/>
            <a:ext cx="23241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Pulmonary Circulation</a:t>
            </a:r>
            <a:endParaRPr lang="en-US" dirty="0"/>
          </a:p>
        </p:txBody>
      </p:sp>
      <p:sp>
        <p:nvSpPr>
          <p:cNvPr id="3" name="Content Placeholder 2"/>
          <p:cNvSpPr>
            <a:spLocks noGrp="1"/>
          </p:cNvSpPr>
          <p:nvPr>
            <p:ph sz="quarter" idx="1"/>
          </p:nvPr>
        </p:nvSpPr>
        <p:spPr>
          <a:xfrm>
            <a:off x="914400" y="1295400"/>
            <a:ext cx="7772400" cy="5257800"/>
          </a:xfrm>
        </p:spPr>
        <p:txBody>
          <a:bodyPr>
            <a:normAutofit/>
          </a:bodyPr>
          <a:lstStyle/>
          <a:p>
            <a:r>
              <a:rPr lang="en-US" sz="1600" dirty="0" smtClean="0"/>
              <a:t>Pulmonary circulation is the movement of blood from the heart, to the lungs, and back to the heart </a:t>
            </a:r>
          </a:p>
          <a:p>
            <a:r>
              <a:rPr lang="en-US" sz="1600" dirty="0" smtClean="0"/>
              <a:t>1. Deoxygenated blood enters the superior vena cave(upper extremities) and enters the inferior vena cava(from lower extremities)  and enters the right atrium</a:t>
            </a:r>
          </a:p>
          <a:p>
            <a:r>
              <a:rPr lang="en-US" sz="1600" dirty="0" smtClean="0"/>
              <a:t>2. The right atrium contracts into the right ventricle</a:t>
            </a:r>
          </a:p>
          <a:p>
            <a:r>
              <a:rPr lang="en-US" sz="1600" dirty="0" smtClean="0"/>
              <a:t>3. Then the right ventricle contracts sending blood into the pulmonary artery(still deoxygenated blood) Note that this is the only artery in the body that contains deoxygenated blood</a:t>
            </a:r>
            <a:br>
              <a:rPr lang="en-US" sz="1600" dirty="0" smtClean="0"/>
            </a:br>
            <a:endParaRPr lang="en-US" sz="1600" dirty="0" smtClean="0"/>
          </a:p>
          <a:p>
            <a:r>
              <a:rPr lang="en-US" sz="1600" dirty="0" smtClean="0"/>
              <a:t>4. Blood enters the lungs, here the deoxygenated blood gives up its CO2 and picks up O2</a:t>
            </a:r>
          </a:p>
          <a:p>
            <a:r>
              <a:rPr lang="en-US" sz="1600" dirty="0" smtClean="0"/>
              <a:t>5. With a fresh supply of oxygen the blood reenters the heart as four pulmonary veins, empty into the left atrium</a:t>
            </a:r>
          </a:p>
          <a:p>
            <a:r>
              <a:rPr lang="en-US" sz="1600" dirty="0" smtClean="0"/>
              <a:t>6. The left atrium contracts, forcing blood through the bicuspid value into the left ventricle</a:t>
            </a:r>
          </a:p>
          <a:p>
            <a:r>
              <a:rPr lang="en-US" sz="1600" dirty="0" smtClean="0"/>
              <a:t>7. The left ventricle contracts forcefully, sending blood out of heart into the aorta</a:t>
            </a:r>
          </a:p>
          <a:p>
            <a:r>
              <a:rPr lang="en-US" sz="1600" b="1" dirty="0" smtClean="0"/>
              <a:t>PAGE 442</a:t>
            </a:r>
            <a:endParaRPr lang="en-US" sz="1600" b="1" dirty="0"/>
          </a:p>
        </p:txBody>
      </p:sp>
      <p:pic>
        <p:nvPicPr>
          <p:cNvPr id="4" name="Picture 2" descr="http://www.wellesley.edu/Biology/Courses/111/AdultHeart.gif"/>
          <p:cNvPicPr>
            <a:picLocks noChangeAspect="1" noChangeArrowheads="1" noCrop="1"/>
          </p:cNvPicPr>
          <p:nvPr/>
        </p:nvPicPr>
        <p:blipFill>
          <a:blip r:embed="rId2" cstate="print"/>
          <a:srcRect/>
          <a:stretch>
            <a:fillRect/>
          </a:stretch>
        </p:blipFill>
        <p:spPr bwMode="auto">
          <a:xfrm>
            <a:off x="2819400" y="4800600"/>
            <a:ext cx="487680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Pulmonary Circulation Review</a:t>
            </a:r>
            <a:endParaRPr lang="en-US" dirty="0"/>
          </a:p>
        </p:txBody>
      </p:sp>
      <p:sp>
        <p:nvSpPr>
          <p:cNvPr id="3" name="Content Placeholder 2"/>
          <p:cNvSpPr>
            <a:spLocks noGrp="1"/>
          </p:cNvSpPr>
          <p:nvPr>
            <p:ph sz="quarter" idx="1"/>
          </p:nvPr>
        </p:nvSpPr>
        <p:spPr/>
        <p:txBody>
          <a:bodyPr/>
          <a:lstStyle/>
          <a:p>
            <a:r>
              <a:rPr lang="en-US" dirty="0" smtClean="0"/>
              <a:t>Superior vena cava and inferior vena cava</a:t>
            </a:r>
          </a:p>
          <a:p>
            <a:r>
              <a:rPr lang="en-US" dirty="0" smtClean="0"/>
              <a:t>Right atrium to right ventricle</a:t>
            </a:r>
          </a:p>
          <a:p>
            <a:r>
              <a:rPr lang="en-US" dirty="0" smtClean="0"/>
              <a:t>Pulmonary arteries to lungs(picks up O2)</a:t>
            </a:r>
          </a:p>
          <a:p>
            <a:r>
              <a:rPr lang="en-US" dirty="0" smtClean="0"/>
              <a:t>Left atrium to left ventricle </a:t>
            </a:r>
          </a:p>
          <a:p>
            <a:r>
              <a:rPr lang="en-US" dirty="0" smtClean="0"/>
              <a:t>To aorta</a:t>
            </a:r>
          </a:p>
          <a:p>
            <a:r>
              <a:rPr lang="en-US" dirty="0" smtClean="0"/>
              <a:t>To the rest of the body</a:t>
            </a:r>
          </a:p>
          <a:p>
            <a:endParaRPr lang="en-US" dirty="0"/>
          </a:p>
        </p:txBody>
      </p:sp>
      <p:pic>
        <p:nvPicPr>
          <p:cNvPr id="4" name="Picture 2" descr="http://www.wellesley.edu/Biology/Courses/111/AdultHeart.gif"/>
          <p:cNvPicPr>
            <a:picLocks noChangeAspect="1" noChangeArrowheads="1" noCrop="1"/>
          </p:cNvPicPr>
          <p:nvPr/>
        </p:nvPicPr>
        <p:blipFill>
          <a:blip r:embed="rId2" cstate="print"/>
          <a:srcRect/>
          <a:stretch>
            <a:fillRect/>
          </a:stretch>
        </p:blipFill>
        <p:spPr bwMode="auto">
          <a:xfrm>
            <a:off x="4724400" y="2819400"/>
            <a:ext cx="41910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Sounds</a:t>
            </a:r>
            <a:endParaRPr lang="en-US" dirty="0"/>
          </a:p>
        </p:txBody>
      </p:sp>
      <p:sp>
        <p:nvSpPr>
          <p:cNvPr id="3" name="Content Placeholder 2"/>
          <p:cNvSpPr>
            <a:spLocks noGrp="1"/>
          </p:cNvSpPr>
          <p:nvPr>
            <p:ph sz="quarter" idx="1"/>
          </p:nvPr>
        </p:nvSpPr>
        <p:spPr/>
        <p:txBody>
          <a:bodyPr>
            <a:normAutofit/>
          </a:bodyPr>
          <a:lstStyle/>
          <a:p>
            <a:r>
              <a:rPr lang="en-US" sz="2000" dirty="0" smtClean="0"/>
              <a:t>The physician listens at specific locations on the chest wall to hear specific functions of the heart</a:t>
            </a:r>
          </a:p>
          <a:p>
            <a:r>
              <a:rPr lang="en-US" sz="2000" dirty="0" smtClean="0"/>
              <a:t>When a stethoscope is used to listen to the heartbeat, two distinct sounds can be heard</a:t>
            </a:r>
          </a:p>
          <a:p>
            <a:r>
              <a:rPr lang="en-US" sz="2000" dirty="0" smtClean="0"/>
              <a:t>They are referred to as the</a:t>
            </a:r>
            <a:r>
              <a:rPr lang="en-US" sz="2000" b="1" dirty="0" smtClean="0"/>
              <a:t> </a:t>
            </a:r>
            <a:r>
              <a:rPr lang="en-US" sz="2000" b="1" dirty="0" err="1" smtClean="0"/>
              <a:t>lubb-dupp</a:t>
            </a:r>
            <a:r>
              <a:rPr lang="en-US" sz="2000" b="1" dirty="0" smtClean="0"/>
              <a:t> </a:t>
            </a:r>
            <a:r>
              <a:rPr lang="en-US" sz="2000" dirty="0" smtClean="0"/>
              <a:t>sounds</a:t>
            </a:r>
          </a:p>
          <a:p>
            <a:r>
              <a:rPr lang="en-US" sz="2000" dirty="0" smtClean="0"/>
              <a:t>The </a:t>
            </a:r>
            <a:r>
              <a:rPr lang="en-US" sz="2000" b="1" dirty="0" err="1" smtClean="0"/>
              <a:t>lubb</a:t>
            </a:r>
            <a:r>
              <a:rPr lang="en-US" sz="2000" dirty="0" smtClean="0"/>
              <a:t> sound, which is the heard first, is caused by the valves slamming shut between the atria and the ventricles</a:t>
            </a:r>
          </a:p>
          <a:p>
            <a:r>
              <a:rPr lang="en-US" sz="2000" dirty="0" smtClean="0"/>
              <a:t>The </a:t>
            </a:r>
            <a:r>
              <a:rPr lang="en-US" sz="2000" b="1" dirty="0" err="1" smtClean="0"/>
              <a:t>dupp</a:t>
            </a:r>
            <a:r>
              <a:rPr lang="en-US" sz="2000" b="1" dirty="0" smtClean="0"/>
              <a:t>,</a:t>
            </a:r>
            <a:r>
              <a:rPr lang="en-US" sz="2000" dirty="0" smtClean="0"/>
              <a:t> </a:t>
            </a:r>
            <a:r>
              <a:rPr lang="en-US" sz="2000" dirty="0" smtClean="0"/>
              <a:t>heart sound heard </a:t>
            </a:r>
            <a:r>
              <a:rPr lang="en-US" sz="2000" dirty="0" smtClean="0"/>
              <a:t>second, is shorter </a:t>
            </a:r>
            <a:r>
              <a:rPr lang="en-US" sz="2000" dirty="0" smtClean="0"/>
              <a:t>and  </a:t>
            </a:r>
            <a:r>
              <a:rPr lang="en-US" sz="2000" dirty="0" smtClean="0"/>
              <a:t>higher pitched, it is caused by the </a:t>
            </a:r>
            <a:r>
              <a:rPr lang="en-US" sz="2000" dirty="0" err="1" smtClean="0"/>
              <a:t>semilunar</a:t>
            </a:r>
            <a:r>
              <a:rPr lang="en-US" sz="2000" dirty="0" smtClean="0"/>
              <a:t> valves closing in the aorta and the pulmonary arteries</a:t>
            </a:r>
            <a:endParaRPr lang="en-US" sz="2000" dirty="0"/>
          </a:p>
        </p:txBody>
      </p:sp>
      <p:pic>
        <p:nvPicPr>
          <p:cNvPr id="25602" name="Picture 2" descr="http://www.aorticvalvereplacement.net/wp-content/uploads/2011/07/semilunar-valves.jpg"/>
          <p:cNvPicPr>
            <a:picLocks noChangeAspect="1" noChangeArrowheads="1"/>
          </p:cNvPicPr>
          <p:nvPr/>
        </p:nvPicPr>
        <p:blipFill>
          <a:blip r:embed="rId2" cstate="print"/>
          <a:srcRect/>
          <a:stretch>
            <a:fillRect/>
          </a:stretch>
        </p:blipFill>
        <p:spPr bwMode="auto">
          <a:xfrm>
            <a:off x="3048000" y="4572000"/>
            <a:ext cx="3905250" cy="18478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Pacemaker</a:t>
            </a:r>
            <a:endParaRPr lang="en-US" dirty="0"/>
          </a:p>
        </p:txBody>
      </p:sp>
      <p:sp>
        <p:nvSpPr>
          <p:cNvPr id="3" name="Content Placeholder 2"/>
          <p:cNvSpPr>
            <a:spLocks noGrp="1"/>
          </p:cNvSpPr>
          <p:nvPr>
            <p:ph sz="quarter" idx="1"/>
          </p:nvPr>
        </p:nvSpPr>
        <p:spPr/>
        <p:txBody>
          <a:bodyPr/>
          <a:lstStyle/>
          <a:p>
            <a:r>
              <a:rPr lang="en-US" dirty="0" smtClean="0"/>
              <a:t>The heart beats normally as long as the cells receive the correct balance of sodium and potassium</a:t>
            </a:r>
          </a:p>
          <a:p>
            <a:r>
              <a:rPr lang="en-US" dirty="0" smtClean="0"/>
              <a:t>Another essential element is the ‘”spark” from the group of nerves cells in the right atrium called the </a:t>
            </a:r>
            <a:r>
              <a:rPr lang="en-US" b="1" dirty="0" err="1" smtClean="0"/>
              <a:t>sinoatrial</a:t>
            </a:r>
            <a:r>
              <a:rPr lang="en-US" b="1" dirty="0" smtClean="0"/>
              <a:t> or SA node</a:t>
            </a:r>
            <a:r>
              <a:rPr lang="en-US" dirty="0" smtClean="0"/>
              <a:t>, also called the </a:t>
            </a:r>
            <a:r>
              <a:rPr lang="en-US" b="1" dirty="0" smtClean="0"/>
              <a:t>pacemaker</a:t>
            </a:r>
            <a:r>
              <a:rPr lang="en-US" dirty="0" smtClean="0"/>
              <a:t>, this sends blood from the atrium into the ventricles and then triggers the </a:t>
            </a:r>
            <a:r>
              <a:rPr lang="en-US" b="1" dirty="0" err="1" smtClean="0"/>
              <a:t>atrioventricular</a:t>
            </a:r>
            <a:r>
              <a:rPr lang="en-US" b="1" dirty="0" smtClean="0"/>
              <a:t> or AV node</a:t>
            </a:r>
            <a:r>
              <a:rPr lang="en-US" dirty="0" smtClean="0"/>
              <a:t>, located between the atrium and the ventricles</a:t>
            </a:r>
          </a:p>
          <a:p>
            <a:endParaRPr lang="en-US" dirty="0" smtClean="0"/>
          </a:p>
          <a:p>
            <a:endParaRPr lang="en-US" dirty="0" smtClean="0"/>
          </a:p>
          <a:p>
            <a:endParaRPr lang="en-US" dirty="0"/>
          </a:p>
        </p:txBody>
      </p:sp>
      <p:pic>
        <p:nvPicPr>
          <p:cNvPr id="61442" name="Picture 2" descr="http://www.humanillnesses.com/original/images/hdc_0001_0001_0_img0092.jpg"/>
          <p:cNvPicPr>
            <a:picLocks noChangeAspect="1" noChangeArrowheads="1"/>
          </p:cNvPicPr>
          <p:nvPr/>
        </p:nvPicPr>
        <p:blipFill>
          <a:blip r:embed="rId2" cstate="print"/>
          <a:srcRect/>
          <a:stretch>
            <a:fillRect/>
          </a:stretch>
        </p:blipFill>
        <p:spPr bwMode="auto">
          <a:xfrm>
            <a:off x="4191000" y="4733924"/>
            <a:ext cx="3238500" cy="21240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The Rate</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Two nerves, the</a:t>
            </a:r>
            <a:r>
              <a:rPr lang="en-US" b="1" dirty="0" smtClean="0"/>
              <a:t> </a:t>
            </a:r>
            <a:r>
              <a:rPr lang="en-US" b="1" dirty="0" err="1" smtClean="0"/>
              <a:t>vagus</a:t>
            </a:r>
            <a:r>
              <a:rPr lang="en-US" b="1" dirty="0" smtClean="0"/>
              <a:t> </a:t>
            </a:r>
            <a:r>
              <a:rPr lang="en-US" dirty="0" smtClean="0"/>
              <a:t>and </a:t>
            </a:r>
            <a:r>
              <a:rPr lang="en-US" b="1" dirty="0" smtClean="0"/>
              <a:t>accessory</a:t>
            </a:r>
            <a:r>
              <a:rPr lang="en-US" dirty="0" smtClean="0"/>
              <a:t> have some control over the natural rate of the heartbeat </a:t>
            </a:r>
          </a:p>
          <a:p>
            <a:r>
              <a:rPr lang="en-US" dirty="0" smtClean="0"/>
              <a:t>The </a:t>
            </a:r>
            <a:r>
              <a:rPr lang="en-US" dirty="0" err="1" smtClean="0"/>
              <a:t>vagus</a:t>
            </a:r>
            <a:r>
              <a:rPr lang="en-US" dirty="0" smtClean="0"/>
              <a:t> </a:t>
            </a:r>
            <a:r>
              <a:rPr lang="en-US" dirty="0" smtClean="0"/>
              <a:t>nerve slows down the heart rate (parasympathetic nervous system), whereas the accessory nerve increases the rate</a:t>
            </a:r>
            <a:r>
              <a:rPr lang="en-US" b="1" dirty="0" smtClean="0"/>
              <a:t> </a:t>
            </a:r>
            <a:r>
              <a:rPr lang="en-US" dirty="0" smtClean="0"/>
              <a:t>(sympathetic nervous system (SNS) </a:t>
            </a:r>
          </a:p>
          <a:p>
            <a:r>
              <a:rPr lang="en-US" dirty="0" smtClean="0"/>
              <a:t>They </a:t>
            </a:r>
            <a:r>
              <a:rPr lang="en-US" dirty="0" smtClean="0"/>
              <a:t>may be stimulate by fear, anger, or excitement and can decrease with depression</a:t>
            </a:r>
          </a:p>
          <a:p>
            <a:r>
              <a:rPr lang="en-US" b="1" dirty="0" smtClean="0"/>
              <a:t>Tachycardia</a:t>
            </a:r>
            <a:r>
              <a:rPr lang="en-US" dirty="0" smtClean="0"/>
              <a:t>: over 100 beats per minute</a:t>
            </a:r>
          </a:p>
          <a:p>
            <a:r>
              <a:rPr lang="en-US" b="1" dirty="0" err="1" smtClean="0"/>
              <a:t>Bradycardia</a:t>
            </a:r>
            <a:r>
              <a:rPr lang="en-US" dirty="0" smtClean="0"/>
              <a:t>: less than 60 beats per minute</a:t>
            </a:r>
            <a:endParaRPr lang="en-US" dirty="0"/>
          </a:p>
        </p:txBody>
      </p:sp>
      <p:sp>
        <p:nvSpPr>
          <p:cNvPr id="5" name="Content Placeholder 4"/>
          <p:cNvSpPr>
            <a:spLocks noGrp="1"/>
          </p:cNvSpPr>
          <p:nvPr>
            <p:ph sz="quarter" idx="2"/>
          </p:nvPr>
        </p:nvSpPr>
        <p:spPr/>
        <p:txBody>
          <a:bodyPr>
            <a:normAutofit fontScale="77500" lnSpcReduction="20000"/>
          </a:bodyPr>
          <a:lstStyle/>
          <a:p>
            <a:endParaRPr lang="en-US"/>
          </a:p>
        </p:txBody>
      </p:sp>
      <p:pic>
        <p:nvPicPr>
          <p:cNvPr id="34818" name="Picture 2" descr="http://www.sott.net/image/image/s7/142684/full/accessory_nerve.jpg"/>
          <p:cNvPicPr>
            <a:picLocks noChangeAspect="1" noChangeArrowheads="1"/>
          </p:cNvPicPr>
          <p:nvPr/>
        </p:nvPicPr>
        <p:blipFill>
          <a:blip r:embed="rId2" cstate="print"/>
          <a:srcRect/>
          <a:stretch>
            <a:fillRect/>
          </a:stretch>
        </p:blipFill>
        <p:spPr bwMode="auto">
          <a:xfrm>
            <a:off x="4800600" y="1371600"/>
            <a:ext cx="4038600" cy="502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Blood Vessels</a:t>
            </a:r>
            <a:endParaRPr lang="en-US" dirty="0"/>
          </a:p>
        </p:txBody>
      </p:sp>
      <p:sp>
        <p:nvSpPr>
          <p:cNvPr id="3" name="Content Placeholder 2"/>
          <p:cNvSpPr>
            <a:spLocks noGrp="1"/>
          </p:cNvSpPr>
          <p:nvPr>
            <p:ph sz="quarter" idx="1"/>
          </p:nvPr>
        </p:nvSpPr>
        <p:spPr/>
        <p:txBody>
          <a:bodyPr/>
          <a:lstStyle/>
          <a:p>
            <a:r>
              <a:rPr lang="en-US" dirty="0" smtClean="0"/>
              <a:t>Blood vessels are divided into three main types:</a:t>
            </a:r>
          </a:p>
          <a:p>
            <a:r>
              <a:rPr lang="en-US" dirty="0" smtClean="0"/>
              <a:t>Arteries</a:t>
            </a:r>
          </a:p>
          <a:p>
            <a:r>
              <a:rPr lang="en-US" dirty="0" smtClean="0"/>
              <a:t>Veins</a:t>
            </a:r>
          </a:p>
          <a:p>
            <a:r>
              <a:rPr lang="en-US" dirty="0" smtClean="0"/>
              <a:t>Capillaries</a:t>
            </a:r>
            <a:endParaRPr lang="en-US" dirty="0"/>
          </a:p>
        </p:txBody>
      </p:sp>
      <p:pic>
        <p:nvPicPr>
          <p:cNvPr id="27650" name="Picture 2" descr="http://t2.gstatic.com/images?q=tbn:ANd9GcSDFMjiV-ut48A6hIuldg0jx9b6N1izD-ADZvLin6gQ1n68pPkxt6vQT5vvtg"/>
          <p:cNvPicPr>
            <a:picLocks noChangeAspect="1" noChangeArrowheads="1"/>
          </p:cNvPicPr>
          <p:nvPr/>
        </p:nvPicPr>
        <p:blipFill>
          <a:blip r:embed="rId2" cstate="print"/>
          <a:srcRect/>
          <a:stretch>
            <a:fillRect/>
          </a:stretch>
        </p:blipFill>
        <p:spPr bwMode="auto">
          <a:xfrm>
            <a:off x="4572000" y="2057400"/>
            <a:ext cx="3352800" cy="3219450"/>
          </a:xfrm>
          <a:prstGeom prst="rect">
            <a:avLst/>
          </a:prstGeom>
          <a:noFill/>
        </p:spPr>
      </p:pic>
      <p:pic>
        <p:nvPicPr>
          <p:cNvPr id="27652" name="Picture 4" descr="http://www.e-tutor.com/lsnpics/43001_cap.gif"/>
          <p:cNvPicPr>
            <a:picLocks noChangeAspect="1" noChangeArrowheads="1"/>
          </p:cNvPicPr>
          <p:nvPr/>
        </p:nvPicPr>
        <p:blipFill>
          <a:blip r:embed="rId3" cstate="print"/>
          <a:srcRect/>
          <a:stretch>
            <a:fillRect/>
          </a:stretch>
        </p:blipFill>
        <p:spPr bwMode="auto">
          <a:xfrm>
            <a:off x="1447800" y="3962400"/>
            <a:ext cx="21336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Arteries</a:t>
            </a:r>
            <a:endParaRPr lang="en-US" dirty="0"/>
          </a:p>
        </p:txBody>
      </p:sp>
      <p:sp>
        <p:nvSpPr>
          <p:cNvPr id="3" name="Content Placeholder 2"/>
          <p:cNvSpPr>
            <a:spLocks noGrp="1"/>
          </p:cNvSpPr>
          <p:nvPr>
            <p:ph sz="quarter" idx="1"/>
          </p:nvPr>
        </p:nvSpPr>
        <p:spPr/>
        <p:txBody>
          <a:bodyPr/>
          <a:lstStyle/>
          <a:p>
            <a:r>
              <a:rPr lang="en-US" dirty="0" smtClean="0"/>
              <a:t>An artery always carries blood away from the heart and usually carries fresh, oxygenated blood</a:t>
            </a:r>
          </a:p>
          <a:p>
            <a:r>
              <a:rPr lang="en-US" dirty="0" smtClean="0"/>
              <a:t>The one exception is the </a:t>
            </a:r>
            <a:r>
              <a:rPr lang="en-US" b="1" dirty="0" smtClean="0"/>
              <a:t>pulmonary artery</a:t>
            </a:r>
            <a:r>
              <a:rPr lang="en-US" dirty="0" smtClean="0"/>
              <a:t>,</a:t>
            </a:r>
            <a:r>
              <a:rPr lang="en-US" b="1" dirty="0" smtClean="0"/>
              <a:t> </a:t>
            </a:r>
            <a:r>
              <a:rPr lang="en-US" dirty="0" smtClean="0"/>
              <a:t>which leaves the right ventricle of the heart on its way to the lungs to pick up oxygen</a:t>
            </a:r>
            <a:endParaRPr lang="en-US" dirty="0"/>
          </a:p>
        </p:txBody>
      </p:sp>
      <p:pic>
        <p:nvPicPr>
          <p:cNvPr id="1026" name="Picture 2" descr="http://www.riversideonline.com/source/images/image_popup/r7_transpositionarteries.jpg"/>
          <p:cNvPicPr>
            <a:picLocks noChangeAspect="1" noChangeArrowheads="1"/>
          </p:cNvPicPr>
          <p:nvPr/>
        </p:nvPicPr>
        <p:blipFill>
          <a:blip r:embed="rId2" cstate="print"/>
          <a:srcRect/>
          <a:stretch>
            <a:fillRect/>
          </a:stretch>
        </p:blipFill>
        <p:spPr bwMode="auto">
          <a:xfrm>
            <a:off x="5181600" y="3352800"/>
            <a:ext cx="3048000" cy="2971800"/>
          </a:xfrm>
          <a:prstGeom prst="rect">
            <a:avLst/>
          </a:prstGeom>
          <a:noFill/>
        </p:spPr>
      </p:pic>
      <p:pic>
        <p:nvPicPr>
          <p:cNvPr id="32770" name="Picture 2" descr="http://img.webmd.com/dtmcms/live/webmd/consumer_assets/site_images/articles/health_and_medical_reference/heart_and_blood_vessels/how_healthy_heart_works.jpg"/>
          <p:cNvPicPr>
            <a:picLocks noChangeAspect="1" noChangeArrowheads="1"/>
          </p:cNvPicPr>
          <p:nvPr/>
        </p:nvPicPr>
        <p:blipFill>
          <a:blip r:embed="rId3" cstate="print"/>
          <a:srcRect/>
          <a:stretch>
            <a:fillRect/>
          </a:stretch>
        </p:blipFill>
        <p:spPr bwMode="auto">
          <a:xfrm>
            <a:off x="1371600" y="3733800"/>
            <a:ext cx="2895600" cy="281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Arteries</a:t>
            </a:r>
            <a:endParaRPr lang="en-US" dirty="0"/>
          </a:p>
        </p:txBody>
      </p:sp>
      <p:sp>
        <p:nvSpPr>
          <p:cNvPr id="3" name="Content Placeholder 2"/>
          <p:cNvSpPr>
            <a:spLocks noGrp="1"/>
          </p:cNvSpPr>
          <p:nvPr>
            <p:ph sz="quarter" idx="1"/>
          </p:nvPr>
        </p:nvSpPr>
        <p:spPr/>
        <p:txBody>
          <a:bodyPr/>
          <a:lstStyle/>
          <a:p>
            <a:r>
              <a:rPr lang="en-US" dirty="0" smtClean="0"/>
              <a:t>The major arteries are listed on page 446</a:t>
            </a:r>
          </a:p>
          <a:p>
            <a:endParaRPr lang="en-US" dirty="0" smtClean="0"/>
          </a:p>
          <a:p>
            <a:r>
              <a:rPr lang="en-US" b="1" dirty="0" smtClean="0"/>
              <a:t>Aorta</a:t>
            </a:r>
            <a:r>
              <a:rPr lang="en-US" dirty="0" smtClean="0"/>
              <a:t>- the largest artery exiting in the left ventricle of the heart extending down the center of the body, all other arteries branch off the aorta </a:t>
            </a:r>
          </a:p>
          <a:p>
            <a:r>
              <a:rPr lang="en-US" dirty="0" smtClean="0"/>
              <a:t> </a:t>
            </a:r>
            <a:r>
              <a:rPr lang="en-US" b="1" dirty="0" smtClean="0"/>
              <a:t>Carotid</a:t>
            </a:r>
            <a:r>
              <a:rPr lang="en-US" dirty="0" smtClean="0"/>
              <a:t>- extends up the side of the neck into the head</a:t>
            </a:r>
            <a:endParaRPr lang="en-US" dirty="0"/>
          </a:p>
        </p:txBody>
      </p:sp>
      <p:pic>
        <p:nvPicPr>
          <p:cNvPr id="30722" name="Picture 2" descr="http://www.texasheart.org/HIC/Topics/images/fig25_coarct_1.jpg"/>
          <p:cNvPicPr>
            <a:picLocks noChangeAspect="1" noChangeArrowheads="1"/>
          </p:cNvPicPr>
          <p:nvPr/>
        </p:nvPicPr>
        <p:blipFill>
          <a:blip r:embed="rId2" cstate="print"/>
          <a:srcRect/>
          <a:stretch>
            <a:fillRect/>
          </a:stretch>
        </p:blipFill>
        <p:spPr bwMode="auto">
          <a:xfrm>
            <a:off x="1143000" y="4114800"/>
            <a:ext cx="3219450" cy="2743200"/>
          </a:xfrm>
          <a:prstGeom prst="rect">
            <a:avLst/>
          </a:prstGeom>
          <a:noFill/>
        </p:spPr>
      </p:pic>
      <p:pic>
        <p:nvPicPr>
          <p:cNvPr id="30724" name="Picture 4" descr="http://www.riversideonline.com/source/images/image_popup/ans7_carotid_artery-dissection.jpg"/>
          <p:cNvPicPr>
            <a:picLocks noChangeAspect="1" noChangeArrowheads="1"/>
          </p:cNvPicPr>
          <p:nvPr/>
        </p:nvPicPr>
        <p:blipFill>
          <a:blip r:embed="rId3" cstate="print"/>
          <a:srcRect/>
          <a:stretch>
            <a:fillRect/>
          </a:stretch>
        </p:blipFill>
        <p:spPr bwMode="auto">
          <a:xfrm>
            <a:off x="5638800" y="4114800"/>
            <a:ext cx="28956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Circulatory System</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circulatory system transports oxygen and nutrients to the body’s cells, and then transports carbon dioxide and other waste products from cells to be eliminated from the body</a:t>
            </a:r>
          </a:p>
          <a:p>
            <a:r>
              <a:rPr lang="en-US" dirty="0" smtClean="0"/>
              <a:t>A few minutes’ interruption of the circulatory system can result in death</a:t>
            </a:r>
          </a:p>
          <a:p>
            <a:endParaRPr lang="en-US" dirty="0" smtClean="0"/>
          </a:p>
          <a:p>
            <a:r>
              <a:rPr lang="en-US" dirty="0" smtClean="0"/>
              <a:t>The circulatory system is composed of four main parts:</a:t>
            </a:r>
          </a:p>
          <a:p>
            <a:r>
              <a:rPr lang="en-US" dirty="0" smtClean="0"/>
              <a:t>1. a pump, the heart</a:t>
            </a:r>
          </a:p>
          <a:p>
            <a:r>
              <a:rPr lang="en-US" dirty="0" smtClean="0"/>
              <a:t>2. the plumbing, the blood vessels</a:t>
            </a:r>
          </a:p>
          <a:p>
            <a:r>
              <a:rPr lang="en-US" dirty="0" smtClean="0"/>
              <a:t>3. the circulating fluid, blood</a:t>
            </a:r>
          </a:p>
          <a:p>
            <a:r>
              <a:rPr lang="en-US" dirty="0" smtClean="0"/>
              <a:t>4. the fluid system, lymphatic system</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Arteries</a:t>
            </a:r>
            <a:endParaRPr lang="en-US" dirty="0"/>
          </a:p>
        </p:txBody>
      </p:sp>
      <p:sp>
        <p:nvSpPr>
          <p:cNvPr id="3" name="Content Placeholder 2"/>
          <p:cNvSpPr>
            <a:spLocks noGrp="1"/>
          </p:cNvSpPr>
          <p:nvPr>
            <p:ph sz="quarter" idx="1"/>
          </p:nvPr>
        </p:nvSpPr>
        <p:spPr/>
        <p:txBody>
          <a:bodyPr/>
          <a:lstStyle/>
          <a:p>
            <a:r>
              <a:rPr lang="en-US" b="1" dirty="0" smtClean="0"/>
              <a:t>Pulmonary</a:t>
            </a:r>
            <a:r>
              <a:rPr lang="en-US" dirty="0" smtClean="0"/>
              <a:t>- extends from the right ventricle to the lungs</a:t>
            </a:r>
          </a:p>
          <a:p>
            <a:r>
              <a:rPr lang="en-US" b="1" dirty="0" smtClean="0"/>
              <a:t>Brachial</a:t>
            </a:r>
            <a:r>
              <a:rPr lang="en-US" dirty="0" smtClean="0"/>
              <a:t>- extends down the arm</a:t>
            </a:r>
          </a:p>
          <a:p>
            <a:endParaRPr lang="en-US" dirty="0" smtClean="0"/>
          </a:p>
          <a:p>
            <a:pPr>
              <a:buNone/>
            </a:pPr>
            <a:endParaRPr lang="en-US" dirty="0" smtClean="0"/>
          </a:p>
          <a:p>
            <a:r>
              <a:rPr lang="en-US" b="1" dirty="0" smtClean="0"/>
              <a:t>Radial</a:t>
            </a:r>
            <a:r>
              <a:rPr lang="en-US" dirty="0" smtClean="0"/>
              <a:t>- extends on the thumb side of the forearm</a:t>
            </a:r>
          </a:p>
          <a:p>
            <a:r>
              <a:rPr lang="en-US" b="1" dirty="0" err="1" smtClean="0"/>
              <a:t>Ulnar</a:t>
            </a:r>
            <a:r>
              <a:rPr lang="en-US" dirty="0" smtClean="0"/>
              <a:t>- extends on the little finger side of the forearm </a:t>
            </a:r>
          </a:p>
          <a:p>
            <a:r>
              <a:rPr lang="en-US" b="1" dirty="0" smtClean="0"/>
              <a:t>Common iliac</a:t>
            </a:r>
            <a:r>
              <a:rPr lang="en-US" dirty="0" smtClean="0"/>
              <a:t>- branches off the abdomen aorta and extends down through the pelvis</a:t>
            </a:r>
          </a:p>
          <a:p>
            <a:endParaRPr lang="en-US" dirty="0" smtClean="0"/>
          </a:p>
        </p:txBody>
      </p:sp>
      <p:pic>
        <p:nvPicPr>
          <p:cNvPr id="31746" name="Picture 2" descr="http://www.intelihealth.com/i/P/Plsbracc.gif"/>
          <p:cNvPicPr>
            <a:picLocks noChangeAspect="1" noChangeArrowheads="1"/>
          </p:cNvPicPr>
          <p:nvPr/>
        </p:nvPicPr>
        <p:blipFill>
          <a:blip r:embed="rId2" cstate="print"/>
          <a:srcRect/>
          <a:stretch>
            <a:fillRect/>
          </a:stretch>
        </p:blipFill>
        <p:spPr bwMode="auto">
          <a:xfrm>
            <a:off x="5486400" y="1828800"/>
            <a:ext cx="1905000" cy="1533526"/>
          </a:xfrm>
          <a:prstGeom prst="rect">
            <a:avLst/>
          </a:prstGeom>
          <a:noFill/>
        </p:spPr>
      </p:pic>
      <p:pic>
        <p:nvPicPr>
          <p:cNvPr id="31748" name="Picture 4" descr="http://img.medscape.com/pi/emed/ckb/clinical_procedures/79926-79931-1902703-1920881tn.jpg"/>
          <p:cNvPicPr>
            <a:picLocks noChangeAspect="1" noChangeArrowheads="1"/>
          </p:cNvPicPr>
          <p:nvPr/>
        </p:nvPicPr>
        <p:blipFill>
          <a:blip r:embed="rId3" cstate="print"/>
          <a:srcRect/>
          <a:stretch>
            <a:fillRect/>
          </a:stretch>
        </p:blipFill>
        <p:spPr bwMode="auto">
          <a:xfrm>
            <a:off x="7620000" y="1905000"/>
            <a:ext cx="1266825" cy="1905000"/>
          </a:xfrm>
          <a:prstGeom prst="rect">
            <a:avLst/>
          </a:prstGeom>
          <a:noFill/>
        </p:spPr>
      </p:pic>
      <p:pic>
        <p:nvPicPr>
          <p:cNvPr id="31750" name="Picture 6" descr="http://www.cvapc.com/images/dynamic/V05.jpg"/>
          <p:cNvPicPr>
            <a:picLocks noChangeAspect="1" noChangeArrowheads="1"/>
          </p:cNvPicPr>
          <p:nvPr/>
        </p:nvPicPr>
        <p:blipFill>
          <a:blip r:embed="rId4" cstate="print"/>
          <a:srcRect/>
          <a:stretch>
            <a:fillRect/>
          </a:stretch>
        </p:blipFill>
        <p:spPr bwMode="auto">
          <a:xfrm>
            <a:off x="6096000" y="4724400"/>
            <a:ext cx="2514600" cy="167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Arteries</a:t>
            </a:r>
            <a:endParaRPr lang="en-US" dirty="0"/>
          </a:p>
        </p:txBody>
      </p:sp>
      <p:sp>
        <p:nvSpPr>
          <p:cNvPr id="3" name="Content Placeholder 2"/>
          <p:cNvSpPr>
            <a:spLocks noGrp="1"/>
          </p:cNvSpPr>
          <p:nvPr>
            <p:ph sz="quarter" idx="1"/>
          </p:nvPr>
        </p:nvSpPr>
        <p:spPr/>
        <p:txBody>
          <a:bodyPr/>
          <a:lstStyle/>
          <a:p>
            <a:r>
              <a:rPr lang="en-US" b="1" dirty="0" smtClean="0"/>
              <a:t>Femoral</a:t>
            </a:r>
            <a:r>
              <a:rPr lang="en-US" dirty="0" smtClean="0"/>
              <a:t>- extends to the thigh</a:t>
            </a:r>
          </a:p>
          <a:p>
            <a:endParaRPr lang="en-US" b="1" dirty="0" smtClean="0"/>
          </a:p>
          <a:p>
            <a:r>
              <a:rPr lang="en-US" b="1" dirty="0" err="1" smtClean="0"/>
              <a:t>Tibial</a:t>
            </a:r>
            <a:r>
              <a:rPr lang="en-US" dirty="0" smtClean="0"/>
              <a:t>- extends from the femoral through the lower leg </a:t>
            </a:r>
          </a:p>
          <a:p>
            <a:endParaRPr lang="en-US" dirty="0" smtClean="0"/>
          </a:p>
          <a:p>
            <a:endParaRPr lang="en-US" dirty="0" smtClean="0"/>
          </a:p>
          <a:p>
            <a:endParaRPr lang="en-US" b="1" dirty="0" smtClean="0"/>
          </a:p>
          <a:p>
            <a:endParaRPr lang="en-US" b="1" dirty="0" smtClean="0"/>
          </a:p>
          <a:p>
            <a:endParaRPr lang="en-US" b="1" dirty="0" smtClean="0"/>
          </a:p>
          <a:p>
            <a:r>
              <a:rPr lang="en-US" b="1" dirty="0" err="1" smtClean="0"/>
              <a:t>Dorsalis</a:t>
            </a:r>
            <a:r>
              <a:rPr lang="en-US" b="1" dirty="0" smtClean="0"/>
              <a:t> </a:t>
            </a:r>
            <a:r>
              <a:rPr lang="en-US" b="1" dirty="0" err="1" smtClean="0"/>
              <a:t>pedis</a:t>
            </a:r>
            <a:r>
              <a:rPr lang="en-US" dirty="0" smtClean="0"/>
              <a:t>- extends along the top of the foot </a:t>
            </a:r>
          </a:p>
          <a:p>
            <a:endParaRPr lang="en-US" dirty="0"/>
          </a:p>
        </p:txBody>
      </p:sp>
      <p:pic>
        <p:nvPicPr>
          <p:cNvPr id="32770" name="Picture 2" descr="http://www.vasculardoc.net/images/FAPA.jpg"/>
          <p:cNvPicPr>
            <a:picLocks noChangeAspect="1" noChangeArrowheads="1"/>
          </p:cNvPicPr>
          <p:nvPr/>
        </p:nvPicPr>
        <p:blipFill>
          <a:blip r:embed="rId2" cstate="print"/>
          <a:srcRect/>
          <a:stretch>
            <a:fillRect/>
          </a:stretch>
        </p:blipFill>
        <p:spPr bwMode="auto">
          <a:xfrm>
            <a:off x="5562600" y="0"/>
            <a:ext cx="2286000" cy="2438400"/>
          </a:xfrm>
          <a:prstGeom prst="rect">
            <a:avLst/>
          </a:prstGeom>
          <a:noFill/>
        </p:spPr>
      </p:pic>
      <p:pic>
        <p:nvPicPr>
          <p:cNvPr id="32772" name="Picture 4" descr="http://3.bp.blogspot.com/-5dHeIwxGhAQ/Tal5MmUBIII/AAAAAAAADjg/YstARr9rlHs/s1600/Anterior%2Btibial%2Bartery.png"/>
          <p:cNvPicPr>
            <a:picLocks noChangeAspect="1" noChangeArrowheads="1"/>
          </p:cNvPicPr>
          <p:nvPr/>
        </p:nvPicPr>
        <p:blipFill>
          <a:blip r:embed="rId3" cstate="print"/>
          <a:srcRect/>
          <a:stretch>
            <a:fillRect/>
          </a:stretch>
        </p:blipFill>
        <p:spPr bwMode="auto">
          <a:xfrm>
            <a:off x="5714999" y="2895600"/>
            <a:ext cx="3429001" cy="2362200"/>
          </a:xfrm>
          <a:prstGeom prst="rect">
            <a:avLst/>
          </a:prstGeom>
          <a:noFill/>
        </p:spPr>
      </p:pic>
      <p:pic>
        <p:nvPicPr>
          <p:cNvPr id="32774" name="Picture 6" descr="http://www.gla.ac.uk/ibls/US/fab/images/generic/sadorsp.gif"/>
          <p:cNvPicPr>
            <a:picLocks noChangeAspect="1" noChangeArrowheads="1"/>
          </p:cNvPicPr>
          <p:nvPr/>
        </p:nvPicPr>
        <p:blipFill>
          <a:blip r:embed="rId4" cstate="print"/>
          <a:srcRect/>
          <a:stretch>
            <a:fillRect/>
          </a:stretch>
        </p:blipFill>
        <p:spPr bwMode="auto">
          <a:xfrm>
            <a:off x="533400" y="2819400"/>
            <a:ext cx="2657475" cy="2495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wipe(down)">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Veins</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Veins are similar to arteries , except they are thinner and they lack the elastic fiber lining  that lets arteries alter the size of </a:t>
            </a:r>
            <a:r>
              <a:rPr lang="en-US" dirty="0" smtClean="0"/>
              <a:t>their openings</a:t>
            </a:r>
            <a:endParaRPr lang="en-US" dirty="0" smtClean="0"/>
          </a:p>
          <a:p>
            <a:r>
              <a:rPr lang="en-US" dirty="0" smtClean="0"/>
              <a:t>Veins can collapse when the are not filled(varicose veins)</a:t>
            </a:r>
          </a:p>
          <a:p>
            <a:r>
              <a:rPr lang="en-US" dirty="0" smtClean="0"/>
              <a:t>Deoxygenated</a:t>
            </a:r>
          </a:p>
          <a:p>
            <a:r>
              <a:rPr lang="en-US" dirty="0" smtClean="0"/>
              <a:t>Major veins are listed on page 447</a:t>
            </a:r>
          </a:p>
          <a:p>
            <a:r>
              <a:rPr lang="en-US" b="1" dirty="0" err="1" smtClean="0"/>
              <a:t>Tibial</a:t>
            </a:r>
            <a:endParaRPr lang="en-US" b="1" dirty="0" smtClean="0"/>
          </a:p>
          <a:p>
            <a:r>
              <a:rPr lang="en-US" b="1" dirty="0" smtClean="0"/>
              <a:t>Femoral</a:t>
            </a:r>
          </a:p>
          <a:p>
            <a:r>
              <a:rPr lang="en-US" b="1" dirty="0" smtClean="0"/>
              <a:t>Common iliac</a:t>
            </a:r>
          </a:p>
          <a:p>
            <a:r>
              <a:rPr lang="en-US" b="1" dirty="0" smtClean="0"/>
              <a:t>Inferior vena cava</a:t>
            </a:r>
          </a:p>
          <a:p>
            <a:r>
              <a:rPr lang="en-US" b="1" dirty="0" smtClean="0"/>
              <a:t>Superior vena cava</a:t>
            </a:r>
          </a:p>
          <a:p>
            <a:r>
              <a:rPr lang="en-US" b="1" dirty="0" smtClean="0"/>
              <a:t>Brachial</a:t>
            </a:r>
          </a:p>
          <a:p>
            <a:r>
              <a:rPr lang="en-US" b="1" dirty="0" smtClean="0"/>
              <a:t>Jugular- </a:t>
            </a:r>
            <a:r>
              <a:rPr lang="en-US" dirty="0" smtClean="0"/>
              <a:t>from the head and neck</a:t>
            </a:r>
          </a:p>
          <a:p>
            <a:endParaRPr lang="en-US" dirty="0" smtClean="0"/>
          </a:p>
          <a:p>
            <a:endParaRPr lang="en-US" dirty="0" smtClean="0"/>
          </a:p>
          <a:p>
            <a:endParaRPr lang="en-US" dirty="0" smtClean="0"/>
          </a:p>
          <a:p>
            <a:endParaRPr lang="en-US" dirty="0"/>
          </a:p>
        </p:txBody>
      </p:sp>
      <p:sp>
        <p:nvSpPr>
          <p:cNvPr id="11" name="Content Placeholder 10"/>
          <p:cNvSpPr>
            <a:spLocks noGrp="1"/>
          </p:cNvSpPr>
          <p:nvPr>
            <p:ph sz="quarter" idx="2"/>
          </p:nvPr>
        </p:nvSpPr>
        <p:spPr/>
        <p:txBody>
          <a:bodyPr>
            <a:normAutofit fontScale="77500" lnSpcReduction="20000"/>
          </a:bodyPr>
          <a:lstStyle/>
          <a:p>
            <a:endParaRPr lang="en-US"/>
          </a:p>
        </p:txBody>
      </p:sp>
      <p:pic>
        <p:nvPicPr>
          <p:cNvPr id="33794" name="Picture 2" descr="http://t3.gstatic.com/images?q=tbn:ANd9GcSnTQ4_P9dKNtbN0rhhNw3E-p8dXMZ8lP8TdgUGMZoJ5M4E1KNTVw"/>
          <p:cNvPicPr>
            <a:picLocks noChangeAspect="1" noChangeArrowheads="1"/>
          </p:cNvPicPr>
          <p:nvPr/>
        </p:nvPicPr>
        <p:blipFill>
          <a:blip r:embed="rId2" cstate="print"/>
          <a:srcRect/>
          <a:stretch>
            <a:fillRect/>
          </a:stretch>
        </p:blipFill>
        <p:spPr bwMode="auto">
          <a:xfrm>
            <a:off x="4724400" y="228600"/>
            <a:ext cx="1143000" cy="2667000"/>
          </a:xfrm>
          <a:prstGeom prst="rect">
            <a:avLst/>
          </a:prstGeom>
          <a:noFill/>
        </p:spPr>
      </p:pic>
      <p:pic>
        <p:nvPicPr>
          <p:cNvPr id="33796" name="Picture 4" descr="http://www.beltina.org/pics/vena_cava.jpg"/>
          <p:cNvPicPr>
            <a:picLocks noChangeAspect="1" noChangeArrowheads="1"/>
          </p:cNvPicPr>
          <p:nvPr/>
        </p:nvPicPr>
        <p:blipFill>
          <a:blip r:embed="rId3" cstate="print"/>
          <a:srcRect/>
          <a:stretch>
            <a:fillRect/>
          </a:stretch>
        </p:blipFill>
        <p:spPr bwMode="auto">
          <a:xfrm>
            <a:off x="3886200" y="3657600"/>
            <a:ext cx="1905000" cy="2057400"/>
          </a:xfrm>
          <a:prstGeom prst="rect">
            <a:avLst/>
          </a:prstGeom>
          <a:noFill/>
        </p:spPr>
      </p:pic>
      <p:pic>
        <p:nvPicPr>
          <p:cNvPr id="33798" name="Picture 6" descr="http://www.amplatzer.com/portals/aga/images/uploaded_images/316/317/vein_access.gif"/>
          <p:cNvPicPr>
            <a:picLocks noChangeAspect="1" noChangeArrowheads="1"/>
          </p:cNvPicPr>
          <p:nvPr/>
        </p:nvPicPr>
        <p:blipFill>
          <a:blip r:embed="rId4" cstate="print"/>
          <a:srcRect/>
          <a:stretch>
            <a:fillRect/>
          </a:stretch>
        </p:blipFill>
        <p:spPr bwMode="auto">
          <a:xfrm>
            <a:off x="5867400" y="3429000"/>
            <a:ext cx="2981325" cy="2971800"/>
          </a:xfrm>
          <a:prstGeom prst="rect">
            <a:avLst/>
          </a:prstGeom>
          <a:noFill/>
        </p:spPr>
      </p:pic>
      <p:pic>
        <p:nvPicPr>
          <p:cNvPr id="28674" name="Picture 2" descr="http://www.medicalook.com/systems_images/Veins_of_the_Lower_Extremity_large.jpg"/>
          <p:cNvPicPr>
            <a:picLocks noChangeAspect="1" noChangeArrowheads="1"/>
          </p:cNvPicPr>
          <p:nvPr/>
        </p:nvPicPr>
        <p:blipFill>
          <a:blip r:embed="rId5" cstate="print"/>
          <a:srcRect/>
          <a:stretch>
            <a:fillRect/>
          </a:stretch>
        </p:blipFill>
        <p:spPr bwMode="auto">
          <a:xfrm>
            <a:off x="6248400" y="381000"/>
            <a:ext cx="2590800"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Veins</a:t>
            </a:r>
            <a:endParaRPr lang="en-US" dirty="0"/>
          </a:p>
        </p:txBody>
      </p:sp>
      <p:sp>
        <p:nvSpPr>
          <p:cNvPr id="3" name="Content Placeholder 2"/>
          <p:cNvSpPr>
            <a:spLocks noGrp="1"/>
          </p:cNvSpPr>
          <p:nvPr>
            <p:ph sz="quarter" idx="1"/>
          </p:nvPr>
        </p:nvSpPr>
        <p:spPr/>
        <p:txBody>
          <a:bodyPr/>
          <a:lstStyle/>
          <a:p>
            <a:r>
              <a:rPr lang="en-US" dirty="0" smtClean="0"/>
              <a:t>Cephalic</a:t>
            </a:r>
          </a:p>
          <a:p>
            <a:r>
              <a:rPr lang="en-US" dirty="0" smtClean="0"/>
              <a:t>Median</a:t>
            </a:r>
          </a:p>
          <a:p>
            <a:r>
              <a:rPr lang="en-US" dirty="0" err="1" smtClean="0"/>
              <a:t>Basilic</a:t>
            </a: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These vein are for blood draws</a:t>
            </a:r>
            <a:endParaRPr lang="en-US" dirty="0"/>
          </a:p>
        </p:txBody>
      </p:sp>
      <p:pic>
        <p:nvPicPr>
          <p:cNvPr id="35842" name="Picture 2" descr="http://emprocedures.com/peripheraliv/images/arm_veins.jpg"/>
          <p:cNvPicPr>
            <a:picLocks noChangeAspect="1" noChangeArrowheads="1"/>
          </p:cNvPicPr>
          <p:nvPr/>
        </p:nvPicPr>
        <p:blipFill>
          <a:blip r:embed="rId2" cstate="print"/>
          <a:srcRect/>
          <a:stretch>
            <a:fillRect/>
          </a:stretch>
        </p:blipFill>
        <p:spPr bwMode="auto">
          <a:xfrm>
            <a:off x="3962400" y="685800"/>
            <a:ext cx="3733800" cy="43624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wipe(down)">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Circulation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Systemic circulation supplies nourishment to all of the tissue located throughout your body, with the exception of the heart and lungs because they have their own systems. </a:t>
            </a:r>
          </a:p>
          <a:p>
            <a:r>
              <a:rPr lang="en-US" dirty="0" smtClean="0"/>
              <a:t>As the blood leaves the left ventricle, it enters the huge aorta</a:t>
            </a:r>
          </a:p>
          <a:p>
            <a:r>
              <a:rPr lang="en-US" dirty="0" smtClean="0"/>
              <a:t>As the aorta descends through the body, the large arteries of the abdomen supplies the organs all the way down to the legs</a:t>
            </a:r>
          </a:p>
          <a:p>
            <a:r>
              <a:rPr lang="en-US" dirty="0" smtClean="0"/>
              <a:t>Eventually all systemic arteries throughout the body subdivide until they become arterioles and then join the capillaries</a:t>
            </a:r>
          </a:p>
          <a:p>
            <a:r>
              <a:rPr lang="en-US" dirty="0" smtClean="0"/>
              <a:t>The capillaries deliver the O2, water, and nutrients to the body’s cells and pick up the cell’s CO2 and wastes</a:t>
            </a:r>
          </a:p>
          <a:p>
            <a:r>
              <a:rPr lang="en-US" dirty="0" smtClean="0"/>
              <a:t>Upon leaving the capillaries, the blood is considered deoxygenated </a:t>
            </a:r>
          </a:p>
          <a:p>
            <a:r>
              <a:rPr lang="en-US" dirty="0" smtClean="0"/>
              <a:t>The capillaries join venues which become veins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eavingbio.net/CIRCULATORY%20SYSTEM/CIRCULATORY%20SYSTEM_files/image034.jpg"/>
          <p:cNvPicPr>
            <a:picLocks noChangeAspect="1" noChangeArrowheads="1"/>
          </p:cNvPicPr>
          <p:nvPr/>
        </p:nvPicPr>
        <p:blipFill>
          <a:blip r:embed="rId2" cstate="print"/>
          <a:srcRect/>
          <a:stretch>
            <a:fillRect/>
          </a:stretch>
        </p:blipFill>
        <p:spPr bwMode="auto">
          <a:xfrm>
            <a:off x="4648200" y="2514600"/>
            <a:ext cx="4495800" cy="4572000"/>
          </a:xfrm>
          <a:prstGeom prst="rect">
            <a:avLst/>
          </a:prstGeom>
          <a:noFill/>
        </p:spPr>
      </p:pic>
      <p:pic>
        <p:nvPicPr>
          <p:cNvPr id="25602" name="Picture 2" descr="http://1.bp.blogspot.com/-Xu4V-f8dEUo/TbG2QGHljPI/AAAAAAAAArg/ng4cJU-e1gs/s1600/systemic+circulation+diagram.jpg"/>
          <p:cNvPicPr>
            <a:picLocks noChangeAspect="1" noChangeArrowheads="1"/>
          </p:cNvPicPr>
          <p:nvPr/>
        </p:nvPicPr>
        <p:blipFill>
          <a:blip r:embed="rId3" cstate="print"/>
          <a:srcRect/>
          <a:stretch>
            <a:fillRect/>
          </a:stretch>
        </p:blipFill>
        <p:spPr bwMode="auto">
          <a:xfrm>
            <a:off x="457200" y="2438400"/>
            <a:ext cx="3848100" cy="4419600"/>
          </a:xfrm>
          <a:prstGeom prst="rect">
            <a:avLst/>
          </a:prstGeom>
          <a:noFill/>
        </p:spPr>
      </p:pic>
      <p:sp>
        <p:nvSpPr>
          <p:cNvPr id="6" name="Title 5"/>
          <p:cNvSpPr>
            <a:spLocks noGrp="1"/>
          </p:cNvSpPr>
          <p:nvPr>
            <p:ph type="title"/>
          </p:nvPr>
        </p:nvSpPr>
        <p:spPr/>
        <p:txBody>
          <a:bodyPr/>
          <a:lstStyle/>
          <a:p>
            <a:r>
              <a:rPr lang="en-US" dirty="0" smtClean="0"/>
              <a:t>Review</a:t>
            </a:r>
            <a:endParaRPr lang="en-US" dirty="0"/>
          </a:p>
        </p:txBody>
      </p:sp>
      <p:sp>
        <p:nvSpPr>
          <p:cNvPr id="7" name="Content Placeholder 6"/>
          <p:cNvSpPr>
            <a:spLocks noGrp="1"/>
          </p:cNvSpPr>
          <p:nvPr>
            <p:ph sz="quarter" idx="1"/>
          </p:nvPr>
        </p:nvSpPr>
        <p:spPr/>
        <p:txBody>
          <a:bodyPr/>
          <a:lstStyle/>
          <a:p>
            <a:r>
              <a:rPr lang="en-US" dirty="0" smtClean="0"/>
              <a:t>Right ventricle(deoxygenated) to pulmonary artery to lungs</a:t>
            </a:r>
          </a:p>
          <a:p>
            <a:r>
              <a:rPr lang="en-US" dirty="0" smtClean="0"/>
              <a:t>Left ventricle(oxygenated) to aorta to the body</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Lymphatic System</a:t>
            </a:r>
            <a:endParaRPr lang="en-US" dirty="0"/>
          </a:p>
        </p:txBody>
      </p:sp>
      <p:sp>
        <p:nvSpPr>
          <p:cNvPr id="3" name="Content Placeholder 2"/>
          <p:cNvSpPr>
            <a:spLocks noGrp="1"/>
          </p:cNvSpPr>
          <p:nvPr>
            <p:ph sz="quarter" idx="1"/>
          </p:nvPr>
        </p:nvSpPr>
        <p:spPr/>
        <p:txBody>
          <a:bodyPr/>
          <a:lstStyle/>
          <a:p>
            <a:r>
              <a:rPr lang="en-US" dirty="0" smtClean="0"/>
              <a:t>The lymphatic system consists of lymph(a straw colored fluid), lymph nodes, lymph vessels, and the spleen</a:t>
            </a:r>
          </a:p>
          <a:p>
            <a:r>
              <a:rPr lang="en-US" dirty="0" smtClean="0"/>
              <a:t>In addition, the lymphatic tissue, which produce lymphocytes(a type of blood cell), is often considered to be a part of the system which includes the tonsils, the thymus gland, and the intestinal lymphoid tissue</a:t>
            </a:r>
          </a:p>
          <a:p>
            <a:endParaRPr lang="en-US" dirty="0" smtClean="0"/>
          </a:p>
          <a:p>
            <a:endParaRPr lang="en-US" dirty="0"/>
          </a:p>
        </p:txBody>
      </p:sp>
      <p:pic>
        <p:nvPicPr>
          <p:cNvPr id="18434" name="Picture 2" descr="http://upload.wikimedia.org/wikipedia/commons/0/03/Illu_lymphatic_system.jpg"/>
          <p:cNvPicPr>
            <a:picLocks noChangeAspect="1" noChangeArrowheads="1"/>
          </p:cNvPicPr>
          <p:nvPr/>
        </p:nvPicPr>
        <p:blipFill>
          <a:blip r:embed="rId2" cstate="print"/>
          <a:srcRect/>
          <a:stretch>
            <a:fillRect/>
          </a:stretch>
        </p:blipFill>
        <p:spPr bwMode="auto">
          <a:xfrm>
            <a:off x="6124575" y="3505200"/>
            <a:ext cx="2638425" cy="31432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Lymph</a:t>
            </a:r>
            <a:endParaRPr lang="en-US" dirty="0"/>
          </a:p>
        </p:txBody>
      </p:sp>
      <p:sp>
        <p:nvSpPr>
          <p:cNvPr id="3" name="Content Placeholder 2"/>
          <p:cNvSpPr>
            <a:spLocks noGrp="1"/>
          </p:cNvSpPr>
          <p:nvPr>
            <p:ph sz="quarter" idx="1"/>
          </p:nvPr>
        </p:nvSpPr>
        <p:spPr/>
        <p:txBody>
          <a:bodyPr/>
          <a:lstStyle/>
          <a:p>
            <a:r>
              <a:rPr lang="en-US" dirty="0" smtClean="0"/>
              <a:t>Lymph is composed of blood plasma that filters out of the capillaries, lymphocytes, hormones, and many other substances, such as water, salt, O2, and CO2</a:t>
            </a:r>
          </a:p>
          <a:p>
            <a:r>
              <a:rPr lang="en-US" dirty="0" smtClean="0"/>
              <a:t>Lymph fills the spaces between the cells and is also referred to as intercellular fluid or interstitial fluid</a:t>
            </a:r>
          </a:p>
          <a:p>
            <a:endParaRPr lang="en-US" dirty="0"/>
          </a:p>
        </p:txBody>
      </p:sp>
      <p:pic>
        <p:nvPicPr>
          <p:cNvPr id="17410" name="Picture 2" descr="http://www.mylymphedema.com/images/lym_system2.gif"/>
          <p:cNvPicPr>
            <a:picLocks noChangeAspect="1" noChangeArrowheads="1"/>
          </p:cNvPicPr>
          <p:nvPr/>
        </p:nvPicPr>
        <p:blipFill>
          <a:blip r:embed="rId2" cstate="print"/>
          <a:srcRect/>
          <a:stretch>
            <a:fillRect/>
          </a:stretch>
        </p:blipFill>
        <p:spPr bwMode="auto">
          <a:xfrm>
            <a:off x="1828800" y="3581400"/>
            <a:ext cx="4800600"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Lymph Vessels</a:t>
            </a:r>
            <a:endParaRPr lang="en-US" dirty="0"/>
          </a:p>
        </p:txBody>
      </p:sp>
      <p:sp>
        <p:nvSpPr>
          <p:cNvPr id="3" name="Content Placeholder 2"/>
          <p:cNvSpPr>
            <a:spLocks noGrp="1"/>
          </p:cNvSpPr>
          <p:nvPr>
            <p:ph sz="quarter" idx="1"/>
          </p:nvPr>
        </p:nvSpPr>
        <p:spPr/>
        <p:txBody>
          <a:bodyPr/>
          <a:lstStyle/>
          <a:p>
            <a:r>
              <a:rPr lang="en-US" dirty="0" smtClean="0"/>
              <a:t>Vessels carrying lymph are located throughout the body, somewhat like veins</a:t>
            </a:r>
          </a:p>
          <a:p>
            <a:r>
              <a:rPr lang="en-US" dirty="0" smtClean="0"/>
              <a:t>They have a one-way system only, from the cells toward the heart</a:t>
            </a:r>
            <a:endParaRPr lang="en-US" dirty="0"/>
          </a:p>
        </p:txBody>
      </p:sp>
      <p:pic>
        <p:nvPicPr>
          <p:cNvPr id="16386" name="Picture 2" descr="http://lymphedema.webs.com/Picture6.jpg"/>
          <p:cNvPicPr>
            <a:picLocks noChangeAspect="1" noChangeArrowheads="1"/>
          </p:cNvPicPr>
          <p:nvPr/>
        </p:nvPicPr>
        <p:blipFill>
          <a:blip r:embed="rId2" cstate="print"/>
          <a:srcRect/>
          <a:stretch>
            <a:fillRect/>
          </a:stretch>
        </p:blipFill>
        <p:spPr bwMode="auto">
          <a:xfrm>
            <a:off x="2667000" y="3048000"/>
            <a:ext cx="5419725"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Lymph Nodes</a:t>
            </a:r>
            <a:endParaRPr lang="en-US" dirty="0"/>
          </a:p>
        </p:txBody>
      </p:sp>
      <p:sp>
        <p:nvSpPr>
          <p:cNvPr id="3" name="Content Placeholder 2"/>
          <p:cNvSpPr>
            <a:spLocks noGrp="1"/>
          </p:cNvSpPr>
          <p:nvPr>
            <p:ph sz="quarter" idx="1"/>
          </p:nvPr>
        </p:nvSpPr>
        <p:spPr/>
        <p:txBody>
          <a:bodyPr/>
          <a:lstStyle/>
          <a:p>
            <a:r>
              <a:rPr lang="en-US" dirty="0" smtClean="0"/>
              <a:t>Lymph nodes are small, round or oval structures located usually in clusters along the lymph vessel at various places in the body</a:t>
            </a:r>
          </a:p>
          <a:p>
            <a:r>
              <a:rPr lang="en-US" dirty="0" smtClean="0"/>
              <a:t>Lymphocytes, a type of white blood cell, are derived from stem cells in the bone marrow</a:t>
            </a:r>
          </a:p>
          <a:p>
            <a:r>
              <a:rPr lang="en-US" dirty="0" smtClean="0"/>
              <a:t>They enter the bloodstream and go to the lymph tissue to “live.” </a:t>
            </a:r>
          </a:p>
          <a:p>
            <a:r>
              <a:rPr lang="en-US" dirty="0" smtClean="0"/>
              <a:t>When needed they divide and help with the white blood cells(fights infection)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Circulatory System</a:t>
            </a:r>
            <a:endParaRPr lang="en-US" dirty="0"/>
          </a:p>
        </p:txBody>
      </p:sp>
      <p:sp>
        <p:nvSpPr>
          <p:cNvPr id="3" name="Content Placeholder 2"/>
          <p:cNvSpPr>
            <a:spLocks noGrp="1"/>
          </p:cNvSpPr>
          <p:nvPr>
            <p:ph sz="quarter" idx="1"/>
          </p:nvPr>
        </p:nvSpPr>
        <p:spPr/>
        <p:txBody>
          <a:bodyPr/>
          <a:lstStyle/>
          <a:p>
            <a:r>
              <a:rPr lang="en-US" dirty="0" smtClean="0"/>
              <a:t>Each day the heart pumps the equivalent of 4,000 gallons of blood, at 40 miles per hour, through an estimated 70,000 miles of blood vessels</a:t>
            </a:r>
          </a:p>
          <a:p>
            <a:r>
              <a:rPr lang="en-US" dirty="0" smtClean="0"/>
              <a:t>To achieve this, the heart must forcefully contract, squeezing out blood, at an average rate 72 times per minutes or 100,000 times each day</a:t>
            </a:r>
            <a:endParaRPr lang="en-US" dirty="0"/>
          </a:p>
        </p:txBody>
      </p:sp>
      <p:pic>
        <p:nvPicPr>
          <p:cNvPr id="2050" name="Picture 2" descr="http://leavingbio.net/CIRCULATORY%20SYSTEM/CIRCULATORY%20SYSTEM_files/image020.gif"/>
          <p:cNvPicPr>
            <a:picLocks noChangeAspect="1" noChangeArrowheads="1" noCrop="1"/>
          </p:cNvPicPr>
          <p:nvPr/>
        </p:nvPicPr>
        <p:blipFill>
          <a:blip r:embed="rId2" cstate="print"/>
          <a:srcRect/>
          <a:stretch>
            <a:fillRect/>
          </a:stretch>
        </p:blipFill>
        <p:spPr bwMode="auto">
          <a:xfrm>
            <a:off x="2667000" y="4114800"/>
            <a:ext cx="3505200"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Spleen</a:t>
            </a:r>
            <a:endParaRPr lang="en-US" dirty="0"/>
          </a:p>
        </p:txBody>
      </p:sp>
      <p:sp>
        <p:nvSpPr>
          <p:cNvPr id="3" name="Content Placeholder 2"/>
          <p:cNvSpPr>
            <a:spLocks noGrp="1"/>
          </p:cNvSpPr>
          <p:nvPr>
            <p:ph sz="quarter" idx="1"/>
          </p:nvPr>
        </p:nvSpPr>
        <p:spPr/>
        <p:txBody>
          <a:bodyPr/>
          <a:lstStyle/>
          <a:p>
            <a:r>
              <a:rPr lang="en-US" dirty="0" smtClean="0"/>
              <a:t>The spleen is an organ composed of lymphatic tissue that lies just beneath the left side of the diaphragm, in back of the upper portion of the stomach</a:t>
            </a:r>
          </a:p>
          <a:p>
            <a:r>
              <a:rPr lang="en-US" dirty="0" smtClean="0"/>
              <a:t>The organ functions like a large lymph node</a:t>
            </a:r>
          </a:p>
          <a:p>
            <a:r>
              <a:rPr lang="en-US" dirty="0" smtClean="0"/>
              <a:t>During an acute infection it will become enlarged and tender</a:t>
            </a:r>
          </a:p>
          <a:p>
            <a:r>
              <a:rPr lang="en-US" dirty="0" smtClean="0"/>
              <a:t>Patient with leukemia may have an enlarged, firm spleen that is palpable</a:t>
            </a:r>
          </a:p>
          <a:p>
            <a:r>
              <a:rPr lang="en-US" dirty="0" smtClean="0"/>
              <a:t>The spleen is filled with excess immature cells to be destroyed</a:t>
            </a:r>
          </a:p>
        </p:txBody>
      </p:sp>
      <p:pic>
        <p:nvPicPr>
          <p:cNvPr id="14338" name="Picture 2" descr="http://t3.gstatic.com/images?q=tbn:ANd9GcT5OI6KcMYhTfgXxj6_xYqhPCqH0l9LofgKiFSKwJqR776K2esYmw"/>
          <p:cNvPicPr>
            <a:picLocks noChangeAspect="1" noChangeArrowheads="1"/>
          </p:cNvPicPr>
          <p:nvPr/>
        </p:nvPicPr>
        <p:blipFill>
          <a:blip r:embed="rId2" cstate="print"/>
          <a:srcRect/>
          <a:stretch>
            <a:fillRect/>
          </a:stretch>
        </p:blipFill>
        <p:spPr bwMode="auto">
          <a:xfrm>
            <a:off x="4572000" y="4876800"/>
            <a:ext cx="2171700"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Blood</a:t>
            </a:r>
            <a:endParaRPr lang="en-US" dirty="0"/>
          </a:p>
        </p:txBody>
      </p:sp>
      <p:sp>
        <p:nvSpPr>
          <p:cNvPr id="3" name="Content Placeholder 2"/>
          <p:cNvSpPr>
            <a:spLocks noGrp="1"/>
          </p:cNvSpPr>
          <p:nvPr>
            <p:ph sz="quarter" idx="1"/>
          </p:nvPr>
        </p:nvSpPr>
        <p:spPr/>
        <p:txBody>
          <a:bodyPr/>
          <a:lstStyle/>
          <a:p>
            <a:r>
              <a:rPr lang="en-US" sz="2000" dirty="0" smtClean="0"/>
              <a:t>Blood is the life giving fluid of the body</a:t>
            </a:r>
          </a:p>
          <a:p>
            <a:r>
              <a:rPr lang="en-US" sz="2000" dirty="0" smtClean="0"/>
              <a:t>It flows through the blood vessels, transporting substances essential to the maintenance of life</a:t>
            </a:r>
          </a:p>
          <a:p>
            <a:r>
              <a:rPr lang="en-US" sz="2000" dirty="0" smtClean="0"/>
              <a:t>The average adult has 8 to 10 pints of blood(donation is 1 pint)</a:t>
            </a:r>
          </a:p>
          <a:p>
            <a:r>
              <a:rPr lang="en-US" sz="2000" dirty="0" smtClean="0"/>
              <a:t>A loss of 2 pints, or about 20% is cause for concern</a:t>
            </a:r>
          </a:p>
          <a:p>
            <a:r>
              <a:rPr lang="en-US" sz="2000" dirty="0" smtClean="0"/>
              <a:t>The blood carries oxygen from the lungs to the body’s cell and cellular wastes from the cells to the appropriate organ for excretion</a:t>
            </a:r>
          </a:p>
          <a:p>
            <a:endParaRPr lang="en-US" dirty="0"/>
          </a:p>
        </p:txBody>
      </p:sp>
      <p:pic>
        <p:nvPicPr>
          <p:cNvPr id="4" name="Picture 4" descr="http://www.virtualmedicalcentre.com/uploads/VMC/TreatmentImages/2309_blood_450.jpg"/>
          <p:cNvPicPr>
            <a:picLocks noChangeAspect="1" noChangeArrowheads="1"/>
          </p:cNvPicPr>
          <p:nvPr/>
        </p:nvPicPr>
        <p:blipFill>
          <a:blip r:embed="rId2" cstate="print"/>
          <a:srcRect/>
          <a:stretch>
            <a:fillRect/>
          </a:stretch>
        </p:blipFill>
        <p:spPr bwMode="auto">
          <a:xfrm>
            <a:off x="4572000" y="3962400"/>
            <a:ext cx="4276725" cy="2743200"/>
          </a:xfrm>
          <a:prstGeom prst="rect">
            <a:avLst/>
          </a:prstGeom>
          <a:noFill/>
        </p:spPr>
      </p:pic>
      <p:pic>
        <p:nvPicPr>
          <p:cNvPr id="13314" name="Picture 2" descr="http://lanternhollow.files.wordpress.com/2011/04/pint-of-blood.jpg"/>
          <p:cNvPicPr>
            <a:picLocks noChangeAspect="1" noChangeArrowheads="1"/>
          </p:cNvPicPr>
          <p:nvPr/>
        </p:nvPicPr>
        <p:blipFill>
          <a:blip r:embed="rId3" cstate="print"/>
          <a:srcRect/>
          <a:stretch>
            <a:fillRect/>
          </a:stretch>
        </p:blipFill>
        <p:spPr bwMode="auto">
          <a:xfrm>
            <a:off x="1524000" y="3886200"/>
            <a:ext cx="2562225" cy="25717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Plasma</a:t>
            </a:r>
            <a:endParaRPr lang="en-US" dirty="0"/>
          </a:p>
        </p:txBody>
      </p:sp>
      <p:sp>
        <p:nvSpPr>
          <p:cNvPr id="3" name="Content Placeholder 2"/>
          <p:cNvSpPr>
            <a:spLocks noGrp="1"/>
          </p:cNvSpPr>
          <p:nvPr>
            <p:ph sz="quarter" idx="1"/>
          </p:nvPr>
        </p:nvSpPr>
        <p:spPr/>
        <p:txBody>
          <a:bodyPr/>
          <a:lstStyle/>
          <a:p>
            <a:r>
              <a:rPr lang="en-US" sz="2000" dirty="0" smtClean="0"/>
              <a:t>Plasma is a straw-colored liquid that makes up a little over half the volume of blood</a:t>
            </a:r>
          </a:p>
          <a:p>
            <a:r>
              <a:rPr lang="en-US" sz="2000" dirty="0" smtClean="0"/>
              <a:t>It is about 90% water, the remainder consists of calcium, potassium, phosphorus, and bicarbonates(electrolytes)</a:t>
            </a:r>
          </a:p>
          <a:p>
            <a:r>
              <a:rPr lang="en-US" sz="2000" dirty="0" smtClean="0"/>
              <a:t>Plasma has three important proteins that are necessary to clot blood</a:t>
            </a:r>
          </a:p>
          <a:p>
            <a:r>
              <a:rPr lang="en-US" sz="2000" dirty="0" smtClean="0"/>
              <a:t>Plasma is used in the treatment of serious disorders such as hemophilia and immune system deficiencies, and to make products used to help treat and prevent diseases like tetanus, rabies, measles, rubella and hepatitis B.</a:t>
            </a:r>
          </a:p>
          <a:p>
            <a:endParaRPr lang="en-US" dirty="0" smtClean="0"/>
          </a:p>
          <a:p>
            <a:endParaRPr lang="en-US" dirty="0" smtClean="0"/>
          </a:p>
          <a:p>
            <a:endParaRPr lang="en-US" dirty="0"/>
          </a:p>
        </p:txBody>
      </p:sp>
      <p:pic>
        <p:nvPicPr>
          <p:cNvPr id="4" name="Picture 2" descr="http://www.medicalook.com/systems_images/Blood_Plasma_large.gif"/>
          <p:cNvPicPr>
            <a:picLocks noChangeAspect="1" noChangeArrowheads="1"/>
          </p:cNvPicPr>
          <p:nvPr/>
        </p:nvPicPr>
        <p:blipFill>
          <a:blip r:embed="rId2" cstate="print"/>
          <a:srcRect/>
          <a:stretch>
            <a:fillRect/>
          </a:stretch>
        </p:blipFill>
        <p:spPr bwMode="auto">
          <a:xfrm>
            <a:off x="2743200" y="4495800"/>
            <a:ext cx="3810000"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Cells</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The cellular portion of the blood can be divided into three types of cells: </a:t>
            </a:r>
          </a:p>
          <a:p>
            <a:r>
              <a:rPr lang="en-US" dirty="0" smtClean="0"/>
              <a:t>Red blood cells</a:t>
            </a:r>
          </a:p>
          <a:p>
            <a:endParaRPr lang="en-US" dirty="0" smtClean="0"/>
          </a:p>
          <a:p>
            <a:endParaRPr lang="en-US" dirty="0" smtClean="0"/>
          </a:p>
          <a:p>
            <a:endParaRPr lang="en-US" dirty="0" smtClean="0"/>
          </a:p>
          <a:p>
            <a:r>
              <a:rPr lang="en-US" dirty="0" smtClean="0"/>
              <a:t>White blood cells</a:t>
            </a:r>
          </a:p>
          <a:p>
            <a:endParaRPr lang="en-US" dirty="0" smtClean="0"/>
          </a:p>
          <a:p>
            <a:endParaRPr lang="en-US" dirty="0" smtClean="0"/>
          </a:p>
          <a:p>
            <a:endParaRPr lang="en-US" dirty="0" smtClean="0"/>
          </a:p>
          <a:p>
            <a:endParaRPr lang="en-US" dirty="0" smtClean="0"/>
          </a:p>
          <a:p>
            <a:r>
              <a:rPr lang="en-US" dirty="0" smtClean="0"/>
              <a:t>Platelets</a:t>
            </a:r>
          </a:p>
          <a:p>
            <a:pPr>
              <a:buNone/>
            </a:pPr>
            <a:r>
              <a:rPr lang="en-US" dirty="0" smtClean="0"/>
              <a:t> </a:t>
            </a:r>
            <a:endParaRPr lang="en-US" dirty="0"/>
          </a:p>
        </p:txBody>
      </p:sp>
      <p:pic>
        <p:nvPicPr>
          <p:cNvPr id="4" name="Picture 2" descr="http://www.rnceus.com/cbc/whitecells.jpg"/>
          <p:cNvPicPr>
            <a:picLocks noChangeAspect="1" noChangeArrowheads="1"/>
          </p:cNvPicPr>
          <p:nvPr/>
        </p:nvPicPr>
        <p:blipFill>
          <a:blip r:embed="rId2" cstate="print"/>
          <a:srcRect/>
          <a:stretch>
            <a:fillRect/>
          </a:stretch>
        </p:blipFill>
        <p:spPr bwMode="auto">
          <a:xfrm>
            <a:off x="3048000" y="3200400"/>
            <a:ext cx="4143375" cy="1666875"/>
          </a:xfrm>
          <a:prstGeom prst="rect">
            <a:avLst/>
          </a:prstGeom>
          <a:noFill/>
        </p:spPr>
      </p:pic>
      <p:pic>
        <p:nvPicPr>
          <p:cNvPr id="5" name="Picture 6" descr="http://t3.gstatic.com/images?q=tbn:ANd9GcT_0PElXGQGvWqJIFhN-v5ApvQphS2pPlgf6fYpCK8W7fB-VV2ivg"/>
          <p:cNvPicPr>
            <a:picLocks noChangeAspect="1" noChangeArrowheads="1"/>
          </p:cNvPicPr>
          <p:nvPr/>
        </p:nvPicPr>
        <p:blipFill>
          <a:blip r:embed="rId3" cstate="print"/>
          <a:srcRect/>
          <a:stretch>
            <a:fillRect/>
          </a:stretch>
        </p:blipFill>
        <p:spPr bwMode="auto">
          <a:xfrm>
            <a:off x="2971800" y="1828800"/>
            <a:ext cx="2409825" cy="1133476"/>
          </a:xfrm>
          <a:prstGeom prst="rect">
            <a:avLst/>
          </a:prstGeom>
          <a:noFill/>
        </p:spPr>
      </p:pic>
      <p:pic>
        <p:nvPicPr>
          <p:cNvPr id="6" name="Picture 2" descr="http://www.uen.org/utahlink/tours/loadimg.cgi?p=/tour/23647/23647Platelets-100x-website-arrow.jpg"/>
          <p:cNvPicPr>
            <a:picLocks noChangeAspect="1" noChangeArrowheads="1"/>
          </p:cNvPicPr>
          <p:nvPr/>
        </p:nvPicPr>
        <p:blipFill>
          <a:blip r:embed="rId4" cstate="print"/>
          <a:srcRect/>
          <a:stretch>
            <a:fillRect/>
          </a:stretch>
        </p:blipFill>
        <p:spPr bwMode="auto">
          <a:xfrm>
            <a:off x="2819400" y="5181600"/>
            <a:ext cx="3810000" cy="12382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wipe(down)">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wipe(down)">
                                      <p:cBhvr>
                                        <p:cTn id="2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Blood Cells</a:t>
            </a:r>
            <a:endParaRPr lang="en-US" dirty="0"/>
          </a:p>
        </p:txBody>
      </p:sp>
      <p:sp>
        <p:nvSpPr>
          <p:cNvPr id="3" name="Content Placeholder 2"/>
          <p:cNvSpPr>
            <a:spLocks noGrp="1"/>
          </p:cNvSpPr>
          <p:nvPr>
            <p:ph sz="quarter" idx="1"/>
          </p:nvPr>
        </p:nvSpPr>
        <p:spPr/>
        <p:txBody>
          <a:bodyPr>
            <a:normAutofit/>
          </a:bodyPr>
          <a:lstStyle/>
          <a:p>
            <a:r>
              <a:rPr lang="en-US" sz="1800" b="1" dirty="0" smtClean="0"/>
              <a:t>Erythrocytes(red blood cells) </a:t>
            </a:r>
            <a:r>
              <a:rPr lang="en-US" sz="1800" dirty="0" smtClean="0"/>
              <a:t>are biconcave disks with very thin centers to enable them to fold over if necessary to pass through a narrow opening</a:t>
            </a:r>
          </a:p>
          <a:p>
            <a:r>
              <a:rPr lang="en-US" sz="1800" dirty="0" smtClean="0"/>
              <a:t>Red blood cells number about 25 trillion in the body </a:t>
            </a:r>
          </a:p>
          <a:p>
            <a:r>
              <a:rPr lang="en-US" sz="1800" dirty="0" smtClean="0"/>
              <a:t>It is red blood cells that give blood its color</a:t>
            </a:r>
          </a:p>
          <a:p>
            <a:r>
              <a:rPr lang="en-US" sz="1800" dirty="0" smtClean="0"/>
              <a:t>A red blood cell lives about 4 months</a:t>
            </a:r>
          </a:p>
          <a:p>
            <a:r>
              <a:rPr lang="en-US" sz="1800" dirty="0" smtClean="0"/>
              <a:t>They are produced in the bone marrow at a rate of about 1 </a:t>
            </a:r>
            <a:r>
              <a:rPr lang="en-US" sz="1800" dirty="0" smtClean="0"/>
              <a:t>million a </a:t>
            </a:r>
            <a:r>
              <a:rPr lang="en-US" sz="1800" dirty="0" smtClean="0"/>
              <a:t>second, the same rate at which they wear out</a:t>
            </a:r>
          </a:p>
          <a:p>
            <a:r>
              <a:rPr lang="en-US" sz="1800" dirty="0" smtClean="0"/>
              <a:t>Erythrocytes obtain their color from hemoglobin</a:t>
            </a:r>
          </a:p>
          <a:p>
            <a:r>
              <a:rPr lang="en-US" sz="1800" dirty="0" smtClean="0"/>
              <a:t> When hemoglobin is carrying a lot of oxygen it is bright red in color</a:t>
            </a:r>
          </a:p>
          <a:p>
            <a:r>
              <a:rPr lang="en-US" sz="1800" dirty="0" smtClean="0"/>
              <a:t>As the oxygen is given up to the cells and exchanged for carbon dioxide, the color changes to the dark reddish blue that is visible in surface veins  </a:t>
            </a:r>
          </a:p>
          <a:p>
            <a:endParaRPr lang="en-US" sz="1800" dirty="0"/>
          </a:p>
        </p:txBody>
      </p:sp>
      <p:pic>
        <p:nvPicPr>
          <p:cNvPr id="1026" name="Picture 2" descr="http://www.beltina.org/pics/hemoglobin.jpg"/>
          <p:cNvPicPr>
            <a:picLocks noChangeAspect="1" noChangeArrowheads="1"/>
          </p:cNvPicPr>
          <p:nvPr/>
        </p:nvPicPr>
        <p:blipFill>
          <a:blip r:embed="rId2" cstate="print"/>
          <a:srcRect/>
          <a:stretch>
            <a:fillRect/>
          </a:stretch>
        </p:blipFill>
        <p:spPr bwMode="auto">
          <a:xfrm>
            <a:off x="2286000" y="5029200"/>
            <a:ext cx="5029200"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3124200" cy="1143000"/>
          </a:xfrm>
        </p:spPr>
        <p:txBody>
          <a:bodyPr>
            <a:normAutofit fontScale="90000"/>
          </a:bodyPr>
          <a:lstStyle/>
          <a:p>
            <a:r>
              <a:rPr lang="en-US" dirty="0" smtClean="0"/>
              <a:t>White Blood Cells</a:t>
            </a:r>
            <a:endParaRPr lang="en-US" dirty="0"/>
          </a:p>
        </p:txBody>
      </p:sp>
      <p:sp>
        <p:nvSpPr>
          <p:cNvPr id="3" name="Content Placeholder 2"/>
          <p:cNvSpPr>
            <a:spLocks noGrp="1"/>
          </p:cNvSpPr>
          <p:nvPr>
            <p:ph sz="quarter" idx="1"/>
          </p:nvPr>
        </p:nvSpPr>
        <p:spPr/>
        <p:txBody>
          <a:bodyPr>
            <a:normAutofit/>
          </a:bodyPr>
          <a:lstStyle/>
          <a:p>
            <a:endParaRPr lang="en-US" sz="1900" b="1" dirty="0" smtClean="0"/>
          </a:p>
          <a:p>
            <a:r>
              <a:rPr lang="en-US" sz="1900" b="1" dirty="0" smtClean="0"/>
              <a:t>White blood cells are called leukocytes</a:t>
            </a:r>
          </a:p>
          <a:p>
            <a:r>
              <a:rPr lang="en-US" sz="1900" dirty="0" smtClean="0"/>
              <a:t>They are present in the blood at approximately 5,000 to 9,000 per cubic millimeter,  or about 1 white blood cell for every 600 to 700 red blood cell</a:t>
            </a:r>
          </a:p>
          <a:p>
            <a:r>
              <a:rPr lang="en-US" sz="1900" dirty="0" smtClean="0"/>
              <a:t>White blood cell are about twice the size of RBCs</a:t>
            </a:r>
          </a:p>
          <a:p>
            <a:r>
              <a:rPr lang="en-US" sz="1900" dirty="0" smtClean="0"/>
              <a:t>Leukocytes play a vital role in defending the body against invasion, moving through capillary walls into the tissue fluid to chase down bacteria</a:t>
            </a:r>
          </a:p>
          <a:p>
            <a:r>
              <a:rPr lang="en-US" sz="1900" dirty="0" smtClean="0"/>
              <a:t>When an inflammation occurs, WBCs divide around the foreign object to prevent the spread of disease(this is when you have </a:t>
            </a:r>
            <a:r>
              <a:rPr lang="en-US" sz="1900" dirty="0" err="1" smtClean="0"/>
              <a:t>exudate</a:t>
            </a:r>
            <a:r>
              <a:rPr lang="en-US" sz="1900" dirty="0" smtClean="0"/>
              <a:t> or pus)</a:t>
            </a:r>
          </a:p>
          <a:p>
            <a:r>
              <a:rPr lang="en-US" sz="1900" dirty="0" err="1" smtClean="0"/>
              <a:t>Exudate</a:t>
            </a:r>
            <a:r>
              <a:rPr lang="en-US" sz="1900" dirty="0" smtClean="0"/>
              <a:t> is composed of lymph, bacteria, and dead white </a:t>
            </a:r>
            <a:r>
              <a:rPr lang="en-US" sz="1900" dirty="0" smtClean="0"/>
              <a:t>blood cells</a:t>
            </a:r>
            <a:endParaRPr lang="en-US" dirty="0"/>
          </a:p>
        </p:txBody>
      </p:sp>
      <p:pic>
        <p:nvPicPr>
          <p:cNvPr id="56322" name="Picture 2" descr="http://lifeinthefastlane.com/wp-content/uploads/2010/05/Paranochyia_1.jpg"/>
          <p:cNvPicPr>
            <a:picLocks noChangeAspect="1" noChangeArrowheads="1"/>
          </p:cNvPicPr>
          <p:nvPr/>
        </p:nvPicPr>
        <p:blipFill>
          <a:blip r:embed="rId2" cstate="print"/>
          <a:srcRect/>
          <a:stretch>
            <a:fillRect/>
          </a:stretch>
        </p:blipFill>
        <p:spPr bwMode="auto">
          <a:xfrm>
            <a:off x="3352800" y="4876800"/>
            <a:ext cx="3181350" cy="1981200"/>
          </a:xfrm>
          <a:prstGeom prst="rect">
            <a:avLst/>
          </a:prstGeom>
          <a:noFill/>
        </p:spPr>
      </p:pic>
      <p:pic>
        <p:nvPicPr>
          <p:cNvPr id="15362" name="Picture 2" descr="http://25.media.tumblr.com/tumblr_lznrruSW1R1qzcf71o1_1280.jpg"/>
          <p:cNvPicPr>
            <a:picLocks noChangeAspect="1" noChangeArrowheads="1"/>
          </p:cNvPicPr>
          <p:nvPr/>
        </p:nvPicPr>
        <p:blipFill>
          <a:blip r:embed="rId3" cstate="print"/>
          <a:srcRect/>
          <a:stretch>
            <a:fillRect/>
          </a:stretch>
        </p:blipFill>
        <p:spPr bwMode="auto">
          <a:xfrm>
            <a:off x="3352800" y="152400"/>
            <a:ext cx="5581650" cy="1685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Platelets</a:t>
            </a:r>
            <a:endParaRPr lang="en-US" dirty="0"/>
          </a:p>
        </p:txBody>
      </p:sp>
      <p:sp>
        <p:nvSpPr>
          <p:cNvPr id="3" name="Content Placeholder 2"/>
          <p:cNvSpPr>
            <a:spLocks noGrp="1"/>
          </p:cNvSpPr>
          <p:nvPr>
            <p:ph sz="quarter" idx="1"/>
          </p:nvPr>
        </p:nvSpPr>
        <p:spPr/>
        <p:txBody>
          <a:bodyPr>
            <a:normAutofit/>
          </a:bodyPr>
          <a:lstStyle/>
          <a:p>
            <a:r>
              <a:rPr lang="en-US" sz="2000" dirty="0" smtClean="0"/>
              <a:t>Platelets are the smallest of the three and are present in the blood at a rate of 200,000 to 400,000 per cubic millimeter</a:t>
            </a:r>
          </a:p>
          <a:p>
            <a:r>
              <a:rPr lang="en-US" sz="2000" dirty="0" smtClean="0"/>
              <a:t>They are also formed in the bone marrow</a:t>
            </a:r>
          </a:p>
          <a:p>
            <a:r>
              <a:rPr lang="en-US" sz="2000" dirty="0" smtClean="0"/>
              <a:t>Platelets function in life-saving process of clotting blood </a:t>
            </a:r>
          </a:p>
          <a:p>
            <a:r>
              <a:rPr lang="en-US" sz="2000" dirty="0" smtClean="0"/>
              <a:t>When a blood vessel is cut or damaged, it is platelets that attract this area</a:t>
            </a:r>
          </a:p>
          <a:p>
            <a:r>
              <a:rPr lang="en-US" sz="2000" dirty="0" smtClean="0"/>
              <a:t>When there is a cut, platelets pile up at the site to form a small mass</a:t>
            </a:r>
          </a:p>
          <a:p>
            <a:r>
              <a:rPr lang="en-US" sz="2000" dirty="0" smtClean="0"/>
              <a:t>Clotting can be assisted by applying pressure over the area to stop the blood flow until a clot can form</a:t>
            </a:r>
            <a:endParaRPr lang="en-US" sz="2000" dirty="0"/>
          </a:p>
        </p:txBody>
      </p:sp>
      <p:pic>
        <p:nvPicPr>
          <p:cNvPr id="10242" name="Picture 2" descr="http://missinglink.ucsf.edu/lm/IDS_101_histo_resource/images/RBCs_Platelets_arrows.jpg"/>
          <p:cNvPicPr>
            <a:picLocks noChangeAspect="1" noChangeArrowheads="1"/>
          </p:cNvPicPr>
          <p:nvPr/>
        </p:nvPicPr>
        <p:blipFill>
          <a:blip r:embed="rId2" cstate="print"/>
          <a:srcRect/>
          <a:stretch>
            <a:fillRect/>
          </a:stretch>
        </p:blipFill>
        <p:spPr bwMode="auto">
          <a:xfrm>
            <a:off x="4267200" y="4191000"/>
            <a:ext cx="37338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Types</a:t>
            </a:r>
            <a:endParaRPr lang="en-US" dirty="0"/>
          </a:p>
        </p:txBody>
      </p:sp>
      <p:sp>
        <p:nvSpPr>
          <p:cNvPr id="3" name="Content Placeholder 2"/>
          <p:cNvSpPr>
            <a:spLocks noGrp="1"/>
          </p:cNvSpPr>
          <p:nvPr>
            <p:ph sz="quarter" idx="1"/>
          </p:nvPr>
        </p:nvSpPr>
        <p:spPr>
          <a:xfrm>
            <a:off x="914400" y="1447800"/>
            <a:ext cx="3749040" cy="5410200"/>
          </a:xfrm>
        </p:spPr>
        <p:txBody>
          <a:bodyPr>
            <a:normAutofit fontScale="85000" lnSpcReduction="20000"/>
          </a:bodyPr>
          <a:lstStyle/>
          <a:p>
            <a:r>
              <a:rPr lang="en-US" dirty="0" smtClean="0"/>
              <a:t>There are four blood types: A, B, AB, and O</a:t>
            </a:r>
          </a:p>
          <a:p>
            <a:r>
              <a:rPr lang="en-US" dirty="0" smtClean="0"/>
              <a:t>The type of blood a person has depends on the presence of a protein factor called </a:t>
            </a:r>
            <a:r>
              <a:rPr lang="en-US" dirty="0" err="1" smtClean="0"/>
              <a:t>agglutinogen</a:t>
            </a:r>
            <a:r>
              <a:rPr lang="en-US" dirty="0" smtClean="0"/>
              <a:t> or antigens on the surface of the red blood cell</a:t>
            </a:r>
          </a:p>
          <a:p>
            <a:r>
              <a:rPr lang="en-US" dirty="0" smtClean="0"/>
              <a:t>Type A has an A </a:t>
            </a:r>
            <a:r>
              <a:rPr lang="en-US" dirty="0" err="1" smtClean="0"/>
              <a:t>agglutinogen</a:t>
            </a:r>
            <a:r>
              <a:rPr lang="en-US" dirty="0" smtClean="0"/>
              <a:t> </a:t>
            </a:r>
          </a:p>
          <a:p>
            <a:r>
              <a:rPr lang="en-US" dirty="0" smtClean="0"/>
              <a:t>Type B has an B </a:t>
            </a:r>
            <a:r>
              <a:rPr lang="en-US" dirty="0" err="1" smtClean="0"/>
              <a:t>agglutinogen</a:t>
            </a:r>
            <a:r>
              <a:rPr lang="en-US" dirty="0" smtClean="0"/>
              <a:t> </a:t>
            </a:r>
          </a:p>
          <a:p>
            <a:r>
              <a:rPr lang="en-US" dirty="0" smtClean="0"/>
              <a:t>Type AB has both</a:t>
            </a:r>
          </a:p>
          <a:p>
            <a:r>
              <a:rPr lang="en-US" dirty="0" smtClean="0"/>
              <a:t>Type O has neither</a:t>
            </a:r>
          </a:p>
          <a:p>
            <a:r>
              <a:rPr lang="en-US" dirty="0" smtClean="0"/>
              <a:t>Page 435 shows blood types(can receive and donate)</a:t>
            </a:r>
          </a:p>
          <a:p>
            <a:r>
              <a:rPr lang="en-US" dirty="0" smtClean="0"/>
              <a:t>Type </a:t>
            </a:r>
            <a:r>
              <a:rPr lang="en-US" dirty="0" smtClean="0"/>
              <a:t>AB plasma is universal which means your plasma can be received by anyone, regardless of their blood type.</a:t>
            </a:r>
            <a:endParaRPr lang="en-US" dirty="0" smtClean="0"/>
          </a:p>
          <a:p>
            <a:endParaRPr lang="en-US" dirty="0"/>
          </a:p>
        </p:txBody>
      </p:sp>
      <p:sp>
        <p:nvSpPr>
          <p:cNvPr id="5" name="Content Placeholder 4"/>
          <p:cNvSpPr>
            <a:spLocks noGrp="1"/>
          </p:cNvSpPr>
          <p:nvPr>
            <p:ph sz="quarter" idx="2"/>
          </p:nvPr>
        </p:nvSpPr>
        <p:spPr/>
        <p:txBody>
          <a:bodyPr>
            <a:normAutofit fontScale="85000" lnSpcReduction="20000"/>
          </a:bodyPr>
          <a:lstStyle/>
          <a:p>
            <a:r>
              <a:rPr lang="en-US" dirty="0" smtClean="0"/>
              <a:t>Type AB plasma is universal which means your plasma can be received by anyone, regardless of their blood type.</a:t>
            </a:r>
            <a:endParaRPr lang="en-US" dirty="0"/>
          </a:p>
        </p:txBody>
      </p:sp>
      <p:pic>
        <p:nvPicPr>
          <p:cNvPr id="13314" name="Picture 2" descr="http://www.mhhe.com/biosci/esp/2002_general/Esp/folder_structure/tr/m1/s5/assets/images/trm1s5_1.jpg"/>
          <p:cNvPicPr>
            <a:picLocks noChangeAspect="1" noChangeArrowheads="1"/>
          </p:cNvPicPr>
          <p:nvPr/>
        </p:nvPicPr>
        <p:blipFill>
          <a:blip r:embed="rId2" cstate="print"/>
          <a:srcRect/>
          <a:stretch>
            <a:fillRect/>
          </a:stretch>
        </p:blipFill>
        <p:spPr bwMode="auto">
          <a:xfrm>
            <a:off x="4953000" y="228600"/>
            <a:ext cx="3886200" cy="2857500"/>
          </a:xfrm>
          <a:prstGeom prst="rect">
            <a:avLst/>
          </a:prstGeom>
          <a:noFill/>
        </p:spPr>
      </p:pic>
      <p:pic>
        <p:nvPicPr>
          <p:cNvPr id="13316" name="Picture 4" descr="http://www.cantonmercy.org/uploads/Image/CompatibilityChart.gif"/>
          <p:cNvPicPr>
            <a:picLocks noChangeAspect="1" noChangeArrowheads="1"/>
          </p:cNvPicPr>
          <p:nvPr/>
        </p:nvPicPr>
        <p:blipFill>
          <a:blip r:embed="rId3" cstate="print"/>
          <a:srcRect/>
          <a:stretch>
            <a:fillRect/>
          </a:stretch>
        </p:blipFill>
        <p:spPr bwMode="auto">
          <a:xfrm>
            <a:off x="4800600" y="3048000"/>
            <a:ext cx="4191000"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Rh</a:t>
            </a:r>
            <a:r>
              <a:rPr lang="en-US" dirty="0" smtClean="0"/>
              <a:t> Factor</a:t>
            </a:r>
            <a:endParaRPr lang="en-US" dirty="0"/>
          </a:p>
        </p:txBody>
      </p:sp>
      <p:sp>
        <p:nvSpPr>
          <p:cNvPr id="3" name="Content Placeholder 2"/>
          <p:cNvSpPr>
            <a:spLocks noGrp="1"/>
          </p:cNvSpPr>
          <p:nvPr>
            <p:ph sz="quarter" idx="1"/>
          </p:nvPr>
        </p:nvSpPr>
        <p:spPr>
          <a:xfrm>
            <a:off x="914400" y="1219200"/>
            <a:ext cx="7772400" cy="5410200"/>
          </a:xfrm>
        </p:spPr>
        <p:txBody>
          <a:bodyPr>
            <a:normAutofit fontScale="70000" lnSpcReduction="20000"/>
          </a:bodyPr>
          <a:lstStyle/>
          <a:p>
            <a:r>
              <a:rPr lang="en-US" dirty="0" smtClean="0"/>
              <a:t>Red blood cells have another factor known as the </a:t>
            </a:r>
            <a:r>
              <a:rPr lang="en-US" dirty="0" err="1" smtClean="0"/>
              <a:t>Rh</a:t>
            </a:r>
            <a:r>
              <a:rPr lang="en-US" dirty="0" smtClean="0"/>
              <a:t> factor</a:t>
            </a:r>
            <a:endParaRPr lang="en-US" dirty="0"/>
          </a:p>
          <a:p>
            <a:r>
              <a:rPr lang="en-US" dirty="0" smtClean="0"/>
              <a:t>If the red blood cell has the factor, it is said to be </a:t>
            </a:r>
            <a:r>
              <a:rPr lang="en-US" dirty="0" err="1" smtClean="0"/>
              <a:t>Rh</a:t>
            </a:r>
            <a:r>
              <a:rPr lang="en-US" dirty="0" smtClean="0"/>
              <a:t> positive</a:t>
            </a:r>
          </a:p>
          <a:p>
            <a:r>
              <a:rPr lang="en-US" dirty="0" smtClean="0"/>
              <a:t>If the factor is absent, then the blood is said to be </a:t>
            </a:r>
            <a:r>
              <a:rPr lang="en-US" dirty="0" err="1" smtClean="0"/>
              <a:t>Rh</a:t>
            </a:r>
            <a:r>
              <a:rPr lang="en-US" dirty="0" smtClean="0"/>
              <a:t> negative</a:t>
            </a:r>
          </a:p>
          <a:p>
            <a:r>
              <a:rPr lang="en-US" dirty="0" smtClean="0"/>
              <a:t>If a </a:t>
            </a:r>
            <a:r>
              <a:rPr lang="en-US" dirty="0" err="1" smtClean="0"/>
              <a:t>Rh</a:t>
            </a:r>
            <a:r>
              <a:rPr lang="en-US" dirty="0" smtClean="0"/>
              <a:t> negative person receives </a:t>
            </a:r>
            <a:r>
              <a:rPr lang="en-US" dirty="0" err="1" smtClean="0"/>
              <a:t>Rh</a:t>
            </a:r>
            <a:r>
              <a:rPr lang="en-US" dirty="0" smtClean="0"/>
              <a:t> positive blood, the antigen is “foreign” to that persons bloodstream</a:t>
            </a:r>
          </a:p>
          <a:p>
            <a:r>
              <a:rPr lang="en-US" dirty="0" smtClean="0"/>
              <a:t>A person with Rh-positive can receive </a:t>
            </a:r>
            <a:r>
              <a:rPr lang="en-US" dirty="0" err="1" smtClean="0"/>
              <a:t>Rh</a:t>
            </a:r>
            <a:r>
              <a:rPr lang="en-US" dirty="0" smtClean="0"/>
              <a:t> positive or </a:t>
            </a:r>
            <a:r>
              <a:rPr lang="en-US" dirty="0" err="1" smtClean="0"/>
              <a:t>Rh</a:t>
            </a:r>
            <a:r>
              <a:rPr lang="en-US" dirty="0" smtClean="0"/>
              <a:t> negative blood because they already have the factor(said to be compatible</a:t>
            </a:r>
            <a:r>
              <a:rPr lang="en-US" dirty="0" smtClean="0"/>
              <a:t>)</a:t>
            </a:r>
          </a:p>
          <a:p>
            <a:r>
              <a:rPr lang="en-US" dirty="0" smtClean="0"/>
              <a:t>More than 85% of people are </a:t>
            </a:r>
            <a:r>
              <a:rPr lang="en-US" dirty="0" err="1" smtClean="0"/>
              <a:t>Rh</a:t>
            </a:r>
            <a:r>
              <a:rPr lang="en-US" dirty="0" smtClean="0"/>
              <a:t> </a:t>
            </a:r>
            <a:r>
              <a:rPr lang="en-US" dirty="0" smtClean="0"/>
              <a:t>positive.</a:t>
            </a:r>
          </a:p>
          <a:p>
            <a:r>
              <a:rPr lang="en-US" dirty="0" smtClean="0"/>
              <a:t>If </a:t>
            </a:r>
            <a:r>
              <a:rPr lang="en-US" dirty="0" smtClean="0"/>
              <a:t>a female who is </a:t>
            </a:r>
            <a:r>
              <a:rPr lang="en-US" dirty="0" err="1" smtClean="0"/>
              <a:t>Rh</a:t>
            </a:r>
            <a:r>
              <a:rPr lang="en-US" dirty="0" smtClean="0"/>
              <a:t> negative becomes pregnant with an </a:t>
            </a:r>
            <a:r>
              <a:rPr lang="en-US" dirty="0" err="1" smtClean="0"/>
              <a:t>Rh</a:t>
            </a:r>
            <a:r>
              <a:rPr lang="en-US" dirty="0" smtClean="0"/>
              <a:t> positive baby, a few positive cells may enter the mother’s blood at </a:t>
            </a:r>
            <a:r>
              <a:rPr lang="en-US" dirty="0" smtClean="0"/>
              <a:t>delivery </a:t>
            </a:r>
            <a:r>
              <a:rPr lang="en-US" dirty="0" smtClean="0"/>
              <a:t>and cause the production of </a:t>
            </a:r>
            <a:r>
              <a:rPr lang="en-US" dirty="0" smtClean="0"/>
              <a:t>antibodies. </a:t>
            </a:r>
            <a:r>
              <a:rPr lang="en-US" dirty="0" smtClean="0"/>
              <a:t>This </a:t>
            </a:r>
            <a:r>
              <a:rPr lang="en-US" dirty="0" smtClean="0"/>
              <a:t>could lead to life-threatening anemia — a lack of healthy red blood cells</a:t>
            </a:r>
            <a:endParaRPr lang="en-US" dirty="0" smtClean="0"/>
          </a:p>
          <a:p>
            <a:r>
              <a:rPr lang="en-US" dirty="0" smtClean="0"/>
              <a:t>This can </a:t>
            </a:r>
            <a:r>
              <a:rPr lang="en-US" dirty="0" smtClean="0"/>
              <a:t>be prevented in most cases with the medication called </a:t>
            </a:r>
            <a:r>
              <a:rPr lang="en-US" dirty="0" err="1" smtClean="0"/>
              <a:t>Rh</a:t>
            </a:r>
            <a:r>
              <a:rPr lang="en-US" dirty="0" smtClean="0"/>
              <a:t> immunoglobulin </a:t>
            </a:r>
            <a:r>
              <a:rPr lang="en-US" dirty="0" smtClean="0"/>
              <a:t>(</a:t>
            </a:r>
            <a:r>
              <a:rPr lang="en-US" dirty="0" err="1" smtClean="0"/>
              <a:t>RhIg</a:t>
            </a:r>
            <a:r>
              <a:rPr lang="en-US" dirty="0" smtClean="0"/>
              <a:t>).</a:t>
            </a:r>
            <a:r>
              <a:rPr lang="en-US" dirty="0" smtClean="0"/>
              <a:t> </a:t>
            </a:r>
            <a:endParaRPr lang="en-US" dirty="0" smtClean="0"/>
          </a:p>
          <a:p>
            <a:r>
              <a:rPr lang="en-US" dirty="0" smtClean="0"/>
              <a:t>The </a:t>
            </a:r>
            <a:r>
              <a:rPr lang="en-US" dirty="0" smtClean="0"/>
              <a:t>immune globulin prevents your body from producing </a:t>
            </a:r>
            <a:r>
              <a:rPr lang="en-US" dirty="0" err="1" smtClean="0"/>
              <a:t>Rh</a:t>
            </a:r>
            <a:r>
              <a:rPr lang="en-US" dirty="0" smtClean="0"/>
              <a:t> antibodies during your </a:t>
            </a:r>
            <a:r>
              <a:rPr lang="en-US" dirty="0" smtClean="0"/>
              <a:t>pregnancy and attacking the baby</a:t>
            </a:r>
          </a:p>
          <a:p>
            <a:r>
              <a:rPr lang="en-US" dirty="0" smtClean="0"/>
              <a:t>If </a:t>
            </a:r>
            <a:r>
              <a:rPr lang="en-US" dirty="0" smtClean="0"/>
              <a:t>the antibody screen shows that you're already producing antibodies, an injection of </a:t>
            </a:r>
            <a:r>
              <a:rPr lang="en-US" dirty="0" err="1" smtClean="0"/>
              <a:t>Rh</a:t>
            </a:r>
            <a:r>
              <a:rPr lang="en-US" dirty="0" smtClean="0"/>
              <a:t> immune globulin won't help. Your baby will be carefully monitored. If necessary, he or she might be given a blood transfusion through the umbilical cord during pregnancy or immediately after delivery.</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Cholesterol</a:t>
            </a:r>
            <a:endParaRPr lang="en-US" dirty="0"/>
          </a:p>
        </p:txBody>
      </p:sp>
      <p:sp>
        <p:nvSpPr>
          <p:cNvPr id="3" name="Content Placeholder 2"/>
          <p:cNvSpPr>
            <a:spLocks noGrp="1"/>
          </p:cNvSpPr>
          <p:nvPr>
            <p:ph sz="quarter" idx="1"/>
          </p:nvPr>
        </p:nvSpPr>
        <p:spPr/>
        <p:txBody>
          <a:bodyPr/>
          <a:lstStyle/>
          <a:p>
            <a:r>
              <a:rPr lang="en-US" dirty="0" smtClean="0"/>
              <a:t>Cholesterol is a substance in the blood from the metabolism of fats in the diet</a:t>
            </a:r>
          </a:p>
          <a:p>
            <a:r>
              <a:rPr lang="en-US" dirty="0" smtClean="0"/>
              <a:t>It accumulates on the lining of blood vessels in the form of plaque</a:t>
            </a:r>
          </a:p>
          <a:p>
            <a:r>
              <a:rPr lang="en-US" dirty="0" smtClean="0"/>
              <a:t>High levels of cholesterol promote heart attacks, strokes, and death</a:t>
            </a:r>
          </a:p>
          <a:p>
            <a:r>
              <a:rPr lang="en-US" dirty="0" smtClean="0"/>
              <a:t>Cholesterol can often be controlled with a combination of healthy eating, exercise, weight control, no alcohol or smoking</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Heart</a:t>
            </a:r>
            <a:endParaRPr lang="en-US" dirty="0"/>
          </a:p>
        </p:txBody>
      </p:sp>
      <p:sp>
        <p:nvSpPr>
          <p:cNvPr id="3" name="Content Placeholder 2"/>
          <p:cNvSpPr>
            <a:spLocks noGrp="1"/>
          </p:cNvSpPr>
          <p:nvPr>
            <p:ph sz="quarter" idx="1"/>
          </p:nvPr>
        </p:nvSpPr>
        <p:spPr/>
        <p:txBody>
          <a:bodyPr/>
          <a:lstStyle/>
          <a:p>
            <a:r>
              <a:rPr lang="en-US" dirty="0" smtClean="0"/>
              <a:t>The heart is about the size of your clenched fist and is located behind the sternum, between the lungs, with two thirds of it on the left side of the chest</a:t>
            </a:r>
          </a:p>
          <a:p>
            <a:r>
              <a:rPr lang="en-US" dirty="0" smtClean="0"/>
              <a:t>It is constructed of several layers of muscles </a:t>
            </a:r>
          </a:p>
          <a:p>
            <a:r>
              <a:rPr lang="en-US" dirty="0" smtClean="0"/>
              <a:t>When the muscles contract, blood is squeezed out of the heart chambers </a:t>
            </a:r>
            <a:endParaRPr lang="en-US" dirty="0"/>
          </a:p>
        </p:txBody>
      </p:sp>
      <p:pic>
        <p:nvPicPr>
          <p:cNvPr id="1026" name="Picture 2" descr="http://www.starsandseas.com/SAS_Images/SAS_Physiol_Images/SAS%20cardiopics/heart_chambers.jpg"/>
          <p:cNvPicPr>
            <a:picLocks noChangeAspect="1" noChangeArrowheads="1"/>
          </p:cNvPicPr>
          <p:nvPr/>
        </p:nvPicPr>
        <p:blipFill>
          <a:blip r:embed="rId2" cstate="print"/>
          <a:srcRect/>
          <a:stretch>
            <a:fillRect/>
          </a:stretch>
        </p:blipFill>
        <p:spPr bwMode="auto">
          <a:xfrm>
            <a:off x="3543300" y="3733800"/>
            <a:ext cx="5600700" cy="2895600"/>
          </a:xfrm>
          <a:prstGeom prst="rect">
            <a:avLst/>
          </a:prstGeom>
          <a:noFill/>
        </p:spPr>
      </p:pic>
      <p:pic>
        <p:nvPicPr>
          <p:cNvPr id="47106" name="Picture 2" descr="http://upload.wikimedia.org/wikipedia/commons/e/e6/Heart-and-lungs.jpg"/>
          <p:cNvPicPr>
            <a:picLocks noChangeAspect="1" noChangeArrowheads="1"/>
          </p:cNvPicPr>
          <p:nvPr/>
        </p:nvPicPr>
        <p:blipFill>
          <a:blip r:embed="rId3" cstate="print"/>
          <a:srcRect/>
          <a:stretch>
            <a:fillRect/>
          </a:stretch>
        </p:blipFill>
        <p:spPr bwMode="auto">
          <a:xfrm>
            <a:off x="0" y="4038600"/>
            <a:ext cx="3505200" cy="281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Cholesterol</a:t>
            </a:r>
            <a:endParaRPr lang="en-US" dirty="0"/>
          </a:p>
        </p:txBody>
      </p:sp>
      <p:sp>
        <p:nvSpPr>
          <p:cNvPr id="3" name="Content Placeholder 2"/>
          <p:cNvSpPr>
            <a:spLocks noGrp="1"/>
          </p:cNvSpPr>
          <p:nvPr>
            <p:ph sz="quarter" idx="1"/>
          </p:nvPr>
        </p:nvSpPr>
        <p:spPr/>
        <p:txBody>
          <a:bodyPr/>
          <a:lstStyle/>
          <a:p>
            <a:r>
              <a:rPr lang="en-US" dirty="0" smtClean="0"/>
              <a:t>Cholesterol evaluation can be </a:t>
            </a:r>
            <a:r>
              <a:rPr lang="en-US" dirty="0" smtClean="0"/>
              <a:t>divided into </a:t>
            </a:r>
            <a:r>
              <a:rPr lang="en-US" dirty="0" smtClean="0"/>
              <a:t>three classifications: Total cholesterol, low density lipoprotein(LDL or bad), and High-density lipoprotein(HDL or good)</a:t>
            </a:r>
          </a:p>
          <a:p>
            <a:r>
              <a:rPr lang="en-US" dirty="0" smtClean="0"/>
              <a:t>Total Cholesterol levels: less than 200 ml/dl</a:t>
            </a:r>
          </a:p>
          <a:p>
            <a:r>
              <a:rPr lang="en-US" dirty="0" smtClean="0"/>
              <a:t>LDL levels: less than 100 ml/dl</a:t>
            </a:r>
          </a:p>
          <a:p>
            <a:r>
              <a:rPr lang="en-US" dirty="0" smtClean="0"/>
              <a:t>HDL levels: </a:t>
            </a:r>
            <a:r>
              <a:rPr lang="en-US" dirty="0" smtClean="0"/>
              <a:t>above 60 </a:t>
            </a:r>
            <a:r>
              <a:rPr lang="en-US" dirty="0" smtClean="0"/>
              <a:t>mg/dl</a:t>
            </a:r>
          </a:p>
          <a:p>
            <a:r>
              <a:rPr lang="en-US" dirty="0" smtClean="0"/>
              <a:t>Chart on page 455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Triglycerides</a:t>
            </a:r>
            <a:endParaRPr lang="en-US" dirty="0"/>
          </a:p>
        </p:txBody>
      </p:sp>
      <p:sp>
        <p:nvSpPr>
          <p:cNvPr id="3" name="Content Placeholder 2"/>
          <p:cNvSpPr>
            <a:spLocks noGrp="1"/>
          </p:cNvSpPr>
          <p:nvPr>
            <p:ph sz="quarter" idx="1"/>
          </p:nvPr>
        </p:nvSpPr>
        <p:spPr/>
        <p:txBody>
          <a:bodyPr/>
          <a:lstStyle/>
          <a:p>
            <a:r>
              <a:rPr lang="en-US" dirty="0" smtClean="0"/>
              <a:t>Triglycerides are common types of fats that are good for you normal amounts</a:t>
            </a:r>
          </a:p>
          <a:p>
            <a:r>
              <a:rPr lang="en-US" dirty="0" smtClean="0"/>
              <a:t>They are present in food and are also manufactured by the body</a:t>
            </a:r>
          </a:p>
          <a:p>
            <a:r>
              <a:rPr lang="en-US" dirty="0" smtClean="0"/>
              <a:t>High levels are a warning sign of heart disease risk</a:t>
            </a:r>
          </a:p>
          <a:p>
            <a:r>
              <a:rPr lang="en-US" dirty="0" smtClean="0"/>
              <a:t>It is important to lose weight, exercise, stop smoking, and follow a diet low in saturated fats and with a limit of carbohydrates</a:t>
            </a:r>
          </a:p>
          <a:p>
            <a:r>
              <a:rPr lang="en-US" dirty="0" smtClean="0"/>
              <a:t>Triglycerides levels: less than 150 mg/dl</a:t>
            </a:r>
          </a:p>
          <a:p>
            <a:r>
              <a:rPr lang="en-US" dirty="0" smtClean="0"/>
              <a:t>Page 455</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Cardiovascular Tests</a:t>
            </a:r>
            <a:endParaRPr lang="en-US" dirty="0"/>
          </a:p>
        </p:txBody>
      </p:sp>
      <p:sp>
        <p:nvSpPr>
          <p:cNvPr id="3" name="Content Placeholder 2"/>
          <p:cNvSpPr>
            <a:spLocks noGrp="1"/>
          </p:cNvSpPr>
          <p:nvPr>
            <p:ph sz="quarter" idx="1"/>
          </p:nvPr>
        </p:nvSpPr>
        <p:spPr/>
        <p:txBody>
          <a:bodyPr/>
          <a:lstStyle/>
          <a:p>
            <a:r>
              <a:rPr lang="en-US" b="1" dirty="0" smtClean="0"/>
              <a:t>Angiography</a:t>
            </a:r>
            <a:r>
              <a:rPr lang="en-US" dirty="0" smtClean="0"/>
              <a:t>: a radiologic examination of an artery after an injection of medium contrast</a:t>
            </a:r>
          </a:p>
          <a:p>
            <a:endParaRPr lang="en-US" dirty="0" smtClean="0"/>
          </a:p>
          <a:p>
            <a:endParaRPr lang="en-US" dirty="0" smtClean="0"/>
          </a:p>
          <a:p>
            <a:endParaRPr lang="en-US" dirty="0" smtClean="0"/>
          </a:p>
          <a:p>
            <a:r>
              <a:rPr lang="en-US" b="1" dirty="0" smtClean="0"/>
              <a:t>Doppler ultrasound</a:t>
            </a:r>
            <a:r>
              <a:rPr lang="en-US" dirty="0" smtClean="0"/>
              <a:t>: This is used to determine deep vein thrombosis(blood clot)or DVT</a:t>
            </a:r>
          </a:p>
          <a:p>
            <a:endParaRPr lang="en-US" dirty="0"/>
          </a:p>
        </p:txBody>
      </p:sp>
      <p:pic>
        <p:nvPicPr>
          <p:cNvPr id="4098" name="Picture 2" descr="http://www.strokecenter.org/patients/images/diag_angio_full.jpg"/>
          <p:cNvPicPr>
            <a:picLocks noChangeAspect="1" noChangeArrowheads="1"/>
          </p:cNvPicPr>
          <p:nvPr/>
        </p:nvPicPr>
        <p:blipFill>
          <a:blip r:embed="rId2" cstate="print"/>
          <a:srcRect/>
          <a:stretch>
            <a:fillRect/>
          </a:stretch>
        </p:blipFill>
        <p:spPr bwMode="auto">
          <a:xfrm>
            <a:off x="5410200" y="1981200"/>
            <a:ext cx="2533650" cy="1752600"/>
          </a:xfrm>
          <a:prstGeom prst="rect">
            <a:avLst/>
          </a:prstGeom>
          <a:noFill/>
        </p:spPr>
      </p:pic>
      <p:pic>
        <p:nvPicPr>
          <p:cNvPr id="4100" name="Picture 4" descr="http://sinaiem.us/wp-content/uploads/2007/12/dvt-fem.jpg"/>
          <p:cNvPicPr>
            <a:picLocks noChangeAspect="1" noChangeArrowheads="1"/>
          </p:cNvPicPr>
          <p:nvPr/>
        </p:nvPicPr>
        <p:blipFill>
          <a:blip r:embed="rId3" cstate="print"/>
          <a:srcRect/>
          <a:stretch>
            <a:fillRect/>
          </a:stretch>
        </p:blipFill>
        <p:spPr bwMode="auto">
          <a:xfrm>
            <a:off x="5715000" y="4267200"/>
            <a:ext cx="2286000" cy="2219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Cardiovascular Tests</a:t>
            </a:r>
            <a:endParaRPr lang="en-US" dirty="0"/>
          </a:p>
        </p:txBody>
      </p:sp>
      <p:sp>
        <p:nvSpPr>
          <p:cNvPr id="3" name="Content Placeholder 2"/>
          <p:cNvSpPr>
            <a:spLocks noGrp="1"/>
          </p:cNvSpPr>
          <p:nvPr>
            <p:ph sz="quarter" idx="1"/>
          </p:nvPr>
        </p:nvSpPr>
        <p:spPr/>
        <p:txBody>
          <a:bodyPr>
            <a:normAutofit/>
          </a:bodyPr>
          <a:lstStyle/>
          <a:p>
            <a:r>
              <a:rPr lang="en-US" sz="2000" b="1" dirty="0" smtClean="0"/>
              <a:t>Echocardiogram</a:t>
            </a:r>
            <a:r>
              <a:rPr lang="en-US" sz="2000" dirty="0" smtClean="0"/>
              <a:t>: this is a noninvasive test that uses ultrasound to make images of the internal structures of the heart </a:t>
            </a:r>
          </a:p>
          <a:p>
            <a:r>
              <a:rPr lang="en-US" sz="2000" b="1" dirty="0" smtClean="0"/>
              <a:t>Electrocardiograph(ECG)</a:t>
            </a:r>
            <a:r>
              <a:rPr lang="en-US" sz="2000" dirty="0" smtClean="0"/>
              <a:t> This test is also called an EKG</a:t>
            </a:r>
          </a:p>
          <a:p>
            <a:r>
              <a:rPr lang="en-US" sz="2000" dirty="0" smtClean="0"/>
              <a:t>It is perhaps the most common tool use to evaluate heart performance</a:t>
            </a:r>
          </a:p>
          <a:p>
            <a:r>
              <a:rPr lang="en-US" sz="2000" dirty="0" smtClean="0"/>
              <a:t>The ECG is a graphic recording of the electrical activity of the heart </a:t>
            </a:r>
          </a:p>
          <a:p>
            <a:r>
              <a:rPr lang="en-US" sz="2000" dirty="0" smtClean="0"/>
              <a:t>This test may be taking while the patient is lying or in an exercise mode, such as a bicycle or treadmill</a:t>
            </a:r>
          </a:p>
          <a:p>
            <a:r>
              <a:rPr lang="en-US" sz="2000" dirty="0" smtClean="0"/>
              <a:t>Holter monitor</a:t>
            </a:r>
          </a:p>
        </p:txBody>
      </p:sp>
      <p:pic>
        <p:nvPicPr>
          <p:cNvPr id="59394" name="Picture 2" descr="http://www.drclaireboccia.com/images/echocardiogram.jpg"/>
          <p:cNvPicPr>
            <a:picLocks noChangeAspect="1" noChangeArrowheads="1"/>
          </p:cNvPicPr>
          <p:nvPr/>
        </p:nvPicPr>
        <p:blipFill>
          <a:blip r:embed="rId2" cstate="print"/>
          <a:srcRect/>
          <a:stretch>
            <a:fillRect/>
          </a:stretch>
        </p:blipFill>
        <p:spPr bwMode="auto">
          <a:xfrm>
            <a:off x="5791200" y="0"/>
            <a:ext cx="3352800" cy="1524000"/>
          </a:xfrm>
          <a:prstGeom prst="rect">
            <a:avLst/>
          </a:prstGeom>
          <a:noFill/>
        </p:spPr>
      </p:pic>
      <p:pic>
        <p:nvPicPr>
          <p:cNvPr id="59396" name="Picture 4" descr="http://www.nlm.nih.gov/medlineplus/ency/images/ency/fullsize/1135.jpg"/>
          <p:cNvPicPr>
            <a:picLocks noChangeAspect="1" noChangeArrowheads="1"/>
          </p:cNvPicPr>
          <p:nvPr/>
        </p:nvPicPr>
        <p:blipFill>
          <a:blip r:embed="rId3" cstate="print"/>
          <a:srcRect/>
          <a:stretch>
            <a:fillRect/>
          </a:stretch>
        </p:blipFill>
        <p:spPr bwMode="auto">
          <a:xfrm>
            <a:off x="3886200" y="3657600"/>
            <a:ext cx="3810000" cy="2362200"/>
          </a:xfrm>
          <a:prstGeom prst="rect">
            <a:avLst/>
          </a:prstGeom>
          <a:noFill/>
        </p:spPr>
      </p:pic>
      <p:pic>
        <p:nvPicPr>
          <p:cNvPr id="59398" name="Picture 6" descr="http://www.daviddarling.info/images/Holter_monitor.jpg"/>
          <p:cNvPicPr>
            <a:picLocks noChangeAspect="1" noChangeArrowheads="1"/>
          </p:cNvPicPr>
          <p:nvPr/>
        </p:nvPicPr>
        <p:blipFill>
          <a:blip r:embed="rId4" cstate="print"/>
          <a:srcRect/>
          <a:stretch>
            <a:fillRect/>
          </a:stretch>
        </p:blipFill>
        <p:spPr bwMode="auto">
          <a:xfrm>
            <a:off x="228600" y="4343400"/>
            <a:ext cx="3505200"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 And Disorders</a:t>
            </a:r>
            <a:endParaRPr lang="en-US" dirty="0"/>
          </a:p>
        </p:txBody>
      </p:sp>
      <p:sp>
        <p:nvSpPr>
          <p:cNvPr id="3" name="Content Placeholder 2"/>
          <p:cNvSpPr>
            <a:spLocks noGrp="1"/>
          </p:cNvSpPr>
          <p:nvPr>
            <p:ph sz="quarter" idx="1"/>
          </p:nvPr>
        </p:nvSpPr>
        <p:spPr/>
        <p:txBody>
          <a:bodyPr>
            <a:normAutofit/>
          </a:bodyPr>
          <a:lstStyle/>
          <a:p>
            <a:r>
              <a:rPr lang="en-US" b="1" dirty="0" smtClean="0"/>
              <a:t>Anemia</a:t>
            </a:r>
            <a:r>
              <a:rPr lang="en-US" dirty="0" smtClean="0"/>
              <a:t>: this term indicates that certain elements are lacking in the blood(RBC) There are various types(page458-459)</a:t>
            </a:r>
          </a:p>
          <a:p>
            <a:r>
              <a:rPr lang="en-US" b="1" dirty="0" smtClean="0"/>
              <a:t>Aneurysm</a:t>
            </a:r>
            <a:r>
              <a:rPr lang="en-US" dirty="0" smtClean="0"/>
              <a:t>: this is a </a:t>
            </a:r>
            <a:r>
              <a:rPr lang="en-US" dirty="0" smtClean="0"/>
              <a:t>ballooning </a:t>
            </a:r>
            <a:r>
              <a:rPr lang="en-US" dirty="0" smtClean="0"/>
              <a:t>out of the wall of an artery</a:t>
            </a:r>
          </a:p>
          <a:p>
            <a:pPr>
              <a:buNone/>
            </a:pPr>
            <a:r>
              <a:rPr lang="en-US" dirty="0" smtClean="0"/>
              <a:t>    there are various types(page 459-460)</a:t>
            </a:r>
          </a:p>
        </p:txBody>
      </p:sp>
      <p:pic>
        <p:nvPicPr>
          <p:cNvPr id="3074" name="Picture 2" descr="http://www.daviddarling.info/images/aneurysm_aortic.jpg"/>
          <p:cNvPicPr>
            <a:picLocks noChangeAspect="1" noChangeArrowheads="1"/>
          </p:cNvPicPr>
          <p:nvPr/>
        </p:nvPicPr>
        <p:blipFill>
          <a:blip r:embed="rId2" cstate="print"/>
          <a:srcRect/>
          <a:stretch>
            <a:fillRect/>
          </a:stretch>
        </p:blipFill>
        <p:spPr bwMode="auto">
          <a:xfrm>
            <a:off x="5486400" y="3581400"/>
            <a:ext cx="3048000" cy="281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 And Disorders</a:t>
            </a:r>
            <a:endParaRPr lang="en-US" dirty="0"/>
          </a:p>
        </p:txBody>
      </p:sp>
      <p:sp>
        <p:nvSpPr>
          <p:cNvPr id="3" name="Content Placeholder 2"/>
          <p:cNvSpPr>
            <a:spLocks noGrp="1"/>
          </p:cNvSpPr>
          <p:nvPr>
            <p:ph sz="quarter" idx="1"/>
          </p:nvPr>
        </p:nvSpPr>
        <p:spPr>
          <a:xfrm>
            <a:off x="914400" y="1447800"/>
            <a:ext cx="7772400" cy="5181600"/>
          </a:xfrm>
        </p:spPr>
        <p:txBody>
          <a:bodyPr>
            <a:normAutofit fontScale="92500" lnSpcReduction="20000"/>
          </a:bodyPr>
          <a:lstStyle/>
          <a:p>
            <a:r>
              <a:rPr lang="en-US" b="1" dirty="0" smtClean="0"/>
              <a:t>Arrhythmia</a:t>
            </a:r>
            <a:r>
              <a:rPr lang="en-US" dirty="0" smtClean="0"/>
              <a:t>: this term is used to identify any abnormal changes in the heart rhythm, they range from mild to life threatening</a:t>
            </a:r>
          </a:p>
          <a:p>
            <a:pPr>
              <a:buNone/>
            </a:pPr>
            <a:r>
              <a:rPr lang="en-US" dirty="0" smtClean="0"/>
              <a:t> </a:t>
            </a:r>
          </a:p>
          <a:p>
            <a:endParaRPr lang="en-US" dirty="0" smtClean="0"/>
          </a:p>
          <a:p>
            <a:endParaRPr lang="en-US" dirty="0" smtClean="0"/>
          </a:p>
          <a:p>
            <a:endParaRPr lang="en-US" b="1" dirty="0" smtClean="0"/>
          </a:p>
          <a:p>
            <a:endParaRPr lang="en-US" b="1" dirty="0" smtClean="0"/>
          </a:p>
          <a:p>
            <a:r>
              <a:rPr lang="en-US" b="1" dirty="0" err="1" smtClean="0"/>
              <a:t>Cerebrovascular</a:t>
            </a:r>
            <a:r>
              <a:rPr lang="en-US" b="1" dirty="0" smtClean="0"/>
              <a:t> Accident(CVA)</a:t>
            </a:r>
            <a:r>
              <a:rPr lang="en-US" dirty="0" smtClean="0"/>
              <a:t>:</a:t>
            </a:r>
          </a:p>
          <a:p>
            <a:pPr>
              <a:buNone/>
            </a:pPr>
            <a:r>
              <a:rPr lang="en-US" dirty="0" smtClean="0"/>
              <a:t>    a condition commonly known as a </a:t>
            </a:r>
          </a:p>
          <a:p>
            <a:pPr>
              <a:buNone/>
            </a:pPr>
            <a:r>
              <a:rPr lang="en-US" dirty="0" smtClean="0"/>
              <a:t>    stroke, CVA is the sudden impairment</a:t>
            </a:r>
          </a:p>
          <a:p>
            <a:pPr>
              <a:buNone/>
            </a:pPr>
            <a:r>
              <a:rPr lang="en-US" dirty="0" smtClean="0"/>
              <a:t>    of the flow of blood to the brain, </a:t>
            </a:r>
          </a:p>
          <a:p>
            <a:pPr>
              <a:buNone/>
            </a:pPr>
            <a:r>
              <a:rPr lang="en-US" dirty="0" smtClean="0"/>
              <a:t>    interrupting the supply of oxygen and causing</a:t>
            </a:r>
          </a:p>
          <a:p>
            <a:pPr>
              <a:buNone/>
            </a:pPr>
            <a:r>
              <a:rPr lang="en-US" dirty="0" smtClean="0"/>
              <a:t>    serious damage of brain tissue</a:t>
            </a:r>
            <a:endParaRPr lang="en-US" dirty="0"/>
          </a:p>
        </p:txBody>
      </p:sp>
      <p:pic>
        <p:nvPicPr>
          <p:cNvPr id="2050" name="Picture 2" descr="http://www.interhomeopathy.org/images/gallery/179-cva-ischemia.jpg"/>
          <p:cNvPicPr>
            <a:picLocks noChangeAspect="1" noChangeArrowheads="1"/>
          </p:cNvPicPr>
          <p:nvPr/>
        </p:nvPicPr>
        <p:blipFill>
          <a:blip r:embed="rId2" cstate="print"/>
          <a:srcRect/>
          <a:stretch>
            <a:fillRect/>
          </a:stretch>
        </p:blipFill>
        <p:spPr bwMode="auto">
          <a:xfrm>
            <a:off x="6400800" y="3200400"/>
            <a:ext cx="2514600" cy="3276600"/>
          </a:xfrm>
          <a:prstGeom prst="rect">
            <a:avLst/>
          </a:prstGeom>
          <a:noFill/>
        </p:spPr>
      </p:pic>
      <p:pic>
        <p:nvPicPr>
          <p:cNvPr id="2052" name="Picture 4" descr="http://www.heartpoint.com/images/staticheart.gif"/>
          <p:cNvPicPr>
            <a:picLocks noChangeAspect="1" noChangeArrowheads="1"/>
          </p:cNvPicPr>
          <p:nvPr/>
        </p:nvPicPr>
        <p:blipFill>
          <a:blip r:embed="rId3" cstate="print"/>
          <a:srcRect/>
          <a:stretch>
            <a:fillRect/>
          </a:stretch>
        </p:blipFill>
        <p:spPr bwMode="auto">
          <a:xfrm>
            <a:off x="3505200" y="2133600"/>
            <a:ext cx="3429000"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wipe(down)">
                                      <p:cBhvr>
                                        <p:cTn id="13" dur="500"/>
                                        <p:tgtEl>
                                          <p:spTgt spid="3">
                                            <p:txEl>
                                              <p:pRg st="6" end="6"/>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wipe(down)">
                                      <p:cBhvr>
                                        <p:cTn id="16" dur="500"/>
                                        <p:tgtEl>
                                          <p:spTgt spid="3">
                                            <p:txEl>
                                              <p:pRg st="7" end="7"/>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wipe(down)">
                                      <p:cBhvr>
                                        <p:cTn id="19" dur="500"/>
                                        <p:tgtEl>
                                          <p:spTgt spid="3">
                                            <p:txEl>
                                              <p:pRg st="8" end="8"/>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wipe(down)">
                                      <p:cBhvr>
                                        <p:cTn id="22" dur="500"/>
                                        <p:tgtEl>
                                          <p:spTgt spid="3">
                                            <p:txEl>
                                              <p:pRg st="9" end="9"/>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wipe(down)">
                                      <p:cBhvr>
                                        <p:cTn id="25" dur="500"/>
                                        <p:tgtEl>
                                          <p:spTgt spid="3">
                                            <p:txEl>
                                              <p:pRg st="10" end="10"/>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wipe(down)">
                                      <p:cBhvr>
                                        <p:cTn id="2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 And Disorders</a:t>
            </a:r>
            <a:endParaRPr lang="en-US" dirty="0"/>
          </a:p>
        </p:txBody>
      </p:sp>
      <p:sp>
        <p:nvSpPr>
          <p:cNvPr id="3" name="Content Placeholder 2"/>
          <p:cNvSpPr>
            <a:spLocks noGrp="1"/>
          </p:cNvSpPr>
          <p:nvPr>
            <p:ph sz="quarter" idx="1"/>
          </p:nvPr>
        </p:nvSpPr>
        <p:spPr/>
        <p:txBody>
          <a:bodyPr/>
          <a:lstStyle/>
          <a:p>
            <a:r>
              <a:rPr lang="en-US" b="1" dirty="0" smtClean="0"/>
              <a:t>Congestive Heart Failure(CHF)</a:t>
            </a:r>
            <a:r>
              <a:rPr lang="en-US" dirty="0" smtClean="0"/>
              <a:t>:  This group of cardiac dysfunctions results in poor performance of the heart with related congestion of the circulatory system</a:t>
            </a:r>
          </a:p>
          <a:p>
            <a:r>
              <a:rPr lang="en-US" b="1" dirty="0" smtClean="0"/>
              <a:t>Embolism</a:t>
            </a:r>
            <a:r>
              <a:rPr lang="en-US" dirty="0" smtClean="0"/>
              <a:t>: an embolus is defined as foreign matter that enters and circulates in the blood stream</a:t>
            </a:r>
            <a:endParaRPr lang="en-US" dirty="0"/>
          </a:p>
        </p:txBody>
      </p:sp>
      <p:pic>
        <p:nvPicPr>
          <p:cNvPr id="60418" name="Picture 2" descr="http://4.bp.blogspot.com/-C8Dmgq59Qp8/TZkon43ZhHI/AAAAAAAAAOI/vgJ4ioB6BdM/s400/Embolism_and_embolus.jpg"/>
          <p:cNvPicPr>
            <a:picLocks noChangeAspect="1" noChangeArrowheads="1"/>
          </p:cNvPicPr>
          <p:nvPr/>
        </p:nvPicPr>
        <p:blipFill>
          <a:blip r:embed="rId2" cstate="print"/>
          <a:srcRect/>
          <a:stretch>
            <a:fillRect/>
          </a:stretch>
        </p:blipFill>
        <p:spPr bwMode="auto">
          <a:xfrm>
            <a:off x="2362200" y="3581400"/>
            <a:ext cx="3505200" cy="3124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 And Disorders</a:t>
            </a:r>
            <a:endParaRPr lang="en-US" dirty="0"/>
          </a:p>
        </p:txBody>
      </p:sp>
      <p:sp>
        <p:nvSpPr>
          <p:cNvPr id="3" name="Content Placeholder 2"/>
          <p:cNvSpPr>
            <a:spLocks noGrp="1"/>
          </p:cNvSpPr>
          <p:nvPr>
            <p:ph sz="quarter" idx="1"/>
          </p:nvPr>
        </p:nvSpPr>
        <p:spPr>
          <a:xfrm>
            <a:off x="914400" y="1295400"/>
            <a:ext cx="7772400" cy="5791200"/>
          </a:xfrm>
        </p:spPr>
        <p:txBody>
          <a:bodyPr>
            <a:normAutofit fontScale="92500" lnSpcReduction="10000"/>
          </a:bodyPr>
          <a:lstStyle/>
          <a:p>
            <a:r>
              <a:rPr lang="en-US" b="1" dirty="0" smtClean="0"/>
              <a:t>Heart Failure</a:t>
            </a:r>
            <a:r>
              <a:rPr lang="en-US" dirty="0" smtClean="0"/>
              <a:t>: a condition, particularly prevalent among the older population, in which the heart pumps too weakly to supply the body with blood</a:t>
            </a:r>
          </a:p>
          <a:p>
            <a:r>
              <a:rPr lang="en-US" b="1" dirty="0" smtClean="0"/>
              <a:t>Leukemia</a:t>
            </a:r>
            <a:r>
              <a:rPr lang="en-US" dirty="0" smtClean="0"/>
              <a:t>: this is a malignant disease of the bone marrow or lymphatic tissue, can be acute or chronic, the body has little defenses against any infection, bone marrow transplants are indicated, and the patient needs to be isolated</a:t>
            </a:r>
          </a:p>
          <a:p>
            <a:r>
              <a:rPr lang="en-US" b="1" dirty="0" smtClean="0"/>
              <a:t>Murmur</a:t>
            </a:r>
            <a:r>
              <a:rPr lang="en-US" dirty="0" smtClean="0"/>
              <a:t>: the abnormal sound of blood flowing through  a heart valve can be heard with a stethoscope, the murmur is named for the valve which is “leaking.”</a:t>
            </a:r>
          </a:p>
          <a:p>
            <a:pPr>
              <a:buNone/>
            </a:pPr>
            <a:r>
              <a:rPr lang="en-US" dirty="0" smtClean="0"/>
              <a:t>    Some murmurs can cause rheumatic fever or and may develop scar tissue </a:t>
            </a:r>
          </a:p>
          <a:p>
            <a:pPr>
              <a:buNone/>
            </a:pPr>
            <a:r>
              <a:rPr lang="en-US" dirty="0" smtClean="0"/>
              <a:t>     Artificial or pig valve replacement may be indicated if severe enough to interfere with circulation</a:t>
            </a:r>
            <a:br>
              <a:rPr lang="en-US" dirty="0" smtClean="0"/>
            </a:br>
            <a:r>
              <a:rPr lang="en-US" dirty="0" smtClean="0"/>
              <a:t/>
            </a:r>
            <a:br>
              <a:rPr lang="en-US" dirty="0" smtClean="0"/>
            </a:b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 And Disorders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b="1" dirty="0" smtClean="0"/>
              <a:t>Myocardial Infarction(MI)</a:t>
            </a:r>
            <a:r>
              <a:rPr lang="en-US" dirty="0" smtClean="0"/>
              <a:t>: is a complication of coronary artery disease that results from occlusion(partial or complete) of the artery, causing myocardial tissue destruction </a:t>
            </a:r>
          </a:p>
          <a:p>
            <a:r>
              <a:rPr lang="en-US" dirty="0" smtClean="0"/>
              <a:t>Heart attacks also known as myocardial infarctions, due to coronary heart disease are the number one killer in America. A heart attack is caused by a blockage in the blood supply to the heart muscle itself, causing damage to the heart muscle. Each of us needs to know our risk factors and reduce them. We need to know the warning signs of a heart attack</a:t>
            </a:r>
          </a:p>
          <a:p>
            <a:r>
              <a:rPr lang="en-US" dirty="0" smtClean="0"/>
              <a:t>Chest pain,  pain radiates most often to the left arm,  but may also radiate to the lower jaw, neck, right arm, back and </a:t>
            </a:r>
            <a:r>
              <a:rPr lang="en-US" dirty="0" err="1" smtClean="0"/>
              <a:t>epigastrium</a:t>
            </a:r>
            <a:r>
              <a:rPr lang="en-US" dirty="0" smtClean="0"/>
              <a:t>, where it may mimic heartburn, and shortness of breath (</a:t>
            </a:r>
            <a:r>
              <a:rPr lang="en-US" dirty="0" err="1" smtClean="0"/>
              <a:t>dyspnea</a:t>
            </a:r>
            <a:r>
              <a:rPr lang="en-US" dirty="0" smtClean="0"/>
              <a:t>)</a:t>
            </a:r>
            <a:br>
              <a:rPr lang="en-US" dirty="0" smtClean="0"/>
            </a:br>
            <a:r>
              <a:rPr lang="en-US" dirty="0" smtClean="0"/>
              <a:t/>
            </a:r>
            <a:br>
              <a:rPr lang="en-US" dirty="0" smtClean="0"/>
            </a:b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 a heart</a:t>
            </a:r>
            <a:endParaRPr lang="en-US" dirty="0"/>
          </a:p>
        </p:txBody>
      </p:sp>
      <p:sp>
        <p:nvSpPr>
          <p:cNvPr id="3" name="Content Placeholder 2"/>
          <p:cNvSpPr>
            <a:spLocks noGrp="1"/>
          </p:cNvSpPr>
          <p:nvPr>
            <p:ph sz="quarter" idx="1"/>
          </p:nvPr>
        </p:nvSpPr>
        <p:spPr/>
        <p:txBody>
          <a:bodyPr/>
          <a:lstStyle/>
          <a:p>
            <a:endParaRPr lang="en-US" dirty="0"/>
          </a:p>
        </p:txBody>
      </p:sp>
      <p:pic>
        <p:nvPicPr>
          <p:cNvPr id="64514" name="Picture 2" descr="http://www.heartpoint.com/images/copyright/theheartwhole.gif"/>
          <p:cNvPicPr>
            <a:picLocks noChangeAspect="1" noChangeArrowheads="1" noCrop="1"/>
          </p:cNvPicPr>
          <p:nvPr/>
        </p:nvPicPr>
        <p:blipFill>
          <a:blip r:embed="rId2" cstate="print"/>
          <a:srcRect/>
          <a:stretch>
            <a:fillRect/>
          </a:stretch>
        </p:blipFill>
        <p:spPr bwMode="auto">
          <a:xfrm>
            <a:off x="914400" y="1447800"/>
            <a:ext cx="7391400" cy="4419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Heart</a:t>
            </a:r>
            <a:endParaRPr lang="en-US" dirty="0"/>
          </a:p>
        </p:txBody>
      </p:sp>
      <p:sp>
        <p:nvSpPr>
          <p:cNvPr id="3" name="Content Placeholder 2"/>
          <p:cNvSpPr>
            <a:spLocks noGrp="1"/>
          </p:cNvSpPr>
          <p:nvPr>
            <p:ph sz="quarter" idx="1"/>
          </p:nvPr>
        </p:nvSpPr>
        <p:spPr/>
        <p:txBody>
          <a:bodyPr/>
          <a:lstStyle/>
          <a:p>
            <a:r>
              <a:rPr lang="en-US" dirty="0" smtClean="0"/>
              <a:t>The contraction phase is known as                                 systole, and the relaxation phase is called                     diastole</a:t>
            </a:r>
          </a:p>
          <a:p>
            <a:r>
              <a:rPr lang="en-US" dirty="0" smtClean="0"/>
              <a:t>Systole is the period when the heart exerts the greatest pressure on the blood</a:t>
            </a:r>
          </a:p>
          <a:p>
            <a:r>
              <a:rPr lang="en-US" dirty="0" smtClean="0"/>
              <a:t>Diastole is the period of least pressure and is the time when the heart rests</a:t>
            </a:r>
          </a:p>
          <a:p>
            <a:endParaRPr lang="en-US" dirty="0" smtClean="0"/>
          </a:p>
          <a:p>
            <a:endParaRPr lang="en-US" dirty="0"/>
          </a:p>
        </p:txBody>
      </p:sp>
      <p:pic>
        <p:nvPicPr>
          <p:cNvPr id="17410" name="Picture 2" descr="http://www.daviddarling.info/images/systole_and_diastole.jpg"/>
          <p:cNvPicPr>
            <a:picLocks noChangeAspect="1" noChangeArrowheads="1"/>
          </p:cNvPicPr>
          <p:nvPr/>
        </p:nvPicPr>
        <p:blipFill>
          <a:blip r:embed="rId2" cstate="print"/>
          <a:srcRect/>
          <a:stretch>
            <a:fillRect/>
          </a:stretch>
        </p:blipFill>
        <p:spPr bwMode="auto">
          <a:xfrm>
            <a:off x="3733800" y="4114800"/>
            <a:ext cx="4762500" cy="2438400"/>
          </a:xfrm>
          <a:prstGeom prst="rect">
            <a:avLst/>
          </a:prstGeom>
          <a:noFill/>
        </p:spPr>
      </p:pic>
      <p:pic>
        <p:nvPicPr>
          <p:cNvPr id="46082" name="Picture 2" descr="http://www.wax-media.co.uk/Solar_images/Heart-systolic-diastolic.gif"/>
          <p:cNvPicPr>
            <a:picLocks noChangeAspect="1" noChangeArrowheads="1"/>
          </p:cNvPicPr>
          <p:nvPr/>
        </p:nvPicPr>
        <p:blipFill>
          <a:blip r:embed="rId3" cstate="print"/>
          <a:srcRect/>
          <a:stretch>
            <a:fillRect/>
          </a:stretch>
        </p:blipFill>
        <p:spPr bwMode="auto">
          <a:xfrm>
            <a:off x="0" y="4419600"/>
            <a:ext cx="3733800" cy="2209800"/>
          </a:xfrm>
          <a:prstGeom prst="rect">
            <a:avLst/>
          </a:prstGeom>
          <a:noFill/>
        </p:spPr>
      </p:pic>
      <p:pic>
        <p:nvPicPr>
          <p:cNvPr id="46084" name="Picture 4" descr="http://www.gcrweb.com/HeartDSS/animation/heartbeat.gif"/>
          <p:cNvPicPr>
            <a:picLocks noChangeAspect="1" noChangeArrowheads="1" noCrop="1"/>
          </p:cNvPicPr>
          <p:nvPr/>
        </p:nvPicPr>
        <p:blipFill>
          <a:blip r:embed="rId4" cstate="print"/>
          <a:srcRect/>
          <a:stretch>
            <a:fillRect/>
          </a:stretch>
        </p:blipFill>
        <p:spPr bwMode="auto">
          <a:xfrm>
            <a:off x="6172200" y="304800"/>
            <a:ext cx="2124075" cy="2190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Heart Structures</a:t>
            </a:r>
            <a:endParaRPr lang="en-US" dirty="0"/>
          </a:p>
        </p:txBody>
      </p:sp>
      <p:sp>
        <p:nvSpPr>
          <p:cNvPr id="3" name="Content Placeholder 2"/>
          <p:cNvSpPr>
            <a:spLocks noGrp="1"/>
          </p:cNvSpPr>
          <p:nvPr>
            <p:ph sz="quarter" idx="1"/>
          </p:nvPr>
        </p:nvSpPr>
        <p:spPr/>
        <p:txBody>
          <a:bodyPr/>
          <a:lstStyle/>
          <a:p>
            <a:r>
              <a:rPr lang="en-US" dirty="0" smtClean="0"/>
              <a:t>The outer wall of the heart is surrounded by a sac called the </a:t>
            </a:r>
            <a:r>
              <a:rPr lang="en-US" b="1" dirty="0" smtClean="0"/>
              <a:t>pericardium</a:t>
            </a:r>
          </a:p>
          <a:p>
            <a:endParaRPr lang="en-US" b="1" dirty="0" smtClean="0"/>
          </a:p>
          <a:p>
            <a:endParaRPr lang="en-US" b="1" dirty="0" smtClean="0"/>
          </a:p>
          <a:p>
            <a:endParaRPr lang="en-US" b="1" dirty="0" smtClean="0"/>
          </a:p>
          <a:p>
            <a:endParaRPr lang="en-US" b="1" dirty="0" smtClean="0"/>
          </a:p>
          <a:p>
            <a:r>
              <a:rPr lang="en-US" dirty="0" smtClean="0"/>
              <a:t>The right and left coronary arteries enter the top of the heart from the </a:t>
            </a:r>
            <a:r>
              <a:rPr lang="en-US" b="1" dirty="0" smtClean="0"/>
              <a:t>aorta</a:t>
            </a:r>
          </a:p>
          <a:p>
            <a:endParaRPr lang="en-US" b="1" dirty="0"/>
          </a:p>
        </p:txBody>
      </p:sp>
      <p:pic>
        <p:nvPicPr>
          <p:cNvPr id="18434" name="Picture 2" descr="http://heartheavy.com/wp-content/uploads/pericarditis2.jpg"/>
          <p:cNvPicPr>
            <a:picLocks noChangeAspect="1" noChangeArrowheads="1"/>
          </p:cNvPicPr>
          <p:nvPr/>
        </p:nvPicPr>
        <p:blipFill>
          <a:blip r:embed="rId2" cstate="print"/>
          <a:srcRect/>
          <a:stretch>
            <a:fillRect/>
          </a:stretch>
        </p:blipFill>
        <p:spPr bwMode="auto">
          <a:xfrm>
            <a:off x="3657600" y="1981200"/>
            <a:ext cx="2819400" cy="1828800"/>
          </a:xfrm>
          <a:prstGeom prst="rect">
            <a:avLst/>
          </a:prstGeom>
          <a:noFill/>
        </p:spPr>
      </p:pic>
      <p:pic>
        <p:nvPicPr>
          <p:cNvPr id="18436" name="Picture 4" descr="http://texasheart.org/HIC/Anatomy/images/fig3_coronill_1.jpg"/>
          <p:cNvPicPr>
            <a:picLocks noChangeAspect="1" noChangeArrowheads="1"/>
          </p:cNvPicPr>
          <p:nvPr/>
        </p:nvPicPr>
        <p:blipFill>
          <a:blip r:embed="rId3" cstate="print"/>
          <a:srcRect/>
          <a:stretch>
            <a:fillRect/>
          </a:stretch>
        </p:blipFill>
        <p:spPr bwMode="auto">
          <a:xfrm>
            <a:off x="3505200" y="4657724"/>
            <a:ext cx="2971800" cy="22002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Heart Structures</a:t>
            </a:r>
            <a:endParaRPr lang="en-US" dirty="0"/>
          </a:p>
        </p:txBody>
      </p:sp>
      <p:sp>
        <p:nvSpPr>
          <p:cNvPr id="3" name="Content Placeholder 2"/>
          <p:cNvSpPr>
            <a:spLocks noGrp="1"/>
          </p:cNvSpPr>
          <p:nvPr>
            <p:ph sz="quarter" idx="1"/>
          </p:nvPr>
        </p:nvSpPr>
        <p:spPr/>
        <p:txBody>
          <a:bodyPr/>
          <a:lstStyle/>
          <a:p>
            <a:r>
              <a:rPr lang="en-US" dirty="0" smtClean="0"/>
              <a:t>The blood vessels that carry oxygen, nutrients, and waste products are called </a:t>
            </a:r>
            <a:r>
              <a:rPr lang="en-US" b="1" dirty="0" smtClean="0"/>
              <a:t>coronary</a:t>
            </a:r>
            <a:r>
              <a:rPr lang="en-US" dirty="0" smtClean="0"/>
              <a:t> arteries and veins</a:t>
            </a:r>
          </a:p>
          <a:p>
            <a:endParaRPr lang="en-US" dirty="0" smtClean="0"/>
          </a:p>
          <a:p>
            <a:r>
              <a:rPr lang="en-US" dirty="0" smtClean="0"/>
              <a:t>The muscle wall of the heart is called the </a:t>
            </a:r>
            <a:r>
              <a:rPr lang="en-US" b="1" dirty="0" smtClean="0"/>
              <a:t>myocardium </a:t>
            </a:r>
            <a:r>
              <a:rPr lang="en-US" dirty="0" smtClean="0"/>
              <a:t> </a:t>
            </a:r>
          </a:p>
        </p:txBody>
      </p:sp>
      <p:pic>
        <p:nvPicPr>
          <p:cNvPr id="19458" name="Picture 2" descr="http://4.bp.blogspot.com/_78mUodiBCLQ/TNbBzOeoAPI/AAAAAAAAAok/P7XE0mcrS1M/s1600/myocard.jpg"/>
          <p:cNvPicPr>
            <a:picLocks noChangeAspect="1" noChangeArrowheads="1"/>
          </p:cNvPicPr>
          <p:nvPr/>
        </p:nvPicPr>
        <p:blipFill>
          <a:blip r:embed="rId2" cstate="print"/>
          <a:srcRect/>
          <a:stretch>
            <a:fillRect/>
          </a:stretch>
        </p:blipFill>
        <p:spPr bwMode="auto">
          <a:xfrm>
            <a:off x="2743200" y="3276600"/>
            <a:ext cx="3810000" cy="3381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Heart Structure</a:t>
            </a:r>
            <a:endParaRPr lang="en-US" dirty="0"/>
          </a:p>
        </p:txBody>
      </p:sp>
      <p:sp>
        <p:nvSpPr>
          <p:cNvPr id="3" name="Content Placeholder 2"/>
          <p:cNvSpPr>
            <a:spLocks noGrp="1"/>
          </p:cNvSpPr>
          <p:nvPr>
            <p:ph sz="quarter" idx="1"/>
          </p:nvPr>
        </p:nvSpPr>
        <p:spPr/>
        <p:txBody>
          <a:bodyPr/>
          <a:lstStyle/>
          <a:p>
            <a:r>
              <a:rPr lang="en-US" dirty="0" smtClean="0"/>
              <a:t>A tissue known as </a:t>
            </a:r>
            <a:r>
              <a:rPr lang="en-US" b="1" dirty="0" err="1" smtClean="0"/>
              <a:t>endocardium</a:t>
            </a:r>
            <a:r>
              <a:rPr lang="en-US" dirty="0" smtClean="0"/>
              <a:t>(within the heart) lines the interior surface of the heart</a:t>
            </a:r>
          </a:p>
          <a:p>
            <a:endParaRPr lang="en-US" dirty="0" smtClean="0"/>
          </a:p>
          <a:p>
            <a:endParaRPr lang="en-US" dirty="0" smtClean="0"/>
          </a:p>
          <a:p>
            <a:endParaRPr lang="en-US" dirty="0" smtClean="0"/>
          </a:p>
          <a:p>
            <a:endParaRPr lang="en-US" dirty="0" smtClean="0"/>
          </a:p>
          <a:p>
            <a:r>
              <a:rPr lang="en-US" dirty="0" smtClean="0"/>
              <a:t>Internally, the heart is a double pump, divided into right and left side by a muscular wall called a </a:t>
            </a:r>
            <a:r>
              <a:rPr lang="en-US" b="1" dirty="0" smtClean="0"/>
              <a:t>septum</a:t>
            </a:r>
            <a:endParaRPr lang="en-US" b="1" dirty="0"/>
          </a:p>
        </p:txBody>
      </p:sp>
      <p:pic>
        <p:nvPicPr>
          <p:cNvPr id="20482" name="Picture 2" descr="http://4.bp.blogspot.com/_78mUodiBCLQ/TNbBzOeoAPI/AAAAAAAAAok/P7XE0mcrS1M/s1600/myocard.jpg"/>
          <p:cNvPicPr>
            <a:picLocks noChangeAspect="1" noChangeArrowheads="1"/>
          </p:cNvPicPr>
          <p:nvPr/>
        </p:nvPicPr>
        <p:blipFill>
          <a:blip r:embed="rId2" cstate="print"/>
          <a:srcRect/>
          <a:stretch>
            <a:fillRect/>
          </a:stretch>
        </p:blipFill>
        <p:spPr bwMode="auto">
          <a:xfrm>
            <a:off x="4876800" y="1905000"/>
            <a:ext cx="3962400" cy="2362200"/>
          </a:xfrm>
          <a:prstGeom prst="rect">
            <a:avLst/>
          </a:prstGeom>
          <a:noFill/>
        </p:spPr>
      </p:pic>
      <p:pic>
        <p:nvPicPr>
          <p:cNvPr id="20484" name="Picture 4" descr="http://content.revolutionhealth.com/contentimages/cc-heart_asdcombo2.jpg"/>
          <p:cNvPicPr>
            <a:picLocks noChangeAspect="1" noChangeArrowheads="1"/>
          </p:cNvPicPr>
          <p:nvPr/>
        </p:nvPicPr>
        <p:blipFill>
          <a:blip r:embed="rId3" cstate="print"/>
          <a:srcRect/>
          <a:stretch>
            <a:fillRect/>
          </a:stretch>
        </p:blipFill>
        <p:spPr bwMode="auto">
          <a:xfrm>
            <a:off x="2590800" y="5133975"/>
            <a:ext cx="2857500" cy="1724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Heart Structure</a:t>
            </a:r>
            <a:endParaRPr lang="en-US" dirty="0"/>
          </a:p>
        </p:txBody>
      </p:sp>
      <p:sp>
        <p:nvSpPr>
          <p:cNvPr id="3" name="Content Placeholder 2"/>
          <p:cNvSpPr>
            <a:spLocks noGrp="1"/>
          </p:cNvSpPr>
          <p:nvPr>
            <p:ph sz="quarter" idx="1"/>
          </p:nvPr>
        </p:nvSpPr>
        <p:spPr/>
        <p:txBody>
          <a:bodyPr/>
          <a:lstStyle/>
          <a:p>
            <a:r>
              <a:rPr lang="en-US" dirty="0" smtClean="0"/>
              <a:t>The right upper chamber is called the right atrium, and the lower is the right ventricle</a:t>
            </a:r>
          </a:p>
          <a:p>
            <a:r>
              <a:rPr lang="en-US" dirty="0" smtClean="0"/>
              <a:t>The left side is similarly divided into a left atrium and left ventricle</a:t>
            </a:r>
            <a:endParaRPr lang="en-US" dirty="0"/>
          </a:p>
        </p:txBody>
      </p:sp>
      <p:pic>
        <p:nvPicPr>
          <p:cNvPr id="21506" name="Picture 2" descr="http://www.starsandseas.com/SAS_Images/SAS_Physiol_Images/SAS%20cardiopics/heart_chambers.jpg"/>
          <p:cNvPicPr>
            <a:picLocks noChangeAspect="1" noChangeArrowheads="1"/>
          </p:cNvPicPr>
          <p:nvPr/>
        </p:nvPicPr>
        <p:blipFill>
          <a:blip r:embed="rId2" cstate="print"/>
          <a:srcRect/>
          <a:stretch>
            <a:fillRect/>
          </a:stretch>
        </p:blipFill>
        <p:spPr bwMode="auto">
          <a:xfrm>
            <a:off x="2667000" y="2819400"/>
            <a:ext cx="5600700"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6390</TotalTime>
  <Words>2874</Words>
  <Application>Microsoft Office PowerPoint</Application>
  <PresentationFormat>On-screen Show (4:3)</PresentationFormat>
  <Paragraphs>302</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Equity</vt:lpstr>
      <vt:lpstr>THE CIRCULATORY SYSTEM</vt:lpstr>
      <vt:lpstr>The Circulatory System</vt:lpstr>
      <vt:lpstr>The Circulatory System</vt:lpstr>
      <vt:lpstr>The Heart</vt:lpstr>
      <vt:lpstr>The Heart</vt:lpstr>
      <vt:lpstr>External Heart Structures</vt:lpstr>
      <vt:lpstr>External Heart Structures</vt:lpstr>
      <vt:lpstr>Internal Heart Structure</vt:lpstr>
      <vt:lpstr>Internal Heart Structure</vt:lpstr>
      <vt:lpstr>Internal Heart Structure</vt:lpstr>
      <vt:lpstr>The Heart</vt:lpstr>
      <vt:lpstr>Pulmonary Circulation</vt:lpstr>
      <vt:lpstr>Pulmonary Circulation Review</vt:lpstr>
      <vt:lpstr>Heart Sounds</vt:lpstr>
      <vt:lpstr>The Pacemaker</vt:lpstr>
      <vt:lpstr>Controlling The Rate</vt:lpstr>
      <vt:lpstr>The Blood Vessels</vt:lpstr>
      <vt:lpstr>Arteries</vt:lpstr>
      <vt:lpstr>Arteries</vt:lpstr>
      <vt:lpstr>Arteries</vt:lpstr>
      <vt:lpstr>Arteries</vt:lpstr>
      <vt:lpstr>Veins</vt:lpstr>
      <vt:lpstr>Veins</vt:lpstr>
      <vt:lpstr>Systemic Circulation</vt:lpstr>
      <vt:lpstr>Review</vt:lpstr>
      <vt:lpstr>The Lymphatic System</vt:lpstr>
      <vt:lpstr>Lymph</vt:lpstr>
      <vt:lpstr>Lymph Vessels</vt:lpstr>
      <vt:lpstr>Lymph Nodes</vt:lpstr>
      <vt:lpstr>The Spleen</vt:lpstr>
      <vt:lpstr>The Blood</vt:lpstr>
      <vt:lpstr>Plasma</vt:lpstr>
      <vt:lpstr>Cells</vt:lpstr>
      <vt:lpstr>Red Blood Cells</vt:lpstr>
      <vt:lpstr>White Blood Cells</vt:lpstr>
      <vt:lpstr>Platelets</vt:lpstr>
      <vt:lpstr>Blood Types</vt:lpstr>
      <vt:lpstr>Rh Factor</vt:lpstr>
      <vt:lpstr>Cholesterol</vt:lpstr>
      <vt:lpstr>Cholesterol</vt:lpstr>
      <vt:lpstr>Triglycerides</vt:lpstr>
      <vt:lpstr>Cardiovascular Tests</vt:lpstr>
      <vt:lpstr>Cardiovascular Tests</vt:lpstr>
      <vt:lpstr>Diseases And Disorders</vt:lpstr>
      <vt:lpstr>Diseases And Disorders</vt:lpstr>
      <vt:lpstr>Diseases And Disorders</vt:lpstr>
      <vt:lpstr>Diseases And Disorders</vt:lpstr>
      <vt:lpstr>Diseases And Disorders</vt:lpstr>
      <vt:lpstr>Draw a heart</vt:lpstr>
    </vt:vector>
  </TitlesOfParts>
  <Company>Salt Lake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ahastin2</dc:creator>
  <cp:lastModifiedBy>ahastin2</cp:lastModifiedBy>
  <cp:revision>142</cp:revision>
  <dcterms:created xsi:type="dcterms:W3CDTF">2011-10-04T19:55:20Z</dcterms:created>
  <dcterms:modified xsi:type="dcterms:W3CDTF">2013-12-17T16:48:41Z</dcterms:modified>
</cp:coreProperties>
</file>