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78A1A2-D1E7-4876-8324-499CF6720E84}"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FBE05-5CE0-4074-A13E-008E39637F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78A1A2-D1E7-4876-8324-499CF6720E84}"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FBE05-5CE0-4074-A13E-008E39637F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78A1A2-D1E7-4876-8324-499CF6720E84}"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FBE05-5CE0-4074-A13E-008E39637F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78A1A2-D1E7-4876-8324-499CF6720E84}"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FBE05-5CE0-4074-A13E-008E39637F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78A1A2-D1E7-4876-8324-499CF6720E84}"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FBE05-5CE0-4074-A13E-008E39637F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78A1A2-D1E7-4876-8324-499CF6720E84}"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FBE05-5CE0-4074-A13E-008E39637F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78A1A2-D1E7-4876-8324-499CF6720E84}" type="datetimeFigureOut">
              <a:rPr lang="en-US" smtClean="0"/>
              <a:pPr/>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5FBE05-5CE0-4074-A13E-008E39637F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78A1A2-D1E7-4876-8324-499CF6720E84}" type="datetimeFigureOut">
              <a:rPr lang="en-US" smtClean="0"/>
              <a:pPr/>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5FBE05-5CE0-4074-A13E-008E39637F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8A1A2-D1E7-4876-8324-499CF6720E84}" type="datetimeFigureOut">
              <a:rPr lang="en-US" smtClean="0"/>
              <a:pPr/>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5FBE05-5CE0-4074-A13E-008E39637F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78A1A2-D1E7-4876-8324-499CF6720E84}"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FBE05-5CE0-4074-A13E-008E39637F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78A1A2-D1E7-4876-8324-499CF6720E84}"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FBE05-5CE0-4074-A13E-008E39637F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8A1A2-D1E7-4876-8324-499CF6720E84}" type="datetimeFigureOut">
              <a:rPr lang="en-US" smtClean="0"/>
              <a:pPr/>
              <a:t>1/23/2014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FBE05-5CE0-4074-A13E-008E39637F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smtClean="0"/>
              <a:t>Chapter 11-8 </a:t>
            </a:r>
            <a:r>
              <a:rPr lang="en-US" sz="5400" dirty="0" smtClean="0"/>
              <a:t>Review</a:t>
            </a:r>
            <a:endParaRPr lang="en-US" sz="5400" dirty="0"/>
          </a:p>
        </p:txBody>
      </p:sp>
      <p:sp>
        <p:nvSpPr>
          <p:cNvPr id="3" name="Subtitle 2"/>
          <p:cNvSpPr>
            <a:spLocks noGrp="1"/>
          </p:cNvSpPr>
          <p:nvPr>
            <p:ph type="subTitle" idx="1"/>
          </p:nvPr>
        </p:nvSpPr>
        <p:spPr/>
        <p:txBody>
          <a:bodyPr>
            <a:normAutofit/>
          </a:bodyPr>
          <a:lstStyle/>
          <a:p>
            <a:r>
              <a:rPr lang="en-US" sz="5400" dirty="0" smtClean="0"/>
              <a:t>THE CIRCULATORY SYSTEM</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a:bodyPr>
          <a:lstStyle/>
          <a:p>
            <a:r>
              <a:rPr lang="en-US" dirty="0" smtClean="0"/>
              <a:t>A red blood cell protein that transports oxygen?</a:t>
            </a:r>
          </a:p>
          <a:p>
            <a:r>
              <a:rPr lang="en-US" dirty="0" smtClean="0"/>
              <a:t>Hemoglobin</a:t>
            </a:r>
          </a:p>
          <a:p>
            <a:r>
              <a:rPr lang="en-US" dirty="0" smtClean="0"/>
              <a:t>Leukocytes play a vital role in?</a:t>
            </a:r>
          </a:p>
          <a:p>
            <a:r>
              <a:rPr lang="en-US" dirty="0" smtClean="0"/>
              <a:t>Fighting infection</a:t>
            </a:r>
          </a:p>
          <a:p>
            <a:r>
              <a:rPr lang="en-US" dirty="0" smtClean="0"/>
              <a:t>Platelets play a vital role in?</a:t>
            </a:r>
          </a:p>
          <a:p>
            <a:r>
              <a:rPr lang="en-US" dirty="0" smtClean="0"/>
              <a:t>Clotting</a:t>
            </a:r>
          </a:p>
          <a:p>
            <a:r>
              <a:rPr lang="en-US" dirty="0" smtClean="0"/>
              <a:t>Erythrocytes play a vital role in? </a:t>
            </a:r>
          </a:p>
          <a:p>
            <a:r>
              <a:rPr lang="en-US" dirty="0" smtClean="0"/>
              <a:t>Transporting oxygen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This is the </a:t>
            </a:r>
            <a:r>
              <a:rPr lang="en-US" dirty="0" smtClean="0"/>
              <a:t>an </a:t>
            </a:r>
            <a:r>
              <a:rPr lang="en-US" dirty="0" smtClean="0"/>
              <a:t>antigen </a:t>
            </a:r>
            <a:r>
              <a:rPr lang="en-US" dirty="0" smtClean="0"/>
              <a:t>on the surface of the red blood cell</a:t>
            </a:r>
          </a:p>
          <a:p>
            <a:r>
              <a:rPr lang="en-US" dirty="0" smtClean="0"/>
              <a:t>A blood </a:t>
            </a:r>
            <a:r>
              <a:rPr lang="en-US" dirty="0" smtClean="0"/>
              <a:t>type protein factor (positive)</a:t>
            </a:r>
            <a:endParaRPr lang="en-US" dirty="0" smtClean="0"/>
          </a:p>
          <a:p>
            <a:r>
              <a:rPr lang="en-US" dirty="0" smtClean="0"/>
              <a:t>What is a hematologist?</a:t>
            </a:r>
          </a:p>
          <a:p>
            <a:r>
              <a:rPr lang="en-US" dirty="0" smtClean="0"/>
              <a:t>A specialist that treats diseases of the blood</a:t>
            </a:r>
          </a:p>
          <a:p>
            <a:r>
              <a:rPr lang="en-US" dirty="0"/>
              <a:t>T</a:t>
            </a:r>
            <a:r>
              <a:rPr lang="en-US" dirty="0" smtClean="0"/>
              <a:t>his is a noninvasive test that uses ultrasound to make images of the internal structures of the heart?</a:t>
            </a:r>
          </a:p>
          <a:p>
            <a:r>
              <a:rPr lang="en-US" dirty="0" smtClean="0"/>
              <a:t>Echocardiogram</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is perhaps the most common tool use to evaluate heart performance, this test uses graphic recording of the electrical activity of the heart, used to identify heart rhythms?</a:t>
            </a:r>
          </a:p>
          <a:p>
            <a:r>
              <a:rPr lang="en-US" dirty="0" smtClean="0"/>
              <a:t>Electrocardiograph(ECG/EKG)</a:t>
            </a:r>
          </a:p>
          <a:p>
            <a:r>
              <a:rPr lang="en-US" dirty="0"/>
              <a:t>T</a:t>
            </a:r>
            <a:r>
              <a:rPr lang="en-US" dirty="0" smtClean="0"/>
              <a:t>his term(disease) indicates that certain elements are lacking in the blood(RBC), there are many different types?</a:t>
            </a:r>
          </a:p>
          <a:p>
            <a:r>
              <a:rPr lang="en-US" dirty="0" smtClean="0"/>
              <a:t>Anemia</a:t>
            </a:r>
          </a:p>
          <a:p>
            <a:r>
              <a:rPr lang="en-US" dirty="0"/>
              <a:t>T</a:t>
            </a:r>
            <a:r>
              <a:rPr lang="en-US" dirty="0" smtClean="0"/>
              <a:t>his is a ballooning out of the wall of an artery?</a:t>
            </a:r>
          </a:p>
          <a:p>
            <a:r>
              <a:rPr lang="en-US" dirty="0" smtClean="0"/>
              <a:t>Aneurysm</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a:t>T</a:t>
            </a:r>
            <a:r>
              <a:rPr lang="en-US" dirty="0" smtClean="0"/>
              <a:t>his term is used to identify any abnormal changes in the heart rhythm, they range from mild to life threatening?</a:t>
            </a:r>
          </a:p>
          <a:p>
            <a:r>
              <a:rPr lang="en-US" dirty="0" smtClean="0"/>
              <a:t>Arrhythmia</a:t>
            </a:r>
          </a:p>
          <a:p>
            <a:r>
              <a:rPr lang="en-US" dirty="0" smtClean="0"/>
              <a:t>This is a arrhythmia with a quivering action of heart(</a:t>
            </a:r>
            <a:r>
              <a:rPr lang="en-US" dirty="0" err="1" smtClean="0"/>
              <a:t>atrial</a:t>
            </a:r>
            <a:r>
              <a:rPr lang="en-US" dirty="0" smtClean="0"/>
              <a:t>)?</a:t>
            </a:r>
          </a:p>
          <a:p>
            <a:r>
              <a:rPr lang="en-US" dirty="0" err="1" smtClean="0"/>
              <a:t>Atrial</a:t>
            </a:r>
            <a:r>
              <a:rPr lang="en-US" dirty="0" smtClean="0"/>
              <a:t> fibrillation</a:t>
            </a:r>
          </a:p>
          <a:p>
            <a:r>
              <a:rPr lang="en-US" dirty="0" smtClean="0"/>
              <a:t>This is a arrhythmia that may be fatal unless reversed in the first few minutes?</a:t>
            </a:r>
          </a:p>
          <a:p>
            <a:r>
              <a:rPr lang="en-US" dirty="0" smtClean="0"/>
              <a:t>Ventricular fibrillation</a:t>
            </a:r>
          </a:p>
          <a:p>
            <a:r>
              <a:rPr lang="en-US" dirty="0" smtClean="0"/>
              <a:t>These are certain essential minerals that help keep us hydrated?</a:t>
            </a:r>
          </a:p>
          <a:p>
            <a:r>
              <a:rPr lang="en-US" smtClean="0"/>
              <a:t>Electrolytes</a:t>
            </a:r>
            <a:endParaRPr lang="en-US" dirty="0" smtClean="0"/>
          </a:p>
          <a:p>
            <a:pPr>
              <a:buNone/>
            </a:pPr>
            <a:r>
              <a:rPr lang="en-US" dirty="0" smtClean="0"/>
              <a:t> </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 condition commonly known as a stroke, this is the sudden impairment of the flow of blood to the brain, interrupting the supply of oxygen and causing serious damage of brain tissue?</a:t>
            </a:r>
          </a:p>
          <a:p>
            <a:pPr>
              <a:buNone/>
            </a:pPr>
            <a:r>
              <a:rPr lang="en-US" b="1" dirty="0" smtClean="0"/>
              <a:t>    </a:t>
            </a:r>
            <a:r>
              <a:rPr lang="en-US" dirty="0" err="1" smtClean="0"/>
              <a:t>Cerebrovascular</a:t>
            </a:r>
            <a:r>
              <a:rPr lang="en-US" dirty="0" smtClean="0"/>
              <a:t> Accident(CVA)</a:t>
            </a:r>
          </a:p>
          <a:p>
            <a:pPr>
              <a:buNone/>
            </a:pPr>
            <a:r>
              <a:rPr lang="en-US" dirty="0" smtClean="0"/>
              <a:t>    This group of cardiac dysfunctions results in poor performance of the heart with related congestion of the circulatory system?</a:t>
            </a:r>
          </a:p>
          <a:p>
            <a:pPr>
              <a:buNone/>
            </a:pPr>
            <a:r>
              <a:rPr lang="en-US" dirty="0" smtClean="0"/>
              <a:t>    Congestive Heart Failure(CHF)</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a:t>T</a:t>
            </a:r>
            <a:r>
              <a:rPr lang="en-US" dirty="0" smtClean="0"/>
              <a:t>his is a malignant disease of the bone marrow or lymphatic tissue, can be acute or chronic, the body has little defenses against any infection, bone marrow transplants are indicated, and the patient needs to be isolated?</a:t>
            </a:r>
          </a:p>
          <a:p>
            <a:r>
              <a:rPr lang="en-US" dirty="0" smtClean="0"/>
              <a:t>Leukemia</a:t>
            </a:r>
          </a:p>
          <a:p>
            <a:r>
              <a:rPr lang="en-US" dirty="0" smtClean="0"/>
              <a:t>This is a complication of coronary artery disease that results from occlusion(partial or complete) of the artery, causing myocardial tissue destruction</a:t>
            </a:r>
            <a:r>
              <a:rPr lang="en-US" smtClean="0"/>
              <a:t>, </a:t>
            </a:r>
            <a:r>
              <a:rPr lang="en-US"/>
              <a:t> </a:t>
            </a:r>
            <a:r>
              <a:rPr lang="en-US" smtClean="0"/>
              <a:t>called </a:t>
            </a:r>
            <a:r>
              <a:rPr lang="en-US" dirty="0" smtClean="0"/>
              <a:t>a heart attack?</a:t>
            </a:r>
          </a:p>
          <a:p>
            <a:r>
              <a:rPr lang="en-US" dirty="0" smtClean="0"/>
              <a:t>Myocardial Infarction(MI)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is a muscular organ or pump?</a:t>
            </a:r>
          </a:p>
          <a:p>
            <a:r>
              <a:rPr lang="en-US" dirty="0" smtClean="0"/>
              <a:t>Heart</a:t>
            </a:r>
          </a:p>
          <a:p>
            <a:r>
              <a:rPr lang="en-US" dirty="0" smtClean="0"/>
              <a:t>This is the fluid that fills the spaces between the cells in the circulatory system?</a:t>
            </a:r>
          </a:p>
          <a:p>
            <a:r>
              <a:rPr lang="en-US" dirty="0"/>
              <a:t>L</a:t>
            </a:r>
            <a:r>
              <a:rPr lang="en-US" dirty="0" smtClean="0"/>
              <a:t>ymphatic system(lymph)</a:t>
            </a:r>
          </a:p>
          <a:p>
            <a:r>
              <a:rPr lang="en-US" dirty="0" smtClean="0"/>
              <a:t>This is known as the contraction phase and is the highest pressure against the walls of the arteries?</a:t>
            </a:r>
          </a:p>
          <a:p>
            <a:r>
              <a:rPr lang="en-US" dirty="0" smtClean="0"/>
              <a:t>Systolic pressure</a:t>
            </a:r>
          </a:p>
          <a:p>
            <a:r>
              <a:rPr lang="en-US" dirty="0" smtClean="0"/>
              <a:t>This is known as the relaxation phase and is the least amount of pressure against the arteries?</a:t>
            </a:r>
          </a:p>
          <a:p>
            <a:r>
              <a:rPr lang="en-US" dirty="0" smtClean="0"/>
              <a:t> </a:t>
            </a:r>
            <a:r>
              <a:rPr lang="en-US" dirty="0"/>
              <a:t>D</a:t>
            </a:r>
            <a:r>
              <a:rPr lang="en-US" dirty="0" smtClean="0"/>
              <a:t>iastolic pressure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outer wall of the heart is surrounded by a sac called?</a:t>
            </a:r>
          </a:p>
          <a:p>
            <a:r>
              <a:rPr lang="en-US" dirty="0" smtClean="0"/>
              <a:t>Pericardium</a:t>
            </a:r>
          </a:p>
          <a:p>
            <a:r>
              <a:rPr lang="en-US" dirty="0" smtClean="0"/>
              <a:t>The coronary arteries are located?</a:t>
            </a:r>
          </a:p>
          <a:p>
            <a:r>
              <a:rPr lang="en-US" dirty="0" smtClean="0"/>
              <a:t>On the outer surface of the heart</a:t>
            </a:r>
          </a:p>
          <a:p>
            <a:r>
              <a:rPr lang="en-US" dirty="0" smtClean="0"/>
              <a:t>The muscle wall of the heart is called? </a:t>
            </a:r>
          </a:p>
          <a:p>
            <a:r>
              <a:rPr lang="en-US" dirty="0" smtClean="0"/>
              <a:t>Myocardium  </a:t>
            </a:r>
          </a:p>
          <a:p>
            <a:r>
              <a:rPr lang="en-US" dirty="0" smtClean="0"/>
              <a:t>The external layer of the heart?</a:t>
            </a:r>
          </a:p>
          <a:p>
            <a:r>
              <a:rPr lang="en-US" dirty="0" err="1" smtClean="0"/>
              <a:t>Epicardium</a:t>
            </a:r>
            <a:endParaRPr lang="en-US" dirty="0" smtClean="0"/>
          </a:p>
          <a:p>
            <a:r>
              <a:rPr lang="en-US" dirty="0" smtClean="0"/>
              <a:t>The inner lining of the heart?</a:t>
            </a:r>
          </a:p>
          <a:p>
            <a:r>
              <a:rPr lang="en-US" dirty="0" err="1" smtClean="0"/>
              <a:t>Endocardium</a:t>
            </a:r>
            <a:endParaRPr lang="en-US" dirty="0" smtClean="0"/>
          </a:p>
          <a:p>
            <a:endParaRPr lang="en-US" dirty="0" smtClean="0"/>
          </a:p>
          <a:p>
            <a:endParaRPr lang="en-US" dirty="0" smtClean="0"/>
          </a:p>
          <a:p>
            <a:endParaRPr lang="en-US" dirty="0"/>
          </a:p>
        </p:txBody>
      </p:sp>
      <p:pic>
        <p:nvPicPr>
          <p:cNvPr id="4" name="Picture 2" descr="http://heartheavy.com/wp-content/uploads/pericarditis2.jpg"/>
          <p:cNvPicPr>
            <a:picLocks noChangeAspect="1" noChangeArrowheads="1"/>
          </p:cNvPicPr>
          <p:nvPr/>
        </p:nvPicPr>
        <p:blipFill>
          <a:blip r:embed="rId2" cstate="print"/>
          <a:srcRect/>
          <a:stretch>
            <a:fillRect/>
          </a:stretch>
        </p:blipFill>
        <p:spPr bwMode="auto">
          <a:xfrm>
            <a:off x="5715000" y="381000"/>
            <a:ext cx="2819400" cy="1143000"/>
          </a:xfrm>
          <a:prstGeom prst="rect">
            <a:avLst/>
          </a:prstGeom>
          <a:noFill/>
        </p:spPr>
      </p:pic>
      <p:pic>
        <p:nvPicPr>
          <p:cNvPr id="5" name="Picture 4" descr="http://texasheart.org/HIC/Anatomy/images/fig3_coronill_1.jpg"/>
          <p:cNvPicPr>
            <a:picLocks noChangeAspect="1" noChangeArrowheads="1"/>
          </p:cNvPicPr>
          <p:nvPr/>
        </p:nvPicPr>
        <p:blipFill>
          <a:blip r:embed="rId3" cstate="print"/>
          <a:srcRect/>
          <a:stretch>
            <a:fillRect/>
          </a:stretch>
        </p:blipFill>
        <p:spPr bwMode="auto">
          <a:xfrm>
            <a:off x="6934200" y="2286000"/>
            <a:ext cx="2209800" cy="2057400"/>
          </a:xfrm>
          <a:prstGeom prst="rect">
            <a:avLst/>
          </a:prstGeom>
          <a:noFill/>
        </p:spPr>
      </p:pic>
      <p:pic>
        <p:nvPicPr>
          <p:cNvPr id="1026" name="Picture 2" descr="http://texasheart.org/HIC/Topics/images/myocard.jpg"/>
          <p:cNvPicPr>
            <a:picLocks noChangeAspect="1" noChangeArrowheads="1"/>
          </p:cNvPicPr>
          <p:nvPr/>
        </p:nvPicPr>
        <p:blipFill>
          <a:blip r:embed="rId4" cstate="print"/>
          <a:srcRect/>
          <a:stretch>
            <a:fillRect/>
          </a:stretch>
        </p:blipFill>
        <p:spPr bwMode="auto">
          <a:xfrm>
            <a:off x="5334000" y="4191000"/>
            <a:ext cx="3429000" cy="2667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heart is divided into right and left </a:t>
            </a:r>
            <a:r>
              <a:rPr lang="en-US" dirty="0" smtClean="0"/>
              <a:t>sides </a:t>
            </a:r>
            <a:r>
              <a:rPr lang="en-US" dirty="0" smtClean="0"/>
              <a:t>by a vertical muscular wall in the center called the?</a:t>
            </a:r>
          </a:p>
          <a:p>
            <a:r>
              <a:rPr lang="en-US" dirty="0" smtClean="0"/>
              <a:t>Septum</a:t>
            </a:r>
          </a:p>
          <a:p>
            <a:r>
              <a:rPr lang="en-US" dirty="0" smtClean="0"/>
              <a:t>This valve that is between the right atrium and right ventricle?</a:t>
            </a:r>
          </a:p>
          <a:p>
            <a:r>
              <a:rPr lang="en-US" dirty="0" smtClean="0"/>
              <a:t>Tricuspid</a:t>
            </a:r>
          </a:p>
          <a:p>
            <a:r>
              <a:rPr lang="en-US" dirty="0" smtClean="0"/>
              <a:t>This valve that is between the left atrium and left ventricle?</a:t>
            </a:r>
          </a:p>
          <a:p>
            <a:r>
              <a:rPr lang="en-US" dirty="0"/>
              <a:t>B</a:t>
            </a:r>
            <a:r>
              <a:rPr lang="en-US" dirty="0" smtClean="0"/>
              <a:t>icuspid(mitral)</a:t>
            </a:r>
            <a:endParaRPr lang="en-US" dirty="0"/>
          </a:p>
        </p:txBody>
      </p:sp>
      <p:pic>
        <p:nvPicPr>
          <p:cNvPr id="4" name="Picture 4" descr="http://content.revolutionhealth.com/contentimages/cc-heart_asdcombo2.jpg"/>
          <p:cNvPicPr>
            <a:picLocks noChangeAspect="1" noChangeArrowheads="1"/>
          </p:cNvPicPr>
          <p:nvPr/>
        </p:nvPicPr>
        <p:blipFill>
          <a:blip r:embed="rId2" cstate="print"/>
          <a:srcRect/>
          <a:stretch>
            <a:fillRect/>
          </a:stretch>
        </p:blipFill>
        <p:spPr bwMode="auto">
          <a:xfrm>
            <a:off x="6553200" y="1"/>
            <a:ext cx="2247900" cy="160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a:bodyPr>
          <a:lstStyle/>
          <a:p>
            <a:r>
              <a:rPr lang="en-US" dirty="0" smtClean="0"/>
              <a:t>The circulation between the heart and the lungs?</a:t>
            </a:r>
          </a:p>
          <a:p>
            <a:r>
              <a:rPr lang="en-US" dirty="0" smtClean="0"/>
              <a:t>Pulmonary circulation</a:t>
            </a:r>
          </a:p>
          <a:p>
            <a:r>
              <a:rPr lang="en-US" dirty="0" smtClean="0"/>
              <a:t>The circulation between the heart and the rest of the body?</a:t>
            </a:r>
          </a:p>
          <a:p>
            <a:r>
              <a:rPr lang="en-US" dirty="0" smtClean="0"/>
              <a:t>Systemic circulation</a:t>
            </a:r>
          </a:p>
          <a:p>
            <a:r>
              <a:rPr lang="en-US" dirty="0" smtClean="0"/>
              <a:t>This is the only artery that carries oxygen-poor blood?</a:t>
            </a:r>
          </a:p>
          <a:p>
            <a:r>
              <a:rPr lang="en-US" dirty="0" smtClean="0"/>
              <a:t>Pulmonary artery</a:t>
            </a:r>
          </a:p>
          <a:p>
            <a:endParaRPr lang="en-US" dirty="0"/>
          </a:p>
        </p:txBody>
      </p:sp>
      <p:pic>
        <p:nvPicPr>
          <p:cNvPr id="4" name="Picture 2" descr="http://www.wellesley.edu/Biology/Courses/111/AdultHeart.gif"/>
          <p:cNvPicPr>
            <a:picLocks noChangeAspect="1" noChangeArrowheads="1" noCrop="1"/>
          </p:cNvPicPr>
          <p:nvPr/>
        </p:nvPicPr>
        <p:blipFill>
          <a:blip r:embed="rId2" cstate="print"/>
          <a:srcRect/>
          <a:stretch>
            <a:fillRect/>
          </a:stretch>
        </p:blipFill>
        <p:spPr bwMode="auto">
          <a:xfrm>
            <a:off x="4038600" y="4800600"/>
            <a:ext cx="4876800"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endParaRPr lang="en-US" dirty="0"/>
          </a:p>
          <a:p>
            <a:endParaRPr lang="en-US" dirty="0" smtClean="0"/>
          </a:p>
          <a:p>
            <a:endParaRPr lang="en-US" dirty="0"/>
          </a:p>
          <a:p>
            <a:endParaRPr lang="en-US" dirty="0" smtClean="0"/>
          </a:p>
          <a:p>
            <a:r>
              <a:rPr lang="en-US" dirty="0" smtClean="0"/>
              <a:t>Vena cava</a:t>
            </a:r>
          </a:p>
          <a:p>
            <a:r>
              <a:rPr lang="en-US" dirty="0" err="1" smtClean="0"/>
              <a:t>Rt</a:t>
            </a:r>
            <a:r>
              <a:rPr lang="en-US" dirty="0" smtClean="0"/>
              <a:t> atrium</a:t>
            </a:r>
          </a:p>
          <a:p>
            <a:r>
              <a:rPr lang="en-US" dirty="0" smtClean="0"/>
              <a:t>Tricuspid valve</a:t>
            </a:r>
          </a:p>
          <a:p>
            <a:r>
              <a:rPr lang="en-US" dirty="0" err="1" smtClean="0"/>
              <a:t>Rt</a:t>
            </a:r>
            <a:r>
              <a:rPr lang="en-US" dirty="0" smtClean="0"/>
              <a:t> </a:t>
            </a:r>
            <a:r>
              <a:rPr lang="en-US" dirty="0" err="1" smtClean="0"/>
              <a:t>venticle</a:t>
            </a:r>
            <a:endParaRPr lang="en-US" dirty="0" smtClean="0"/>
          </a:p>
          <a:p>
            <a:r>
              <a:rPr lang="en-US" dirty="0" smtClean="0"/>
              <a:t>Pulmonary artery</a:t>
            </a:r>
          </a:p>
          <a:p>
            <a:r>
              <a:rPr lang="en-US" dirty="0" smtClean="0"/>
              <a:t>Pulmonary vein</a:t>
            </a:r>
          </a:p>
          <a:p>
            <a:r>
              <a:rPr lang="en-US" dirty="0"/>
              <a:t>L</a:t>
            </a:r>
            <a:r>
              <a:rPr lang="en-US" dirty="0" smtClean="0"/>
              <a:t>t atrium</a:t>
            </a:r>
          </a:p>
          <a:p>
            <a:r>
              <a:rPr lang="en-US" dirty="0" smtClean="0"/>
              <a:t>Bicuspid valve</a:t>
            </a:r>
          </a:p>
          <a:p>
            <a:r>
              <a:rPr lang="en-US" dirty="0" smtClean="0"/>
              <a:t>Lt ventricle </a:t>
            </a:r>
          </a:p>
          <a:p>
            <a:r>
              <a:rPr lang="en-US" dirty="0" smtClean="0"/>
              <a:t>Aorta</a:t>
            </a:r>
          </a:p>
          <a:p>
            <a:r>
              <a:rPr lang="en-US" dirty="0" smtClean="0"/>
              <a:t>Rest of the body </a:t>
            </a:r>
          </a:p>
          <a:p>
            <a:endParaRPr lang="en-US" dirty="0" smtClean="0"/>
          </a:p>
          <a:p>
            <a:endParaRPr lang="en-US" dirty="0"/>
          </a:p>
        </p:txBody>
      </p:sp>
      <p:pic>
        <p:nvPicPr>
          <p:cNvPr id="4" name="Picture 2" descr="http://www.wellesley.edu/Biology/Courses/111/AdultHeart.gif"/>
          <p:cNvPicPr>
            <a:picLocks noChangeAspect="1" noChangeArrowheads="1" noCrop="1"/>
          </p:cNvPicPr>
          <p:nvPr/>
        </p:nvPicPr>
        <p:blipFill>
          <a:blip r:embed="rId2" cstate="print"/>
          <a:srcRect/>
          <a:stretch>
            <a:fillRect/>
          </a:stretch>
        </p:blipFill>
        <p:spPr bwMode="auto">
          <a:xfrm>
            <a:off x="3124200" y="533400"/>
            <a:ext cx="5867400" cy="6172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524000"/>
            <a:ext cx="8229600" cy="4525963"/>
          </a:xfrm>
        </p:spPr>
        <p:txBody>
          <a:bodyPr/>
          <a:lstStyle/>
          <a:p>
            <a:r>
              <a:rPr lang="en-US" dirty="0" smtClean="0"/>
              <a:t>This is </a:t>
            </a:r>
            <a:r>
              <a:rPr lang="en-US" dirty="0"/>
              <a:t>the largest </a:t>
            </a:r>
            <a:r>
              <a:rPr lang="en-US" dirty="0" smtClean="0"/>
              <a:t>artery in </a:t>
            </a:r>
            <a:r>
              <a:rPr lang="en-US" dirty="0"/>
              <a:t>the body, originating from the left </a:t>
            </a:r>
            <a:r>
              <a:rPr lang="en-US" dirty="0" smtClean="0"/>
              <a:t>ventricle of </a:t>
            </a:r>
            <a:r>
              <a:rPr lang="en-US" dirty="0"/>
              <a:t>the </a:t>
            </a:r>
            <a:r>
              <a:rPr lang="en-US" dirty="0" smtClean="0"/>
              <a:t>heart and </a:t>
            </a:r>
            <a:r>
              <a:rPr lang="en-US" dirty="0"/>
              <a:t>extending down to the </a:t>
            </a:r>
            <a:r>
              <a:rPr lang="en-US" dirty="0" smtClean="0"/>
              <a:t>abdomen?</a:t>
            </a:r>
          </a:p>
          <a:p>
            <a:r>
              <a:rPr lang="en-US" dirty="0" smtClean="0"/>
              <a:t>Aorta</a:t>
            </a:r>
          </a:p>
          <a:p>
            <a:r>
              <a:rPr lang="en-US" dirty="0" smtClean="0"/>
              <a:t>All of the </a:t>
            </a:r>
            <a:r>
              <a:rPr lang="en-US" dirty="0" smtClean="0"/>
              <a:t>valves in the heart </a:t>
            </a:r>
            <a:r>
              <a:rPr lang="en-US" dirty="0" smtClean="0"/>
              <a:t>help to prevent?</a:t>
            </a:r>
          </a:p>
          <a:p>
            <a:r>
              <a:rPr lang="en-US" dirty="0" smtClean="0"/>
              <a:t>Back flow of blood</a:t>
            </a:r>
          </a:p>
          <a:p>
            <a:r>
              <a:rPr lang="en-US" dirty="0" smtClean="0"/>
              <a:t>This is called the pacemaker of the heart?</a:t>
            </a:r>
          </a:p>
          <a:p>
            <a:r>
              <a:rPr lang="en-US" dirty="0" err="1"/>
              <a:t>S</a:t>
            </a:r>
            <a:r>
              <a:rPr lang="en-US" dirty="0" err="1" smtClean="0"/>
              <a:t>inoatrial</a:t>
            </a:r>
            <a:r>
              <a:rPr lang="en-US" dirty="0" smtClean="0"/>
              <a:t> or SA node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Medical term for </a:t>
            </a:r>
            <a:r>
              <a:rPr lang="en-US" dirty="0"/>
              <a:t>r</a:t>
            </a:r>
            <a:r>
              <a:rPr lang="en-US" dirty="0" smtClean="0"/>
              <a:t>apid heat rate over 100 beats per minute?</a:t>
            </a:r>
          </a:p>
          <a:p>
            <a:r>
              <a:rPr lang="en-US" dirty="0" smtClean="0"/>
              <a:t>Tachycardia</a:t>
            </a:r>
          </a:p>
          <a:p>
            <a:r>
              <a:rPr lang="en-US" dirty="0" smtClean="0"/>
              <a:t>Medical term for abnormally slow heart rate less than 60 beats per minute?</a:t>
            </a:r>
          </a:p>
          <a:p>
            <a:r>
              <a:rPr lang="en-US" dirty="0" err="1" smtClean="0"/>
              <a:t>Bradycardia</a:t>
            </a:r>
            <a:endParaRPr lang="en-US" dirty="0" smtClean="0"/>
          </a:p>
          <a:p>
            <a:r>
              <a:rPr lang="en-US" dirty="0" smtClean="0"/>
              <a:t>Always </a:t>
            </a:r>
            <a:r>
              <a:rPr lang="en-US" dirty="0" smtClean="0"/>
              <a:t>carries blood away from the heart and usually carries fresh, oxygenated blood?</a:t>
            </a:r>
          </a:p>
          <a:p>
            <a:r>
              <a:rPr lang="en-US" dirty="0" smtClean="0"/>
              <a:t>Arteries(one exception = pulmonary artery)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is a type of white blood cell, are derived from stem cells in the bone marrow?</a:t>
            </a:r>
          </a:p>
          <a:p>
            <a:r>
              <a:rPr lang="en-US" dirty="0" smtClean="0"/>
              <a:t>Lymphocytes</a:t>
            </a:r>
          </a:p>
          <a:p>
            <a:r>
              <a:rPr lang="en-US" dirty="0" smtClean="0"/>
              <a:t>The average adult has ? pints of blood</a:t>
            </a:r>
          </a:p>
          <a:p>
            <a:r>
              <a:rPr lang="en-US" dirty="0" smtClean="0"/>
              <a:t>8 to 10 pints(loss of 2 pints is a concern)</a:t>
            </a:r>
          </a:p>
          <a:p>
            <a:r>
              <a:rPr lang="en-US" dirty="0" smtClean="0"/>
              <a:t>Medical term for red blood cells?</a:t>
            </a:r>
          </a:p>
          <a:p>
            <a:r>
              <a:rPr lang="en-US" dirty="0" smtClean="0"/>
              <a:t>Erythrocytes</a:t>
            </a:r>
          </a:p>
          <a:p>
            <a:r>
              <a:rPr lang="en-US" dirty="0" smtClean="0"/>
              <a:t>Medical term for white blood cells?</a:t>
            </a:r>
          </a:p>
          <a:p>
            <a:r>
              <a:rPr lang="en-US" dirty="0" smtClean="0"/>
              <a:t>Leukocytes</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724</Words>
  <Application>Microsoft Office PowerPoint</Application>
  <PresentationFormat>On-screen Show (4:3)</PresentationFormat>
  <Paragraphs>124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Chapter 11-8 Review</vt:lpstr>
      <vt:lpstr>Review</vt:lpstr>
      <vt:lpstr>Review</vt:lpstr>
      <vt:lpstr>Review</vt:lpstr>
      <vt:lpstr>Review</vt:lpstr>
      <vt:lpstr>Review</vt:lpstr>
      <vt:lpstr>Review</vt:lpstr>
      <vt:lpstr>Review</vt:lpstr>
      <vt:lpstr>Review</vt:lpstr>
      <vt:lpstr>Review</vt:lpstr>
      <vt:lpstr>Review</vt:lpstr>
      <vt:lpstr>Review</vt:lpstr>
      <vt:lpstr>Review</vt:lpstr>
      <vt:lpstr>Review</vt:lpstr>
      <vt:lpstr>Review</vt:lpstr>
    </vt:vector>
  </TitlesOfParts>
  <Company>Salt Lake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11-5 Review</dc:title>
  <dc:creator>ahastin2</dc:creator>
  <cp:lastModifiedBy>SLC Manager</cp:lastModifiedBy>
  <cp:revision>33</cp:revision>
  <dcterms:created xsi:type="dcterms:W3CDTF">2011-10-22T17:17:56Z</dcterms:created>
  <dcterms:modified xsi:type="dcterms:W3CDTF">2014-01-23T19:19:14Z</dcterms:modified>
</cp:coreProperties>
</file>