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4" r:id="rId10"/>
    <p:sldId id="263" r:id="rId11"/>
    <p:sldId id="271" r:id="rId12"/>
    <p:sldId id="296" r:id="rId13"/>
    <p:sldId id="265" r:id="rId14"/>
    <p:sldId id="269" r:id="rId15"/>
    <p:sldId id="272" r:id="rId16"/>
    <p:sldId id="273" r:id="rId17"/>
    <p:sldId id="274" r:id="rId18"/>
    <p:sldId id="275" r:id="rId19"/>
    <p:sldId id="279" r:id="rId20"/>
    <p:sldId id="280" r:id="rId21"/>
    <p:sldId id="281" r:id="rId22"/>
    <p:sldId id="282" r:id="rId23"/>
    <p:sldId id="283" r:id="rId24"/>
    <p:sldId id="297" r:id="rId25"/>
    <p:sldId id="298" r:id="rId26"/>
    <p:sldId id="284" r:id="rId27"/>
    <p:sldId id="285" r:id="rId28"/>
    <p:sldId id="286" r:id="rId29"/>
    <p:sldId id="287" r:id="rId30"/>
    <p:sldId id="288" r:id="rId31"/>
    <p:sldId id="289" r:id="rId32"/>
    <p:sldId id="277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3" autoAdjust="0"/>
    <p:restoredTop sz="94660"/>
  </p:normalViewPr>
  <p:slideViewPr>
    <p:cSldViewPr>
      <p:cViewPr varScale="1">
        <p:scale>
          <a:sx n="74" d="100"/>
          <a:sy n="74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EFF0B-B8D4-45CB-AAB5-60A8B7D4FE30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7C2EF-B44A-4F09-843B-5E4066DCB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7C2EF-B44A-4F09-843B-5E4066DCB2F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B745-48D5-41B9-A132-7872B9DF12EF}" type="datetimeFigureOut">
              <a:rPr lang="en-US" smtClean="0"/>
              <a:pPr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73BB-7C18-4E20-954E-B5FB1C98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en.wikipedia.org/wiki/Natural_killer_cell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11 Unit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 </a:t>
            </a:r>
            <a:r>
              <a:rPr lang="en-US" sz="5400" dirty="0"/>
              <a:t>I</a:t>
            </a:r>
            <a:r>
              <a:rPr lang="en-US" sz="5400" dirty="0" smtClean="0"/>
              <a:t>mmune System</a:t>
            </a:r>
            <a:endParaRPr lang="en-US" sz="5400" dirty="0"/>
          </a:p>
        </p:txBody>
      </p:sp>
      <p:pic>
        <p:nvPicPr>
          <p:cNvPr id="19458" name="Picture 2" descr="http://img.thebody.com/nih/2006/cancer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"/>
            <a:ext cx="5257800" cy="2743200"/>
          </a:xfrm>
          <a:prstGeom prst="rect">
            <a:avLst/>
          </a:prstGeom>
          <a:noFill/>
        </p:spPr>
      </p:pic>
      <p:pic>
        <p:nvPicPr>
          <p:cNvPr id="19460" name="Picture 4" descr="http://www.nobelprize.org/educational/medicine/immunity/images/detail/fig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953000"/>
            <a:ext cx="2438400" cy="1619251"/>
          </a:xfrm>
          <a:prstGeom prst="rect">
            <a:avLst/>
          </a:prstGeom>
          <a:noFill/>
        </p:spPr>
      </p:pic>
      <p:pic>
        <p:nvPicPr>
          <p:cNvPr id="19462" name="Picture 6" descr="http://www.cartoonstock.com/lowres/epa1370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724400"/>
            <a:ext cx="3810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Lymphocytes 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Lymphocytes are a small WBC that contain both </a:t>
            </a:r>
            <a:r>
              <a:rPr lang="en-US" sz="2600" b="1" dirty="0" smtClean="0"/>
              <a:t>T cells and B cells</a:t>
            </a:r>
          </a:p>
          <a:p>
            <a:r>
              <a:rPr lang="en-US" sz="2600" b="1" dirty="0" smtClean="0"/>
              <a:t>T cells</a:t>
            </a:r>
            <a:r>
              <a:rPr lang="en-US" sz="2600" dirty="0" smtClean="0"/>
              <a:t>: directly attack invading organisms</a:t>
            </a:r>
          </a:p>
          <a:p>
            <a:r>
              <a:rPr lang="en-US" sz="2600" dirty="0" smtClean="0"/>
              <a:t>They are present in four identifiable types:</a:t>
            </a:r>
          </a:p>
          <a:p>
            <a:r>
              <a:rPr lang="en-US" sz="2600" dirty="0" smtClean="0"/>
              <a:t>1. </a:t>
            </a:r>
            <a:r>
              <a:rPr lang="en-US" sz="2600" b="1" dirty="0" smtClean="0"/>
              <a:t>Helper T cells</a:t>
            </a:r>
            <a:r>
              <a:rPr lang="en-US" sz="2600" dirty="0" smtClean="0"/>
              <a:t>: make antibodies</a:t>
            </a:r>
          </a:p>
          <a:p>
            <a:r>
              <a:rPr lang="en-US" sz="2600" dirty="0" smtClean="0"/>
              <a:t>2. </a:t>
            </a:r>
            <a:r>
              <a:rPr lang="en-US" sz="2600" b="1" dirty="0" smtClean="0"/>
              <a:t>Suppressor T cells</a:t>
            </a:r>
            <a:r>
              <a:rPr lang="en-US" sz="2600" dirty="0" smtClean="0"/>
              <a:t>: stop T cells when the ‘battle” is under control</a:t>
            </a:r>
          </a:p>
          <a:p>
            <a:r>
              <a:rPr lang="en-US" sz="2600" dirty="0" smtClean="0"/>
              <a:t>3. </a:t>
            </a:r>
            <a:r>
              <a:rPr lang="en-US" sz="2600" b="1" dirty="0" smtClean="0"/>
              <a:t>Killer T cells</a:t>
            </a:r>
            <a:r>
              <a:rPr lang="en-US" sz="2600" dirty="0" smtClean="0"/>
              <a:t>: can directly kill infected cells, unfortunately, they can attack transplanted tissue or organs</a:t>
            </a:r>
          </a:p>
          <a:p>
            <a:r>
              <a:rPr lang="en-US" sz="2600" dirty="0" smtClean="0"/>
              <a:t>4. </a:t>
            </a:r>
            <a:r>
              <a:rPr lang="en-US" sz="2600" b="1" dirty="0" smtClean="0"/>
              <a:t>Memory T cells</a:t>
            </a:r>
            <a:r>
              <a:rPr lang="en-US" sz="2600" dirty="0" smtClean="0"/>
              <a:t>: have a memory from a previous experience with specific antigens and are prepared to act upon re-contact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  <p:pic>
        <p:nvPicPr>
          <p:cNvPr id="12290" name="Picture 2" descr="http://fias.uni-frankfurt.de/~immunology/IMAGES/RESEARCH/TCBC1_low_s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219200"/>
            <a:ext cx="4191000" cy="1828800"/>
          </a:xfrm>
          <a:prstGeom prst="rect">
            <a:avLst/>
          </a:prstGeom>
          <a:noFill/>
        </p:spPr>
      </p:pic>
      <p:pic>
        <p:nvPicPr>
          <p:cNvPr id="12292" name="Picture 4" descr="http://tle.westone.wa.gov.au/content/file/969144ed-0d3b-fa04-2e88-8b23de2a630c/1/human_bio_science_3b.zip/content/004_internal_defence/images/pic0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00400"/>
            <a:ext cx="4191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</a:t>
            </a:r>
            <a:r>
              <a:rPr lang="en-US" dirty="0" err="1" smtClean="0"/>
              <a:t>Humoral</a:t>
            </a:r>
            <a:r>
              <a:rPr lang="en-US" dirty="0" smtClean="0"/>
              <a:t>(B-cell or Antibody-Mediated)1</a:t>
            </a:r>
            <a:r>
              <a:rPr lang="en-US" baseline="30000" dirty="0" smtClean="0"/>
              <a:t>st</a:t>
            </a:r>
            <a:r>
              <a:rPr lang="en-US" dirty="0" smtClean="0"/>
              <a:t>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this response, an antigen enters the body and meets with one of the matching antibody sites</a:t>
            </a:r>
          </a:p>
          <a:p>
            <a:r>
              <a:rPr lang="en-US" dirty="0" smtClean="0"/>
              <a:t>The B cell then connects and processes the antigen to attract the helper T cells </a:t>
            </a:r>
          </a:p>
          <a:p>
            <a:r>
              <a:rPr lang="en-US" dirty="0" smtClean="0"/>
              <a:t>Helper T cells bind with WBC(macrophages) and begin the healing process(mitosis)</a:t>
            </a:r>
          </a:p>
          <a:p>
            <a:r>
              <a:rPr lang="en-US" dirty="0" smtClean="0"/>
              <a:t>The immunoglobulin also come together in the 1</a:t>
            </a:r>
            <a:r>
              <a:rPr lang="en-US" baseline="30000" dirty="0" smtClean="0"/>
              <a:t>st</a:t>
            </a:r>
            <a:r>
              <a:rPr lang="en-US" dirty="0" smtClean="0"/>
              <a:t> response </a:t>
            </a:r>
          </a:p>
          <a:p>
            <a:r>
              <a:rPr lang="en-US" dirty="0" smtClean="0"/>
              <a:t>A full primary immune response requires </a:t>
            </a:r>
            <a:r>
              <a:rPr lang="en-US" b="1" dirty="0" smtClean="0"/>
              <a:t>5 to 6 days </a:t>
            </a:r>
            <a:r>
              <a:rPr lang="en-US" dirty="0" smtClean="0"/>
              <a:t>to develop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hIQEBUUERQUFBQVGBcXGBcTGRgYFxgVFRccGCEfGBgaGycfGBojHRwYHy8gLycsLywvGB81NTAqNSYtLCoBCQoKDgwOGg8PGTEkHyA1MDMpLzUpMi0sNS8sNSwqLC4pLCw1KSoqLykvKiosLC0sLDQ1LC8tLS0pLSowLikuNf/AABEIAJYA8AMBIgACEQEDEQH/xAAcAAEAAgMBAQEAAAAAAAAAAAAABQYDBAcCAQj/xABBEAACAQMCBAMFBAgEBQUAAAABAgMABBESIQUGEzEiQVEHMmFxgRRSkbEWI0KUodHT8DNicsEkQ1OS4RWCstLx/8QAGQEBAAMBAQAAAAAAAAAAAAAAAAECAwQF/8QAMxEAAgEDAwIDBgQHAQAAAAAAAAECAxEhBDFBEvATUWEiIzJSgaEUcZGxJGKiwcLR4QX/2gAMAwEAAhEDEQA/AOJW1u0jqiDLOQqgebMcAfU1O8d5NeC8W2gY3BkGY2C6NZBZWABY40sjr3/ZNavKfEIre7SaXdYtThcZ1Oqkqv8Aly2PFg474NWew51tnlsppUEL200upYldw0Ui6tWp2LZD6vDk++x23z5upraiFT3cbpJ8c2dvXdJY+bPBtCMWsvvv9iFsvZ7fSSwxtC0XWzpaUEKAF1HVjJG3ljPfbY1H33L7xRxEiTqSSSxlNHZ4mVcKwY6zlsEYGDjvmrHyjzbBAkPXZ9a3puHOksShgKE5821H/evvBOOwxycOSJtZtp7liZCsKlJCuk6nOlSVUnBOxwM+dYvUaqM31RwvSyeJvd3ttEt0Qaw+8f8ASu8R5SvLfHWgkTLiMZHvOw1ALj3iR6fLvXu45MvY5BG1vIHZWdVxkssYy2nB3I9O+423FX2/vI+Ex2+ozyMt4Z9E+lZWjaJlLKAzbZbBJxqYN23xGtznbxEpFPK6abp1YRCLTLLA8adiXZ8tkvlR56c5IyhrtTUV4QTWc2dna/52+u97LYmVKC3ZS+Mcv3NmVFzE8RYErqGxAODgjbbbb4j1FWFORYWaOFbv/ipYo5EiaEqhMkYkC9XWQDg4zjv6VD8S4pG9haQqTria4LjGABKYyuD5+6aluL8+yDQtqUUC3hiMgiQTBliVHAlxrAyCAQe3aumo9VNRUMP2r4ssOyeVLD3tz5lF0J59O+CCueWrqNEd4ZAkhQIce+ZF1qFx7xK+ny77VsXnJV9C0ayW8imVtCDAOpvQYJ38/ofQ1KNzdGnELS4XXIlvDboV7EGOEIwXPlq1H0P1zU1wbm2xsFmjjnup1unId8dNoVKsutck9SXxZLbZ0jtgA0qanVximoXbV7Wf6Xviyzn4tkTGFN7vvv8AQp8vJ16sywtbyiR86V0+8AATg9jgEZ32zvSLk+9aZoVt5TKmNS6fdBBIyewyAcb742qf4PxyytGMSz3EsUkUsTO8YEadRo3BSDWSQShVxqGrbFbcHN1sXeN52MIiiiXXbRvC6xu7EGHUHjwHwpD5Hi3GVAiWq1Sv0wvj5Zee9v8AHfm9goQ8/uirW3Jd9JI8a20xZPeBUjB28zgeYPfcHPavR5SnKR6I5mlfr5jMZUqIApOMnLHDZI0gjbvmrYvM/DyZY9ZEBaIiOa3M8TaYQhKKZerDgjbEmy6R614uOdbUODE0qhRxHSTqLg3EarGdZJOdQ75yNqp+L1beIf0v5W8/XhbeZPRC2/3Kjecp3kMscUkEiyS/4a4zqOcbEbbefpkE7Vh4ty9c2mn7RE8WosF1jGSmM49QNQ3+NW7k/jUZFnApbWovUfSyxsouVRVMTNs0mxIXuSBWrz7bLb21nbBpC8X2gsJQFcLI0ZU6AzaFOGwpOds+YrWGrq+PGjNLN74ey6s74WFvfch049Lku9ilUpSvWMBSlKAUpSgFKVZeVeQbriJzEumP/qODp9Nvvb+naobsWjFydkVqldOm9ndjBI0EpvpZYwrP0ISyqsgyudKtjYHz8jWrf+yoSRdawmMinP6uUaXBGxUnbDg6gQQMHAqvWjb8NPjP1Od0rNd2jxOUkUoy91YEEfQ1hq5zilKUApSvcEJdgo7sQB8ycUB4rZseHSTtiNS3r6DPqew86s9tyINupKT6hFxv8GP8qstraJEoWNQoHkPzJ8z8aAqK8iS53kjx8NWcfLAr7LyJJnwyoR/mDA/gM/nVzpQFOtuRG1DqSLp89GdX0yuKlJ+TbdlIUMp8jknH0Pep2lAUpuRJc7SR4+OoHHywa0v0RudWnQPnqGn8c10KlAc5uOWLlM5jJA80w35bmotlIJBGCNiD3BrrVRXF+XYrgZPhf76j/wCQ/aoDnNK3+KcEltz+sGxOAw3U/wAvlWhQClKUApSlAKUpQClKUBK8scH+13cUJOA7eIjyUbnGx3wMD44r9S8N4elvEkUYAVFCgD4DFfnf2TTKvEl1HGpHUfEkdv4Gu8cQ5rgt1Tqli7nSkcamSR2AydCLuwA3J8sj1GcpvNj0NPFKm5+uSqcYV4+KXTl+IxI6WwVrKEyK5RGzqPTYeHIxj7xqS5b4e8NqutWUu8zjWMSMryFleRf2ZGUgldsHyHat669oFlGiNqkYuHPTSN2lURZ1l48ZQIQQSdsg+hxAcd57YrePB03jt4reSJvFh+vnOrDDbbYbEb5qsk2jahKMJ3v5/wCyA9rvLqSW4ul2kjIU/wCZGPy3IPn6Z+Fcer9Cc+zKvDbnUcZQqM+ZJGB9a/PdWpO8TDXxUat1yKUpWpwCrPyrwa3nUs+pnU7qThcHcHYZ8iO/rVYra4bxBoJA6Ht3HqvmD86AuXMhKyQuM5jErgDz06CR27YzWtFdkXE0wIGYmIL5K6UmCDGncggbY8zUvZ3tvdgMulmCsNJ95Q4AYEeh2Ge1bC8NiAwEXGnRjH7BOrHyzvQEJLxmaNmRmUnSpDOoQoXcJ4lViMDOd/y77U89wjLGJYmZnVc6MMAysfEgOB2GO2cHNb8XCIVyFiQZUqcDupOcH13rHaw2wfpxiMPGQxVe4J2B+Pcj4Z8s0Boz30/64rLGogABDKDrIXUSd/AG7AD5fGsDcbm0ySh4wsZQ9MgamDqpxq7jucHG+D6YqbuOGRSMGeNWYY3I32/OsUfCIxI0jBWYvrBI3XYDY+fbNARVxNNH9qkjdVVJMlSmosdKDc58IxjtvufhWaXikquCHUoZRFp0YX3tOzl9RYemMbHyqXezQhgVBDnLD7x27/gPwrEeEw6y/TTUTnON8g5z880BF2fFZnMDF49EzkdMAalUA7avPyzttt604ZxaaRkc6THIWGnCjR6aXzlztuMf+Nm14AEl6hfVg6hlFDatxlnG7dztgeXpW9HYRq5dUUOc5YDc570B7ubZZUKOMqe4P97H41BfoNB9+X8V/wDrVir4TjvQFYm5EQnwSso/zKG3+YK1tWPJsEe75kP+bZf+0f7k9qmhcKezL+IrJQGpFwiBBhYo/qoP55qp85cJEbrIgAV9iAAAGHwHqPyNXesc9usilXUMp7g9qA5RStzi9h0JnjGSFOxIwSDuK06AUpSgNzhHFHtZ45o/ejYMM9j6g/AjI+tdsFx/6itvd2MsSzQhspLllAlADK4XDqQV2O2cH124PW5wzi81s+uCRo29VP5jsf8AxVJRudNCv4d08pna+J8sXcskc5miknCGNxIJUi0FzIAnTcPlWOMk7jBOCN/EnJDiC6iR48TwwRqdJUAw6ixKqMKCW2Az8fWqVbe2S7VcPHC538RDL/BSBURx32jXt2CpcRxnPgi8OQcbFu5H18zWahM7JajTpXSd+0WT2rc5LKBawMrLkNIynIJG4UEbEdiT649DXM6+k18rWMelWR59Wq6suqQpSlWMhSlKAyQTsjBkJUjsQcGpOLmu6Uf4mf8AUFY/iRURSgJS65muZF0tJgZz4QFP4qAajFYg5GxHpXylAb0PHLhBhZXH1J/Otgc03WnT1D88DV/3YzUTSgJaDmm5Q56hb4Pgj/xVy4Lx1LpTjwuO6E529QfMf36VzestrdNE4dDpYdiP73FAdWpUXy/xoXMZJwHX3gM437EZ9fn5VKUBs8O4e9xKsUfvN5nsoHcn+9yQPOrzZ8kRwxkrpefScPKMr1ANjp/ZXUAfDg99871o+zq3GJHOMsxUeulMDH4lz/7jV0rGTuz0aNNQinyyhcF+3TyTpcfZHigkMUgjWXUzdNXBAdipXxDORnY144pyojZaDCNuSv7DbeX3D8Rt6jzFs4NwhoJbp2YETz9VQM5UdNEwc+eVJ+taso8Rx2yfzrOT6XdHbSgq0XGornNAfmPgdiD6EeRHbFfakuZINF0/bDqj7epypz9Vz9arnMEDvbSLHnVjsvdhncfUV0p3VzxakOibj5FJ5kvBLcuykFRhQV7EKMfWoulKkzFKUoBSlKAUpSgFKUoBSlKAUpSgFKUoBSlKAUpSgFKUoDc4RevDMrJnOQCF3LAncY88/wAq6fUHwHgMSQxsyAyEB8ncgncY9MDFTlAWnkq7IR0BwUfUMd9LjO/kfEGH0/Hd4bzVeTys6R24tlmaEqzOJjobQzhhlBvkhMZI2z51T7O7aKRXTGVzsexB7g/A/wACAfKpXh8fD5Zeq6CKYsrlGdhGZdsMoyI3bOMHGrIzisJJptnqUKkakYwbs1627/IwXPtCu7mCRliC280VwEaNLgSRARsVZ5iOk2cH3TsSN9qy8vXDm8twWYg8MhYgsSCxkXxEZ3b496kX5YsY+o5VVDBw2ZCI16g0sVXVpjJBI1AA7n1qMuuJQROptFJdIRbiRi2lYVOoBQdpDkDxdviRsa/Fsjbp8H2pyRh5jn13T9sIFTb1GWOfqxH0qOr4owP7/PzPxr7XQlZWPIqT65OXmRF5yrbyEnSUJ80OP4HI/hVT4vyxLb+L30+8oO3+oeX5V0OlSUOSUrol5yrbyEnSUJ80OP4bj+FRN1yJv+rl29HG4+q9/PyFAVGlXeLkWEDxPIT6jSo/Ag/nUDzBwFbYjTIGzk6Ts4GfhsR8dux2oCGpSlAKUpQClKUApSlAKUpQClKUApSlAKl+XuBtcSjUCI13Y7jOPIHHc5H0zU5y7yoFAknGW2Koey/6h5n4eXz7WgmgFKUoBSlKA8LAoOQqg+oAB/KvdKUApStfiMrJDIyY1KrEZ+Az/DvjzxQC54jFH78iKcZwWAOPgO57GvtpexyrqjYMPh/uO4rlhYnc16hmZCGUlSOxGxoDrFKguWOPidQjn9avr+0PUep9fx9anaAVSeMcs3DyyyDxjJIyfER8B8OwHwq7Vkjt2YEqpIHfAJx8/TsfwqG0ldg5BSrFzLwU/agsCEmRQ2lB2OSD8htn0Ga1LrlO7iQu8DhR3OAcfgahzinZsmzZEUqXteU7yVA6QOVPY4Az+J7Vscu8CujOsiREdJgSZAFAK748Yxnb09Kq6kEm7rG+f3JUW2lbcj7/AIFcW6q00Tor+6WHfbP0rQrr/NvGI/s8qSFF1I2kMcliBtj13xXIKw0deden1TjY2r0lSlZO/fIpSldZzilKUApSlAK2+FXYimR2GQrAn5fz861KUB1iCdXUMhDKwyCOxr3XMeH8YlgOY2IHmp3U/MVa+Hc6xOMTDpt6jJU/huP496AsdK8RTK4ypDD1Ugj8RXugFKUoBSvEsqoNTEKB5sQB+Jqv8V5yjTKw+NvU+4P928/5mgLGageYOY4o42RSHdlZcKRhcgr4j6/D4VTr3jE03+I5I9Ow/AYHkK06AUpSgPSOQcgkH1FTvDOcJYl0uBIB21Ehh28/Mf3moClAdF5U44b6fplAgClyQSTgEDA2+NWW/uoLMdRm2906hqwT2xgbHI//ACuO2PEJIHDxMVYbZHofIjsR8KycQ4vNcEGVy2Ow2AHyA2rgr6apWqZnaFsrzOinUhCO15cF64j7Ro45EaECXOQ+QVwpxsCRnOQD6bVgvfaiWUiOIgntkjH1xuflVApUr/ztOrXje2xL1VVttO1zoNn7U9Maq8OWAxlSMfgRUNP7Qbhi2kRrqyexJBIxnvjP0qr0rSOjoRbags79sp49THtbGxfX8k7l5WLMfM+g9ANgK16UrpSthGTd8sUpSpIFKUoBSlKAUpSgFKUoDLb3TxnKMyn1UkVLWfN9wmNTCQejjfv94b58t81CUoC72PO8THEqmP4jxL+WakL3mS3iG7hjjICeLP1Gw+prnFKA3eKcWkuHLOdvJR2UfD+daVKUApSlAKUpQCukcP5YjNpbOnD0uTJFrd2ujCdfUdcaDINsBTkDzrm9WePmq2aGGO4sUmaGPphzNKhK62fsmB3Y15+uhVmo+HffNnbh/wA0OfU1pOKee/szNNyXCbmdEulSOOVol1pI8zEY7xxoW09xrwASvxrzLyA0Ib7Vc28B6hij1lmEkigE7qvgQEqC5AAz8s+4PaE5E/XhjmM0nW954wH0aMMqEdSMDA0E+uc5zXu99oKzmQz2kMoMjSxB2cdJ3ADAlcdRCVUlT6fLHL/HJpcc/Dfja9ub3vxtwX913cXfIamS0ignR2mieSViT00EbMGdWKjMeFYDuT0yezCvJ9nbbv8AaIeh0mmEzB1UiOREdShXWrLrBxjfIA3NYk57ZZLaRII1aBJI2AJ0SRSuzFNP7AGtwCN9xucV4vOdNYlVIQiSwmEAyPIw1SJIWLuSze4ABsAO3nmUtddK+OXjzf8Aa1vS98ke7PdxytGzQKJYYkaAyGQmU9QCd4wyx6SxcgA6FHYZPY1F8xcvNZugLq6yoJEZQ65QsV3V1DKcqdiPSpLh3O5i6YaEOqWxtiNbozKZjNqDphkOSBt3APrUfzHzB9sMWIliEUfTCoWII6jvklty3i3JJycnzreitSqqUvhz5etvW+3pYrLo6cbkPSlK9IyPuKYqV/SaX7lt+62v9GpTlqa5vrlII1tFZ8+JrW1wABkn/B39APMkUJwVbFMV0HmXhzWjpiW2aEy9F5GsbYFHCq5IURnqLpbuD3BHoTi4pwu6W56FmsF6yxpI/R4fANAkAZcgwnOVZfqcd6DBQ8UxVxi4bxV4+otirIQTqFjbEYAJ79H4H8Kwxw8SZI3WzQrMQI2Fjb4ckEjSejvkAkeoB9KDBVMUxU9xDit1byGOaG3jdcZVrS1BGRkf8nzBBqS4zBeWltbzypaAXOshBa2upAoRhr/U+EsrhgPSgwU/FMVPcN4rc3M0cMUdq0kjKij7LaDLMcDcxbfOpTjkNzbMQv2WbQmuQx2MaiMBwmW6tquV1FQGGRuPhQYKbimK6CnBLrp5cW6SCMuYmsrbUHF4tpox0s5ywbt8KiZUvxI0a20TkAsMWNvlk6vRDBTDnBk8Pz270GCqYpirmOE8W1Ov2FdUeksPsNtkBwxBx0ex0Nv8Md6gf0ml+5bfutr/AEaDBFYpipX9JpfuW37ra/0afpNL9y2/dbX+jQYIrFMVK/pNL9y2/dbX+jUjaSX8oVo7WJw+NJWytiGzJ0hg9Hfx+H50GCs4pirVHHxFiALSMk9sWVtv4Fk/6P3HRvkwrDcXF9GjO9tCqoQGLWdqACXdBn9T5tG6/ND6UGCt4pirJbXN9JC88dtE0MZw0i2VsUU7dz0fiPxHrUzY8GviZBcQxWxSNZF6ljbDXmeKEgZiHYyZPpjFBgoWKYq58TsOIRPLot4pIo5nhEq2VtpdklMQ0/qd8sMee5xW5Z8DviHE0UUEiyWyBHsLcswuXdNQAhywXQdgDnceVBgoGKYq1RpxB20paxucRsNNlbbrMMof8HswyR8j6GtO/wCKXdvIY5oII5BjKvZ2wbcZGxh7EYI9c0GCBxTFW8WHFep0/sK9Qp1NP2G31aO2cdH1IHzOO9fYOH8VeMSJYq0ZGoMtjbFSuCc56PoDQYKfimKlf0ml+5bfutr/AEafpNL9y2/dbX+jQYImtnh3EZLeVZYm0uucHAPcYIIYEMCCQQQQQaUoQTcvOb3MoN+ouIwjIEXTF09RB1RaV0q+QNypyBg+WJSD2lAXU0zWwZZJ7edIxKyaGtQyxhiAeouDuD5gEYpSgPdj7TumU/UErG0BReoSNMK3CkHK7lhPv/pz57fJPaczrb64pNUAjGY53jU9KPphlRVwHIxknV2wAAcUpQFe4jx5Jr77SbeNU1oxgU4RlTGQSAMasb4AHiOAKlOL+0KW+Tp3qiRPtCzDp6Y2RArK0aEIRgqVAJBxoHelKAr3DLxIp1dohKgJzGzEZBBHvLggjOQw7EA1bZPaUrRG3a2Z7ZkZWWS4d5mLvG+esynQMxr4VUDue5zSlALv2oPJM0nQUau41nzvUvPT1TR9c/Cvlp7U5YxjooR9olmPiIcxSl26QcDKqHd3B76sHypSgMkXtPEbw9K3KJE9qxXqlta2nVwGYqO5kBO3dO2+1DpSgFKUoBV35Z9qMtjZ/ZliRsGUrIThlLr4fLfQ5Zx8SO2M0pQHq49qcrcPFoIlUiOGMSqfF+pJy2Md2URL3/5Y+nnm32lniKpHJbrHGJuq4jbDMm5CatO2C8xzg7yZxtv8pQGlZc6LFDEgt8vbOzwOZXwuqVZP1kYwJTlcZ2yO4OBiR4j7TzLI8ggwXTQQ0rMo/wCIin8ChQqDMeMAZOskkkUpQHuL2qFSGFsGcXD3ALylgnUkd2WIaQYwQ+k4OMjVpzvXmD2nCJoulahUh+zaVaUsSLWWaQZbSN2Mpycfs/GlKAw8F9p81tHbR9NHWASI2cZljdWVVY4OOmJJdPceM5BqKvuZ1kujdCJ+qHhePqSmVQYjk9TUuX1YXYaQNwBjAClAS8PtFjSaR1tBplZJWUzyk9eOXqqwc9k1EgpjcY8WRmstl7U3VkaSLWUaBtnIB6QuA22NtfXPy00pQFDp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IQEBUUERQUFBQVGBcXGBcTGRgYFxgVFRccGCEfGBgaGycfGBojHRwYHy8gLycsLywvGB81NTAqNSYtLCoBCQoKDgwOGg8PGTEkHyA1MDMpLzUpMi0sNS8sNSwqLC4pLCw1KSoqLykvKiosLC0sLDQ1LC8tLS0pLSowLikuNf/AABEIAJYA8AMBIgACEQEDEQH/xAAcAAEAAgMBAQEAAAAAAAAAAAAABQYDBAcCAQj/xABBEAACAQMCBAMFBAgEBQUAAAABAgMABBESIQUGEzEiQVEHMmFxgRRSkbEWI0KUodHT8DNicsEkQ1OS4RWCstLx/8QAGQEBAAMBAQAAAAAAAAAAAAAAAAECAwQF/8QAMxEAAgEDAwIDBgQHAQAAAAAAAAECAxEhBDFBEvATUWEiIzJSgaEUcZGxJGKiwcLR4QX/2gAMAwEAAhEDEQA/AOJW1u0jqiDLOQqgebMcAfU1O8d5NeC8W2gY3BkGY2C6NZBZWABY40sjr3/ZNavKfEIre7SaXdYtThcZ1Oqkqv8Aly2PFg474NWew51tnlsppUEL200upYldw0Ui6tWp2LZD6vDk++x23z5upraiFT3cbpJ8c2dvXdJY+bPBtCMWsvvv9iFsvZ7fSSwxtC0XWzpaUEKAF1HVjJG3ljPfbY1H33L7xRxEiTqSSSxlNHZ4mVcKwY6zlsEYGDjvmrHyjzbBAkPXZ9a3puHOksShgKE5821H/evvBOOwxycOSJtZtp7liZCsKlJCuk6nOlSVUnBOxwM+dYvUaqM31RwvSyeJvd3ttEt0Qaw+8f8ASu8R5SvLfHWgkTLiMZHvOw1ALj3iR6fLvXu45MvY5BG1vIHZWdVxkssYy2nB3I9O+423FX2/vI+Ex2+ozyMt4Z9E+lZWjaJlLKAzbZbBJxqYN23xGtznbxEpFPK6abp1YRCLTLLA8adiXZ8tkvlR56c5IyhrtTUV4QTWc2dna/52+u97LYmVKC3ZS+Mcv3NmVFzE8RYErqGxAODgjbbbb4j1FWFORYWaOFbv/ipYo5EiaEqhMkYkC9XWQDg4zjv6VD8S4pG9haQqTria4LjGABKYyuD5+6aluL8+yDQtqUUC3hiMgiQTBliVHAlxrAyCAQe3aumo9VNRUMP2r4ssOyeVLD3tz5lF0J59O+CCueWrqNEd4ZAkhQIce+ZF1qFx7xK+ny77VsXnJV9C0ayW8imVtCDAOpvQYJ38/ofQ1KNzdGnELS4XXIlvDboV7EGOEIwXPlq1H0P1zU1wbm2xsFmjjnup1unId8dNoVKsutck9SXxZLbZ0jtgA0qanVximoXbV7Wf6Xviyzn4tkTGFN7vvv8AQp8vJ16sywtbyiR86V0+8AATg9jgEZ32zvSLk+9aZoVt5TKmNS6fdBBIyewyAcb742qf4PxyytGMSz3EsUkUsTO8YEadRo3BSDWSQShVxqGrbFbcHN1sXeN52MIiiiXXbRvC6xu7EGHUHjwHwpD5Hi3GVAiWq1Sv0wvj5Zee9v8AHfm9goQ8/uirW3Jd9JI8a20xZPeBUjB28zgeYPfcHPavR5SnKR6I5mlfr5jMZUqIApOMnLHDZI0gjbvmrYvM/DyZY9ZEBaIiOa3M8TaYQhKKZerDgjbEmy6R614uOdbUODE0qhRxHSTqLg3EarGdZJOdQ75yNqp+L1beIf0v5W8/XhbeZPRC2/3Kjecp3kMscUkEiyS/4a4zqOcbEbbefpkE7Vh4ty9c2mn7RE8WosF1jGSmM49QNQ3+NW7k/jUZFnApbWovUfSyxsouVRVMTNs0mxIXuSBWrz7bLb21nbBpC8X2gsJQFcLI0ZU6AzaFOGwpOds+YrWGrq+PGjNLN74ey6s74WFvfch049Lku9ilUpSvWMBSlKAUpSgFKVZeVeQbriJzEumP/qODp9Nvvb+naobsWjFydkVqldOm9ndjBI0EpvpZYwrP0ISyqsgyudKtjYHz8jWrf+yoSRdawmMinP6uUaXBGxUnbDg6gQQMHAqvWjb8NPjP1Od0rNd2jxOUkUoy91YEEfQ1hq5zilKUApSvcEJdgo7sQB8ycUB4rZseHSTtiNS3r6DPqew86s9tyINupKT6hFxv8GP8qstraJEoWNQoHkPzJ8z8aAqK8iS53kjx8NWcfLAr7LyJJnwyoR/mDA/gM/nVzpQFOtuRG1DqSLp89GdX0yuKlJ+TbdlIUMp8jknH0Pep2lAUpuRJc7SR4+OoHHywa0v0RudWnQPnqGn8c10KlAc5uOWLlM5jJA80w35bmotlIJBGCNiD3BrrVRXF+XYrgZPhf76j/wCQ/aoDnNK3+KcEltz+sGxOAw3U/wAvlWhQClKUApSlAKUpQClKUBK8scH+13cUJOA7eIjyUbnGx3wMD44r9S8N4elvEkUYAVFCgD4DFfnf2TTKvEl1HGpHUfEkdv4Gu8cQ5rgt1Tqli7nSkcamSR2AydCLuwA3J8sj1GcpvNj0NPFKm5+uSqcYV4+KXTl+IxI6WwVrKEyK5RGzqPTYeHIxj7xqS5b4e8NqutWUu8zjWMSMryFleRf2ZGUgldsHyHat669oFlGiNqkYuHPTSN2lURZ1l48ZQIQQSdsg+hxAcd57YrePB03jt4reSJvFh+vnOrDDbbYbEb5qsk2jahKMJ3v5/wCyA9rvLqSW4ul2kjIU/wCZGPy3IPn6Z+Fcer9Cc+zKvDbnUcZQqM+ZJGB9a/PdWpO8TDXxUat1yKUpWpwCrPyrwa3nUs+pnU7qThcHcHYZ8iO/rVYra4bxBoJA6Ht3HqvmD86AuXMhKyQuM5jErgDz06CR27YzWtFdkXE0wIGYmIL5K6UmCDGncggbY8zUvZ3tvdgMulmCsNJ95Q4AYEeh2Ge1bC8NiAwEXGnRjH7BOrHyzvQEJLxmaNmRmUnSpDOoQoXcJ4lViMDOd/y77U89wjLGJYmZnVc6MMAysfEgOB2GO2cHNb8XCIVyFiQZUqcDupOcH13rHaw2wfpxiMPGQxVe4J2B+Pcj4Z8s0Boz30/64rLGogABDKDrIXUSd/AG7AD5fGsDcbm0ySh4wsZQ9MgamDqpxq7jucHG+D6YqbuOGRSMGeNWYY3I32/OsUfCIxI0jBWYvrBI3XYDY+fbNARVxNNH9qkjdVVJMlSmosdKDc58IxjtvufhWaXikquCHUoZRFp0YX3tOzl9RYemMbHyqXezQhgVBDnLD7x27/gPwrEeEw6y/TTUTnON8g5z880BF2fFZnMDF49EzkdMAalUA7avPyzttt604ZxaaRkc6THIWGnCjR6aXzlztuMf+Nm14AEl6hfVg6hlFDatxlnG7dztgeXpW9HYRq5dUUOc5YDc570B7ubZZUKOMqe4P97H41BfoNB9+X8V/wDrVir4TjvQFYm5EQnwSso/zKG3+YK1tWPJsEe75kP+bZf+0f7k9qmhcKezL+IrJQGpFwiBBhYo/qoP55qp85cJEbrIgAV9iAAAGHwHqPyNXesc9usilXUMp7g9qA5RStzi9h0JnjGSFOxIwSDuK06AUpSgNzhHFHtZ45o/ejYMM9j6g/AjI+tdsFx/6itvd2MsSzQhspLllAlADK4XDqQV2O2cH124PW5wzi81s+uCRo29VP5jsf8AxVJRudNCv4d08pna+J8sXcskc5miknCGNxIJUi0FzIAnTcPlWOMk7jBOCN/EnJDiC6iR48TwwRqdJUAw6ixKqMKCW2Az8fWqVbe2S7VcPHC538RDL/BSBURx32jXt2CpcRxnPgi8OQcbFu5H18zWahM7JajTpXSd+0WT2rc5LKBawMrLkNIynIJG4UEbEdiT649DXM6+k18rWMelWR59Wq6suqQpSlWMhSlKAyQTsjBkJUjsQcGpOLmu6Uf4mf8AUFY/iRURSgJS65muZF0tJgZz4QFP4qAajFYg5GxHpXylAb0PHLhBhZXH1J/Otgc03WnT1D88DV/3YzUTSgJaDmm5Q56hb4Pgj/xVy4Lx1LpTjwuO6E529QfMf36VzestrdNE4dDpYdiP73FAdWpUXy/xoXMZJwHX3gM437EZ9fn5VKUBs8O4e9xKsUfvN5nsoHcn+9yQPOrzZ8kRwxkrpefScPKMr1ANjp/ZXUAfDg99871o+zq3GJHOMsxUeulMDH4lz/7jV0rGTuz0aNNQinyyhcF+3TyTpcfZHigkMUgjWXUzdNXBAdipXxDORnY144pyojZaDCNuSv7DbeX3D8Rt6jzFs4NwhoJbp2YETz9VQM5UdNEwc+eVJ+taso8Rx2yfzrOT6XdHbSgq0XGornNAfmPgdiD6EeRHbFfakuZINF0/bDqj7epypz9Vz9arnMEDvbSLHnVjsvdhncfUV0p3VzxakOibj5FJ5kvBLcuykFRhQV7EKMfWoulKkzFKUoBSlKAUpSgFKUoBSlKAUpSgFKUoBSlKAUpSgFKUoDc4RevDMrJnOQCF3LAncY88/wAq6fUHwHgMSQxsyAyEB8ncgncY9MDFTlAWnkq7IR0BwUfUMd9LjO/kfEGH0/Hd4bzVeTys6R24tlmaEqzOJjobQzhhlBvkhMZI2z51T7O7aKRXTGVzsexB7g/A/wACAfKpXh8fD5Zeq6CKYsrlGdhGZdsMoyI3bOMHGrIzisJJptnqUKkakYwbs1627/IwXPtCu7mCRliC280VwEaNLgSRARsVZ5iOk2cH3TsSN9qy8vXDm8twWYg8MhYgsSCxkXxEZ3b496kX5YsY+o5VVDBw2ZCI16g0sVXVpjJBI1AA7n1qMuuJQROptFJdIRbiRi2lYVOoBQdpDkDxdviRsa/Fsjbp8H2pyRh5jn13T9sIFTb1GWOfqxH0qOr4owP7/PzPxr7XQlZWPIqT65OXmRF5yrbyEnSUJ80OP4HI/hVT4vyxLb+L30+8oO3+oeX5V0OlSUOSUrol5yrbyEnSUJ80OP4bj+FRN1yJv+rl29HG4+q9/PyFAVGlXeLkWEDxPIT6jSo/Ag/nUDzBwFbYjTIGzk6Ts4GfhsR8dux2oCGpSlAKUpQClKUApSlAKUpQClKUApSlAKl+XuBtcSjUCI13Y7jOPIHHc5H0zU5y7yoFAknGW2Koey/6h5n4eXz7WgmgFKUoBSlKA8LAoOQqg+oAB/KvdKUApStfiMrJDIyY1KrEZ+Az/DvjzxQC54jFH78iKcZwWAOPgO57GvtpexyrqjYMPh/uO4rlhYnc16hmZCGUlSOxGxoDrFKguWOPidQjn9avr+0PUep9fx9anaAVSeMcs3DyyyDxjJIyfER8B8OwHwq7Vkjt2YEqpIHfAJx8/TsfwqG0ldg5BSrFzLwU/agsCEmRQ2lB2OSD8htn0Ga1LrlO7iQu8DhR3OAcfgahzinZsmzZEUqXteU7yVA6QOVPY4Az+J7Vscu8CujOsiREdJgSZAFAK748Yxnb09Kq6kEm7rG+f3JUW2lbcj7/AIFcW6q00Tor+6WHfbP0rQrr/NvGI/s8qSFF1I2kMcliBtj13xXIKw0deden1TjY2r0lSlZO/fIpSldZzilKUApSlAK2+FXYimR2GQrAn5fz861KUB1iCdXUMhDKwyCOxr3XMeH8YlgOY2IHmp3U/MVa+Hc6xOMTDpt6jJU/huP496AsdK8RTK4ypDD1Ugj8RXugFKUoBSvEsqoNTEKB5sQB+Jqv8V5yjTKw+NvU+4P928/5mgLGageYOY4o42RSHdlZcKRhcgr4j6/D4VTr3jE03+I5I9Ow/AYHkK06AUpSgPSOQcgkH1FTvDOcJYl0uBIB21Ehh28/Mf3moClAdF5U44b6fplAgClyQSTgEDA2+NWW/uoLMdRm2906hqwT2xgbHI//ACuO2PEJIHDxMVYbZHofIjsR8KycQ4vNcEGVy2Ow2AHyA2rgr6apWqZnaFsrzOinUhCO15cF64j7Ro45EaECXOQ+QVwpxsCRnOQD6bVgvfaiWUiOIgntkjH1xuflVApUr/ztOrXje2xL1VVttO1zoNn7U9Maq8OWAxlSMfgRUNP7Qbhi2kRrqyexJBIxnvjP0qr0rSOjoRbags79sp49THtbGxfX8k7l5WLMfM+g9ANgK16UrpSthGTd8sUpSpIFKUoBSlKAUpSgFKUoDLb3TxnKMyn1UkVLWfN9wmNTCQejjfv94b58t81CUoC72PO8THEqmP4jxL+WakL3mS3iG7hjjICeLP1Gw+prnFKA3eKcWkuHLOdvJR2UfD+daVKUApSlAKUpQCukcP5YjNpbOnD0uTJFrd2ujCdfUdcaDINsBTkDzrm9WePmq2aGGO4sUmaGPphzNKhK62fsmB3Y15+uhVmo+HffNnbh/wA0OfU1pOKee/szNNyXCbmdEulSOOVol1pI8zEY7xxoW09xrwASvxrzLyA0Ib7Vc28B6hij1lmEkigE7qvgQEqC5AAz8s+4PaE5E/XhjmM0nW954wH0aMMqEdSMDA0E+uc5zXu99oKzmQz2kMoMjSxB2cdJ3ADAlcdRCVUlT6fLHL/HJpcc/Dfja9ub3vxtwX913cXfIamS0ignR2mieSViT00EbMGdWKjMeFYDuT0yezCvJ9nbbv8AaIeh0mmEzB1UiOREdShXWrLrBxjfIA3NYk57ZZLaRII1aBJI2AJ0SRSuzFNP7AGtwCN9xucV4vOdNYlVIQiSwmEAyPIw1SJIWLuSze4ABsAO3nmUtddK+OXjzf8Aa1vS98ke7PdxytGzQKJYYkaAyGQmU9QCd4wyx6SxcgA6FHYZPY1F8xcvNZugLq6yoJEZQ65QsV3V1DKcqdiPSpLh3O5i6YaEOqWxtiNbozKZjNqDphkOSBt3APrUfzHzB9sMWIliEUfTCoWII6jvklty3i3JJycnzreitSqqUvhz5etvW+3pYrLo6cbkPSlK9IyPuKYqV/SaX7lt+62v9GpTlqa5vrlII1tFZ8+JrW1wABkn/B39APMkUJwVbFMV0HmXhzWjpiW2aEy9F5GsbYFHCq5IURnqLpbuD3BHoTi4pwu6W56FmsF6yxpI/R4fANAkAZcgwnOVZfqcd6DBQ8UxVxi4bxV4+otirIQTqFjbEYAJ79H4H8Kwxw8SZI3WzQrMQI2Fjb4ckEjSejvkAkeoB9KDBVMUxU9xDit1byGOaG3jdcZVrS1BGRkf8nzBBqS4zBeWltbzypaAXOshBa2upAoRhr/U+EsrhgPSgwU/FMVPcN4rc3M0cMUdq0kjKij7LaDLMcDcxbfOpTjkNzbMQv2WbQmuQx2MaiMBwmW6tquV1FQGGRuPhQYKbimK6CnBLrp5cW6SCMuYmsrbUHF4tpox0s5ywbt8KiZUvxI0a20TkAsMWNvlk6vRDBTDnBk8Pz270GCqYpirmOE8W1Ov2FdUeksPsNtkBwxBx0ex0Nv8Md6gf0ml+5bfutr/AEaDBFYpipX9JpfuW37ra/0afpNL9y2/dbX+jQYIrFMVK/pNL9y2/dbX+jUjaSX8oVo7WJw+NJWytiGzJ0hg9Hfx+H50GCs4pirVHHxFiALSMk9sWVtv4Fk/6P3HRvkwrDcXF9GjO9tCqoQGLWdqACXdBn9T5tG6/ND6UGCt4pirJbXN9JC88dtE0MZw0i2VsUU7dz0fiPxHrUzY8GviZBcQxWxSNZF6ljbDXmeKEgZiHYyZPpjFBgoWKYq58TsOIRPLot4pIo5nhEq2VtpdklMQ0/qd8sMee5xW5Z8DviHE0UUEiyWyBHsLcswuXdNQAhywXQdgDnceVBgoGKYq1RpxB20paxucRsNNlbbrMMof8HswyR8j6GtO/wCKXdvIY5oII5BjKvZ2wbcZGxh7EYI9c0GCBxTFW8WHFep0/sK9Qp1NP2G31aO2cdH1IHzOO9fYOH8VeMSJYq0ZGoMtjbFSuCc56PoDQYKfimKlf0ml+5bfutr/AEafpNL9y2/dbX+jQYImtnh3EZLeVZYm0uucHAPcYIIYEMCCQQQQQaUoQTcvOb3MoN+ouIwjIEXTF09RB1RaV0q+QNypyBg+WJSD2lAXU0zWwZZJ7edIxKyaGtQyxhiAeouDuD5gEYpSgPdj7TumU/UErG0BReoSNMK3CkHK7lhPv/pz57fJPaczrb64pNUAjGY53jU9KPphlRVwHIxknV2wAAcUpQFe4jx5Jr77SbeNU1oxgU4RlTGQSAMasb4AHiOAKlOL+0KW+Tp3qiRPtCzDp6Y2RArK0aEIRgqVAJBxoHelKAr3DLxIp1dohKgJzGzEZBBHvLggjOQw7EA1bZPaUrRG3a2Z7ZkZWWS4d5mLvG+esynQMxr4VUDue5zSlALv2oPJM0nQUau41nzvUvPT1TR9c/Cvlp7U5YxjooR9olmPiIcxSl26QcDKqHd3B76sHypSgMkXtPEbw9K3KJE9qxXqlta2nVwGYqO5kBO3dO2+1DpSgFKUoBV35Z9qMtjZ/ZliRsGUrIThlLr4fLfQ5Zx8SO2M0pQHq49qcrcPFoIlUiOGMSqfF+pJy2Md2URL3/5Y+nnm32lniKpHJbrHGJuq4jbDMm5CatO2C8xzg7yZxtv8pQGlZc6LFDEgt8vbOzwOZXwuqVZP1kYwJTlcZ2yO4OBiR4j7TzLI8ggwXTQQ0rMo/wCIin8ChQqDMeMAZOskkkUpQHuL2qFSGFsGcXD3ALylgnUkd2WIaQYwQ+k4OMjVpzvXmD2nCJoulahUh+zaVaUsSLWWaQZbSN2Mpycfs/GlKAw8F9p81tHbR9NHWASI2cZljdWVVY4OOmJJdPceM5BqKvuZ1kujdCJ+qHhePqSmVQYjk9TUuX1YXYaQNwBjAClAS8PtFjSaR1tBplZJWUzyk9eOXqqwc9k1EgpjcY8WRmstl7U3VkaSLWUaBtnIB6QuA22NtfXPy00pQFDp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cellsalive.com/pics/antibod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antibodies from the B cells are protein substances belonging to a family of large molecules known as </a:t>
            </a:r>
            <a:r>
              <a:rPr lang="en-US" b="1" dirty="0" smtClean="0"/>
              <a:t>immunoglobulin</a:t>
            </a:r>
            <a:r>
              <a:rPr lang="en-US" dirty="0" smtClean="0"/>
              <a:t>(page 480)</a:t>
            </a:r>
          </a:p>
          <a:p>
            <a:r>
              <a:rPr lang="en-US" dirty="0" smtClean="0"/>
              <a:t>There are five classifications of immunoglobulin’s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IgA</a:t>
            </a:r>
            <a:r>
              <a:rPr lang="en-US" dirty="0" smtClean="0"/>
              <a:t>(presence of body fluids)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IgD</a:t>
            </a:r>
            <a:r>
              <a:rPr lang="en-US" dirty="0" smtClean="0"/>
              <a:t>(regulate B cell activity)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IgE</a:t>
            </a:r>
            <a:r>
              <a:rPr lang="en-US" dirty="0" smtClean="0"/>
              <a:t>(fights against parasites, hives)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IgG</a:t>
            </a:r>
            <a:r>
              <a:rPr lang="en-US" dirty="0" smtClean="0"/>
              <a:t>(carries out antibacterial and antiviral activity)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IgM</a:t>
            </a:r>
            <a:r>
              <a:rPr lang="en-US" dirty="0" smtClean="0"/>
              <a:t>(found in the bloodstream and kills bacteria)</a:t>
            </a:r>
          </a:p>
          <a:p>
            <a:r>
              <a:rPr lang="en-US" dirty="0" smtClean="0"/>
              <a:t>Their presence in the body can be measured by a blood test </a:t>
            </a:r>
            <a:endParaRPr lang="en-US" dirty="0"/>
          </a:p>
        </p:txBody>
      </p:sp>
      <p:pic>
        <p:nvPicPr>
          <p:cNvPr id="10242" name="Picture 2" descr="http://www.beltina.org/pics/immunoglobul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334000"/>
            <a:ext cx="431482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Killer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These are non T and non B cells, they are in the bloodstream system</a:t>
            </a:r>
          </a:p>
          <a:p>
            <a:r>
              <a:rPr lang="en-US" dirty="0" smtClean="0"/>
              <a:t>Natural killer cells kills some cancer cell and cells infected with viruses</a:t>
            </a:r>
          </a:p>
          <a:p>
            <a:r>
              <a:rPr lang="en-US" dirty="0" smtClean="0"/>
              <a:t>They produce holes in the target cell, leading to it’s </a:t>
            </a:r>
            <a:r>
              <a:rPr lang="en-US" dirty="0" smtClean="0"/>
              <a:t>destruction</a:t>
            </a:r>
          </a:p>
          <a:p>
            <a:r>
              <a:rPr lang="en-US" dirty="0" smtClean="0"/>
              <a:t>Clinical studies have shown that it is well tolerated and some anti-tumor responses have been seen in patients with lung cancer, melanoma and </a:t>
            </a:r>
            <a:r>
              <a:rPr lang="en-US" dirty="0" smtClean="0"/>
              <a:t>lymphoma</a:t>
            </a:r>
          </a:p>
          <a:p>
            <a:r>
              <a:rPr lang="en-US" dirty="0" smtClean="0"/>
              <a:t>As the majority of pregnancies involve two parents who are not tissue matched, successful </a:t>
            </a:r>
            <a:r>
              <a:rPr lang="en-US" dirty="0" smtClean="0"/>
              <a:t>pregnancy requires </a:t>
            </a:r>
            <a:r>
              <a:rPr lang="en-US" dirty="0" smtClean="0"/>
              <a:t>the mother's immune system to be </a:t>
            </a:r>
            <a:r>
              <a:rPr lang="en-US" dirty="0" smtClean="0"/>
              <a:t>suppressed. NK </a:t>
            </a:r>
            <a:r>
              <a:rPr lang="en-US" dirty="0" smtClean="0"/>
              <a:t>cells are thought to be an important cell type in this process.</a:t>
            </a:r>
            <a:r>
              <a:rPr lang="en-US" baseline="30000" dirty="0" smtClean="0">
                <a:hlinkClick r:id="rId2"/>
              </a:rPr>
              <a:t>[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7170" name="Picture 2" descr="http://www.cancercanbebeaten.com/book/wp-content/uploads/killercell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143000"/>
            <a:ext cx="3505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secondary response, the reaction is much faster, taking only </a:t>
            </a:r>
            <a:r>
              <a:rPr lang="en-US" b="1" dirty="0" smtClean="0"/>
              <a:t>2 to 3 days</a:t>
            </a:r>
          </a:p>
          <a:p>
            <a:r>
              <a:rPr lang="en-US" dirty="0" smtClean="0"/>
              <a:t>This is possible because left-over lymphocytes with memory are able to attack the antigen</a:t>
            </a:r>
          </a:p>
          <a:p>
            <a:r>
              <a:rPr lang="en-US" dirty="0" smtClean="0"/>
              <a:t>Once one of the cells meets the same antigen, mitosis is immediate, and large numbers of appropriately matched calls and antibodies are produced to destroy the antigen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Cell-Mediated Response(T-cell Activity)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response of T cells is both quick and direct </a:t>
            </a:r>
          </a:p>
          <a:p>
            <a:r>
              <a:rPr lang="en-US" dirty="0" smtClean="0"/>
              <a:t>Some T cells are vital to the operation of other cells</a:t>
            </a:r>
          </a:p>
          <a:p>
            <a:r>
              <a:rPr lang="en-US" dirty="0" smtClean="0"/>
              <a:t>The helper T cells assist B cells to produce antibodies</a:t>
            </a:r>
          </a:p>
          <a:p>
            <a:r>
              <a:rPr lang="en-US" dirty="0" smtClean="0"/>
              <a:t>Helper T cells identify antigens trapped by WBC(macrophages)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 the knowledge of immune reactions, it is easy to understand how immunizations and vaccinations provide protection against antigens</a:t>
            </a:r>
          </a:p>
          <a:p>
            <a:r>
              <a:rPr lang="en-US" dirty="0" smtClean="0"/>
              <a:t>Vaccines are given in initial and in “booster” doses to provide memory cells and antibodies for longer periods</a:t>
            </a:r>
          </a:p>
          <a:p>
            <a:r>
              <a:rPr lang="en-US" dirty="0" smtClean="0"/>
              <a:t>These methods provide active immunity against that specific disease</a:t>
            </a:r>
          </a:p>
          <a:p>
            <a:r>
              <a:rPr lang="en-US" dirty="0" smtClean="0"/>
              <a:t>Tetanus is an example: antibodies from another source are injected into the person to provide a temporary immunity to counter the immediate attack of pathogens, that why this is given after an injury or animal bite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And Disorders</a:t>
            </a:r>
            <a:br>
              <a:rPr lang="en-US" dirty="0" smtClean="0"/>
            </a:br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Acquired immunodeficiency syndrome(AIDS): is a worldwide epidemic </a:t>
            </a:r>
          </a:p>
          <a:p>
            <a:r>
              <a:rPr lang="en-US" dirty="0" smtClean="0"/>
              <a:t>The tem AIDS refers to the most advanced stages of HIV(human immunodeficiency virus)</a:t>
            </a:r>
          </a:p>
          <a:p>
            <a:r>
              <a:rPr lang="en-US" dirty="0" smtClean="0"/>
              <a:t>Globally, HIV is still increasing over time as the epidemic spreads to different countries</a:t>
            </a:r>
          </a:p>
          <a:p>
            <a:r>
              <a:rPr lang="en-US" dirty="0" smtClean="0"/>
              <a:t>According to the CDC(2009) there are 50,000 people newly diagnosed with HIV each year in the US</a:t>
            </a:r>
          </a:p>
          <a:p>
            <a:r>
              <a:rPr lang="en-US" dirty="0" smtClean="0"/>
              <a:t>The beginning of HIV was discovered in the </a:t>
            </a:r>
            <a:r>
              <a:rPr lang="en-US" dirty="0" smtClean="0"/>
              <a:t>1980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estimated </a:t>
            </a:r>
            <a:r>
              <a:rPr lang="en-US" dirty="0" smtClean="0"/>
              <a:t>number of AIDS diagnoses through 2010 in the United States was 1,155,792. 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And Disorders</a:t>
            </a:r>
            <a:br>
              <a:rPr lang="en-US" dirty="0" smtClean="0"/>
            </a:br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AIDS is an infectious disease caused by HIV, which renders the body’s immune system ineffective</a:t>
            </a:r>
          </a:p>
          <a:p>
            <a:r>
              <a:rPr lang="en-US" dirty="0" smtClean="0"/>
              <a:t>The virus  has been found in many body fluids but survives well only in those with numerous WBC’s, such as in blood, semen, and vaginal secretions</a:t>
            </a:r>
          </a:p>
          <a:p>
            <a:r>
              <a:rPr lang="en-US" dirty="0" smtClean="0"/>
              <a:t>The virus invades the helper T cells and macrophages, hiding in their membranes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 of immunity is primarily provided by specific cells and organs of the circulatory system(blood cells and tissues)</a:t>
            </a:r>
          </a:p>
          <a:p>
            <a:r>
              <a:rPr lang="en-US" dirty="0" smtClean="0"/>
              <a:t>The role of immunity is essential to the health and well-being of humans</a:t>
            </a:r>
          </a:p>
          <a:p>
            <a:r>
              <a:rPr lang="en-US" dirty="0" smtClean="0"/>
              <a:t>When the system misfires or is crippled, a whole host of diseases can develop, such as AIDS, allergies, arthritis, and cancer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And Disorders</a:t>
            </a:r>
            <a:br>
              <a:rPr lang="en-US" dirty="0" smtClean="0"/>
            </a:br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After HIV enters the body, it piggybacks onto a T cell and works its way inside of that cell</a:t>
            </a:r>
          </a:p>
          <a:p>
            <a:pPr fontAlgn="base"/>
            <a:r>
              <a:rPr lang="en-US" dirty="0" smtClean="0"/>
              <a:t>Once inside, the virus completely takes over the T cell and uses it as a virus-making factory to make a lot of copies of itself</a:t>
            </a:r>
          </a:p>
          <a:p>
            <a:pPr fontAlgn="base"/>
            <a:r>
              <a:rPr lang="en-US" dirty="0" smtClean="0"/>
              <a:t>The newly made viruses then leave the T cells and go on to infect and destroy other healthy T cells as they continue to multiply inside the body</a:t>
            </a:r>
          </a:p>
          <a:p>
            <a:pPr fontAlgn="base"/>
            <a:r>
              <a:rPr lang="en-US" dirty="0" smtClean="0"/>
              <a:t>After the virus invades the T cells, they can no longer properly fight infections.</a:t>
            </a:r>
          </a:p>
          <a:p>
            <a:pPr fontAlgn="base"/>
            <a:r>
              <a:rPr lang="en-US" dirty="0" smtClean="0"/>
              <a:t>Someone who is infected with the virus is called HIV positive, but it may take years for the virus to damage enough T cells for that person to get sick and develop AIDS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And Disorders</a:t>
            </a:r>
            <a:br>
              <a:rPr lang="en-US" dirty="0" smtClean="0"/>
            </a:br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virus can be transmitted by the following methods:</a:t>
            </a:r>
          </a:p>
          <a:p>
            <a:r>
              <a:rPr lang="en-US" dirty="0" smtClean="0"/>
              <a:t>Unprotected sex with an infected partner</a:t>
            </a:r>
          </a:p>
          <a:p>
            <a:r>
              <a:rPr lang="en-US" dirty="0" smtClean="0"/>
              <a:t>Sharing drug needles or syringes with an infected person</a:t>
            </a:r>
          </a:p>
          <a:p>
            <a:r>
              <a:rPr lang="en-US" dirty="0" smtClean="0"/>
              <a:t>Women with HIV can transmit the virus to their babies during pregnancy, birth, or breast feeding</a:t>
            </a:r>
          </a:p>
          <a:p>
            <a:r>
              <a:rPr lang="en-US" dirty="0" smtClean="0"/>
              <a:t>Blood transfusions(very low because of screening)</a:t>
            </a:r>
          </a:p>
          <a:p>
            <a:r>
              <a:rPr lang="en-US" dirty="0" smtClean="0"/>
              <a:t>Health care workers from needle sticks or body fluids(very low, less than 0.01%)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Misconceptions Of HIV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Causal contact with an infected person(towels, toilet, bedding, swimming pools, sharing utensils)</a:t>
            </a:r>
          </a:p>
          <a:p>
            <a:r>
              <a:rPr lang="en-US" dirty="0" smtClean="0"/>
              <a:t>Kissing(open mouth very low risk)</a:t>
            </a:r>
          </a:p>
          <a:p>
            <a:r>
              <a:rPr lang="en-US" dirty="0" smtClean="0"/>
              <a:t>Mosquitoes</a:t>
            </a:r>
          </a:p>
          <a:p>
            <a:r>
              <a:rPr lang="en-US" dirty="0" smtClean="0"/>
              <a:t>Tattooing</a:t>
            </a:r>
          </a:p>
          <a:p>
            <a:r>
              <a:rPr lang="en-US" dirty="0" smtClean="0"/>
              <a:t>Body piercing</a:t>
            </a:r>
          </a:p>
          <a:p>
            <a:r>
              <a:rPr lang="en-US" dirty="0" smtClean="0"/>
              <a:t>HIV infection from infectious bodily fluids outside the human body is essentially zero</a:t>
            </a:r>
          </a:p>
          <a:p>
            <a:r>
              <a:rPr lang="en-US" dirty="0" smtClean="0"/>
              <a:t>Outside of the body, the HIV virus dies within minutes without the temperature necessary for its survival</a:t>
            </a:r>
          </a:p>
          <a:p>
            <a:r>
              <a:rPr lang="en-US" dirty="0" smtClean="0"/>
              <a:t>A Western Blot Test(non-waived) is used to confirm an HIV diagnosis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And Symptoms Of HIV(list on page 488)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Early signs:</a:t>
            </a:r>
          </a:p>
          <a:p>
            <a:r>
              <a:rPr lang="en-US" dirty="0" smtClean="0"/>
              <a:t>Many do not have symptoms when first infected</a:t>
            </a:r>
          </a:p>
          <a:p>
            <a:r>
              <a:rPr lang="en-US" dirty="0" smtClean="0"/>
              <a:t>Within 1 to 2 month they may have flulike symptoms(fever, fatigue, headache, enlarged lymph nodes)</a:t>
            </a:r>
          </a:p>
          <a:p>
            <a:r>
              <a:rPr lang="en-US" dirty="0" smtClean="0"/>
              <a:t>When they have these symptoms, HIV is present and they are highly contagious</a:t>
            </a:r>
          </a:p>
          <a:p>
            <a:r>
              <a:rPr lang="en-US" dirty="0" smtClean="0"/>
              <a:t>Later signs:</a:t>
            </a:r>
          </a:p>
          <a:p>
            <a:r>
              <a:rPr lang="en-US" dirty="0" smtClean="0"/>
              <a:t>Severe symptoms may not occur for about 10 years(this is when helper t cells are being destroyed)</a:t>
            </a:r>
          </a:p>
          <a:p>
            <a:r>
              <a:rPr lang="en-US" dirty="0" smtClean="0"/>
              <a:t>Symptoms at this time may be:</a:t>
            </a:r>
          </a:p>
          <a:p>
            <a:r>
              <a:rPr lang="en-US" dirty="0" smtClean="0"/>
              <a:t>Enlarge lymph nodes, fatigue, inflammatory </a:t>
            </a:r>
          </a:p>
          <a:p>
            <a:pPr>
              <a:buNone/>
            </a:pPr>
            <a:r>
              <a:rPr lang="en-US" dirty="0" smtClean="0"/>
              <a:t>       disease, fever, sweats, weight loss, rashes, </a:t>
            </a:r>
          </a:p>
          <a:p>
            <a:pPr>
              <a:buNone/>
            </a:pPr>
            <a:r>
              <a:rPr lang="en-US" dirty="0" smtClean="0"/>
              <a:t>       memory loss</a:t>
            </a:r>
          </a:p>
          <a:p>
            <a:r>
              <a:rPr lang="en-US" dirty="0" smtClean="0"/>
              <a:t>Late signs:</a:t>
            </a:r>
          </a:p>
          <a:p>
            <a:r>
              <a:rPr lang="en-US" dirty="0" smtClean="0"/>
              <a:t>HIV to AIDS</a:t>
            </a:r>
          </a:p>
          <a:p>
            <a:r>
              <a:rPr lang="en-US" dirty="0" smtClean="0"/>
              <a:t>Pneumonia, cough, difficulty breathing, </a:t>
            </a:r>
          </a:p>
          <a:p>
            <a:pPr>
              <a:buNone/>
            </a:pPr>
            <a:r>
              <a:rPr lang="en-US" dirty="0" smtClean="0"/>
              <a:t>       fever, some cancers, meningitis, or chronic diarrhea</a:t>
            </a:r>
          </a:p>
          <a:p>
            <a:r>
              <a:rPr lang="en-US" dirty="0" smtClean="0"/>
              <a:t>These are often resistant to treatment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5842" name="Picture 2" descr="http://www.mohamedelmahady.com/resources/Symptoms-of-HIV-and-AIDS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429000"/>
            <a:ext cx="265747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HIV is treated with antiretroviral (ARV) therapy(HIV cocktails)</a:t>
            </a:r>
          </a:p>
          <a:p>
            <a:r>
              <a:rPr lang="en-US" dirty="0" smtClean="0"/>
              <a:t>Antiretroviral drugs are used in the treatment and prevention of HIV infection. They work against HIV by stopping or interfering with the reproduction of virus in the body(20 approved meds)</a:t>
            </a:r>
          </a:p>
          <a:p>
            <a:r>
              <a:rPr lang="en-US" dirty="0" smtClean="0"/>
              <a:t>Antiretroviral drugs interfere with the way HIV makes copies of itself and the way it spreads from cell to cell</a:t>
            </a:r>
          </a:p>
          <a:p>
            <a:r>
              <a:rPr lang="en-US" dirty="0" smtClean="0"/>
              <a:t>Taking at least 3 medicines at the same time makes it harder for the virus to adapt and become resistant</a:t>
            </a:r>
          </a:p>
          <a:p>
            <a:r>
              <a:rPr lang="en-US" dirty="0" smtClean="0"/>
              <a:t>If a pregnant woman has HIV, she will need to start an ART treatment. This is a very good way to make sure that her baby will not get the HIV.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Medications $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38312" y="2320131"/>
          <a:ext cx="5667376" cy="2811780"/>
        </p:xfrm>
        <a:graphic>
          <a:graphicData uri="http://schemas.openxmlformats.org/drawingml/2006/table">
            <a:tbl>
              <a:tblPr/>
              <a:tblGrid>
                <a:gridCol w="2833688"/>
                <a:gridCol w="2833688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Agenerase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$772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Aptivus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$1117.50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err="1"/>
                        <a:t>Combivir</a:t>
                      </a:r>
                      <a:r>
                        <a:rPr lang="en-US" dirty="0"/>
                        <a:t> 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$752.64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Crixivan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$570.96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Emtriva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$347.11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Epivir 300mg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$347.11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Epzicom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$813.55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Fortovase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$263.35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en-US" dirty="0"/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dirty="0"/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Sometimes the immune system can damage instead of protect the body(from dust, animal hair, food, pollen, insects)</a:t>
            </a:r>
          </a:p>
          <a:p>
            <a:r>
              <a:rPr lang="en-US" dirty="0" smtClean="0"/>
              <a:t>This is allergies and may damage tissues</a:t>
            </a:r>
          </a:p>
          <a:p>
            <a:r>
              <a:rPr lang="en-US" dirty="0" smtClean="0"/>
              <a:t>Allergies may affect different areas of the body:</a:t>
            </a:r>
          </a:p>
          <a:p>
            <a:r>
              <a:rPr lang="en-US" dirty="0" smtClean="0"/>
              <a:t>In the nose: rhinitis</a:t>
            </a:r>
          </a:p>
          <a:p>
            <a:r>
              <a:rPr lang="en-US" dirty="0" smtClean="0"/>
              <a:t>In the lungs: as asthma</a:t>
            </a:r>
          </a:p>
          <a:p>
            <a:r>
              <a:rPr lang="en-US" dirty="0" smtClean="0"/>
              <a:t>In the eyes: as conjunctivitis</a:t>
            </a:r>
          </a:p>
          <a:p>
            <a:r>
              <a:rPr lang="en-US" dirty="0" smtClean="0"/>
              <a:t>On the skin: as eczema, dermatitis, or hives</a:t>
            </a:r>
          </a:p>
          <a:p>
            <a:r>
              <a:rPr lang="en-US" dirty="0" smtClean="0"/>
              <a:t>In the digestive tract: vomiting or diarrhea</a:t>
            </a:r>
          </a:p>
          <a:p>
            <a:r>
              <a:rPr lang="en-US" dirty="0" smtClean="0"/>
              <a:t>When exposed to an allergen, the antibody </a:t>
            </a:r>
            <a:br>
              <a:rPr lang="en-US" dirty="0" smtClean="0"/>
            </a:br>
            <a:r>
              <a:rPr lang="en-US" dirty="0" err="1" smtClean="0"/>
              <a:t>IgE</a:t>
            </a:r>
            <a:r>
              <a:rPr lang="en-US" dirty="0" smtClean="0"/>
              <a:t>(WBC- B cells) </a:t>
            </a:r>
            <a:r>
              <a:rPr lang="en-US" dirty="0" smtClean="0"/>
              <a:t>is produced resulting </a:t>
            </a:r>
            <a:r>
              <a:rPr lang="en-US" dirty="0" smtClean="0"/>
              <a:t>in a histamine responses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15364" name="Picture 4" descr="http://sharp-world.com/corporate/img/news/old_img/090727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81200"/>
            <a:ext cx="38862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Cancer is a group of diseases characterized by uncontrolled growth of abnormal cells</a:t>
            </a:r>
          </a:p>
          <a:p>
            <a:r>
              <a:rPr lang="en-US" dirty="0" smtClean="0"/>
              <a:t>These cells accumulate and form tumors that may compress, invade, or destroy normal tissue</a:t>
            </a:r>
          </a:p>
          <a:p>
            <a:r>
              <a:rPr lang="en-US" dirty="0" smtClean="0"/>
              <a:t>Cells have the potential to break away from a tumor and travel to other areas of the body</a:t>
            </a:r>
          </a:p>
          <a:p>
            <a:r>
              <a:rPr lang="en-US" dirty="0" smtClean="0"/>
              <a:t>The spread of a tumor to a new site is called </a:t>
            </a:r>
            <a:r>
              <a:rPr lang="en-US" b="1" dirty="0" smtClean="0"/>
              <a:t>metastasis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Cancer is the second leading cause of death </a:t>
            </a:r>
          </a:p>
          <a:p>
            <a:r>
              <a:rPr lang="en-US" dirty="0" smtClean="0"/>
              <a:t>One out of every four deaths in the US is from cancer</a:t>
            </a:r>
          </a:p>
          <a:p>
            <a:r>
              <a:rPr lang="en-US" b="1" dirty="0" smtClean="0"/>
              <a:t>Oncologists</a:t>
            </a:r>
            <a:r>
              <a:rPr lang="en-US" dirty="0" smtClean="0"/>
              <a:t> are physicians that specializes in the education and treatment of cancer</a:t>
            </a:r>
          </a:p>
          <a:p>
            <a:r>
              <a:rPr lang="en-US" dirty="0" smtClean="0"/>
              <a:t>The medical term neoplasm is defined as a new growth</a:t>
            </a:r>
          </a:p>
          <a:p>
            <a:r>
              <a:rPr lang="en-US" dirty="0" smtClean="0"/>
              <a:t>There are benign and malignant tumors</a:t>
            </a:r>
          </a:p>
          <a:p>
            <a:r>
              <a:rPr lang="en-US" dirty="0" smtClean="0"/>
              <a:t>Benign tumors are slow growing and usually do not cause any problems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Malignant tumors are cancerous and differ from benign in several ways:</a:t>
            </a:r>
          </a:p>
          <a:p>
            <a:r>
              <a:rPr lang="en-US" dirty="0" smtClean="0"/>
              <a:t>Cancer cells alter cell structure</a:t>
            </a:r>
          </a:p>
          <a:p>
            <a:r>
              <a:rPr lang="en-US" dirty="0" smtClean="0"/>
              <a:t>Cancer cells lack normal growth </a:t>
            </a:r>
          </a:p>
          <a:p>
            <a:r>
              <a:rPr lang="en-US" dirty="0" smtClean="0"/>
              <a:t>Cancer cells grow rapidly and invade other tissues</a:t>
            </a:r>
          </a:p>
          <a:p>
            <a:r>
              <a:rPr lang="en-US" dirty="0" smtClean="0"/>
              <a:t>Cancer cells escape the immune response</a:t>
            </a:r>
          </a:p>
          <a:p>
            <a:r>
              <a:rPr lang="en-US" dirty="0" smtClean="0"/>
              <a:t>Cancer cells cause destruction of normal tissue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live in an environment full of </a:t>
            </a:r>
            <a:r>
              <a:rPr lang="en-US" b="1" dirty="0" smtClean="0"/>
              <a:t>antigens</a:t>
            </a:r>
            <a:r>
              <a:rPr lang="en-US" dirty="0" smtClean="0"/>
              <a:t>(non-self or foreign)</a:t>
            </a:r>
          </a:p>
          <a:p>
            <a:r>
              <a:rPr lang="en-US" dirty="0" smtClean="0"/>
              <a:t>Examples of some antigens:</a:t>
            </a:r>
          </a:p>
          <a:p>
            <a:r>
              <a:rPr lang="en-US" dirty="0" smtClean="0"/>
              <a:t>Bacteria, viruses, fungi, foreign materials, and parasites</a:t>
            </a:r>
          </a:p>
          <a:p>
            <a:r>
              <a:rPr lang="en-US" dirty="0" smtClean="0"/>
              <a:t>In abnormal situations, the immune system can mistake self for non-self and attack, this is known as an </a:t>
            </a:r>
            <a:r>
              <a:rPr lang="en-US" b="1" dirty="0" smtClean="0"/>
              <a:t>autoimmune</a:t>
            </a:r>
            <a:r>
              <a:rPr lang="en-US" dirty="0" smtClean="0"/>
              <a:t> disease(RA or lupus)</a:t>
            </a:r>
          </a:p>
          <a:p>
            <a:r>
              <a:rPr lang="en-US" dirty="0" smtClean="0"/>
              <a:t>Sometimes, the system responds inappropriately to harmless substances, such as pollen or cat hair, this is known as an </a:t>
            </a:r>
            <a:r>
              <a:rPr lang="en-US" b="1" dirty="0" smtClean="0"/>
              <a:t>allergen</a:t>
            </a:r>
          </a:p>
          <a:p>
            <a:r>
              <a:rPr lang="en-US" dirty="0" smtClean="0"/>
              <a:t>When one’s own cells become malignant, their structure changes, making them “different” and a response occurs</a:t>
            </a:r>
          </a:p>
          <a:p>
            <a:r>
              <a:rPr lang="en-US" dirty="0" smtClean="0"/>
              <a:t>Many antigens can cause serious reactions, infections, diseases, and even death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Cancer can be classified according to its cellular origin</a:t>
            </a:r>
          </a:p>
          <a:p>
            <a:r>
              <a:rPr lang="en-US" sz="2000" dirty="0" smtClean="0"/>
              <a:t>Cancers arising from epithelial tissues are known as </a:t>
            </a:r>
            <a:r>
              <a:rPr lang="en-US" sz="2000" b="1" dirty="0" smtClean="0"/>
              <a:t>carcinomas</a:t>
            </a:r>
            <a:r>
              <a:rPr lang="en-US" sz="2000" dirty="0" smtClean="0"/>
              <a:t>(breast cancer), and those from connective tissues are call </a:t>
            </a:r>
            <a:r>
              <a:rPr lang="en-US" sz="2000" b="1" dirty="0" smtClean="0"/>
              <a:t>sarcomas</a:t>
            </a:r>
            <a:r>
              <a:rPr lang="en-US" sz="2000" dirty="0" smtClean="0"/>
              <a:t>(bone or blood cancer, rare in adults)</a:t>
            </a:r>
          </a:p>
          <a:p>
            <a:r>
              <a:rPr lang="en-US" sz="2000" dirty="0" smtClean="0"/>
              <a:t>Cancers can also be described according to their degree of grade</a:t>
            </a:r>
          </a:p>
          <a:p>
            <a:r>
              <a:rPr lang="en-US" sz="2000" dirty="0" smtClean="0"/>
              <a:t>The grading system goes from grade 1(resembles a normal cell) to grade 4(grow rapid and look abnormal)</a:t>
            </a:r>
          </a:p>
          <a:p>
            <a:r>
              <a:rPr lang="en-US" sz="2000" dirty="0" smtClean="0"/>
              <a:t>Size is measured in cm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3010" name="Picture 2" descr="Tumor size compared to everyday objects; shows various measurements of a tumor compared to a pea, peanut, walnut, and li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419600"/>
            <a:ext cx="7543800" cy="2305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Staging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Staging is a term used to identify the extent of spread</a:t>
            </a:r>
          </a:p>
          <a:p>
            <a:r>
              <a:rPr lang="en-US" dirty="0" smtClean="0"/>
              <a:t>This is a system used worldwide</a:t>
            </a:r>
          </a:p>
          <a:p>
            <a:r>
              <a:rPr lang="en-US" dirty="0" smtClean="0"/>
              <a:t>This is used to plan treatments, evaluations, outcomes, and prognosis</a:t>
            </a:r>
          </a:p>
          <a:p>
            <a:r>
              <a:rPr lang="en-US" dirty="0" smtClean="0"/>
              <a:t>The method is known as the TNM system and uses a standard criteria:</a:t>
            </a:r>
          </a:p>
          <a:p>
            <a:r>
              <a:rPr lang="en-US" dirty="0" smtClean="0"/>
              <a:t>T: the size of the tumor</a:t>
            </a:r>
          </a:p>
          <a:p>
            <a:r>
              <a:rPr lang="en-US" dirty="0" smtClean="0"/>
              <a:t>N: the presence or absence and the extent of the lymph nodes</a:t>
            </a:r>
          </a:p>
          <a:p>
            <a:r>
              <a:rPr lang="en-US" dirty="0" smtClean="0"/>
              <a:t>M: The presence or absence of distant metastasis</a:t>
            </a:r>
          </a:p>
          <a:p>
            <a:r>
              <a:rPr lang="en-US" dirty="0" smtClean="0"/>
              <a:t>Number are added to the three components:</a:t>
            </a:r>
          </a:p>
          <a:p>
            <a:r>
              <a:rPr lang="en-US" dirty="0" smtClean="0"/>
              <a:t>Example: T- Tumor size: T1</a:t>
            </a:r>
          </a:p>
          <a:p>
            <a:pPr>
              <a:buNone/>
            </a:pPr>
            <a:r>
              <a:rPr lang="en-US" dirty="0" smtClean="0"/>
              <a:t>                       N- nodal involvement: N2</a:t>
            </a:r>
          </a:p>
          <a:p>
            <a:pPr>
              <a:buNone/>
            </a:pPr>
            <a:r>
              <a:rPr lang="en-US" dirty="0" smtClean="0"/>
              <a:t>                       M- metastasis: M1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http://colorectal.surgery.ucsf.edu/media/1141029/cdr0000415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4876800" cy="5029200"/>
          </a:xfrm>
          <a:prstGeom prst="rect">
            <a:avLst/>
          </a:prstGeom>
          <a:noFill/>
        </p:spPr>
      </p:pic>
      <p:pic>
        <p:nvPicPr>
          <p:cNvPr id="33796" name="Picture 4" descr="http://t3.gstatic.com/images?q=tbn:ANd9GcTrc6i6F7aKo_-WQ0v_pjaQYRg2xFrLlp8bN2kygrrDcOJE62x-7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676400"/>
            <a:ext cx="3124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Seven Warning Signals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bowel and bladder habits</a:t>
            </a:r>
          </a:p>
          <a:p>
            <a:r>
              <a:rPr lang="en-US" dirty="0" smtClean="0"/>
              <a:t>A sore that does not heal</a:t>
            </a:r>
          </a:p>
          <a:p>
            <a:r>
              <a:rPr lang="en-US" dirty="0" smtClean="0"/>
              <a:t>Unusual bleeding or discharge</a:t>
            </a:r>
          </a:p>
          <a:p>
            <a:r>
              <a:rPr lang="en-US" dirty="0" smtClean="0"/>
              <a:t>Thickening or lump in the breast or elsewhere</a:t>
            </a:r>
          </a:p>
          <a:p>
            <a:r>
              <a:rPr lang="en-US" dirty="0" smtClean="0"/>
              <a:t>Difficulty swallowing</a:t>
            </a:r>
          </a:p>
          <a:p>
            <a:r>
              <a:rPr lang="en-US" dirty="0" smtClean="0"/>
              <a:t>Obvious change In a wart or mole</a:t>
            </a:r>
          </a:p>
          <a:p>
            <a:r>
              <a:rPr lang="en-US" dirty="0" smtClean="0"/>
              <a:t>Nagging cough or hoarseness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Tests For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diagnosis of cancers cells can only be considered 100% accurate if a sample of cells are removes and examined under a microscope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biopsy</a:t>
            </a:r>
            <a:r>
              <a:rPr lang="en-US" dirty="0" smtClean="0"/>
              <a:t> is a removal of a sample of tissue from the body for microscopic examination to determine a diagnosis</a:t>
            </a:r>
          </a:p>
          <a:p>
            <a:r>
              <a:rPr lang="en-US" dirty="0" smtClean="0"/>
              <a:t>Some laboratory tests can help establish the diagnosis of cancer</a:t>
            </a:r>
          </a:p>
          <a:p>
            <a:r>
              <a:rPr lang="en-US" dirty="0" smtClean="0"/>
              <a:t>Tumor imaging: a variety of radiology and imaging tests are used to aid in the diagnosis and staging of cancer, x-rays, CT scans, MRI’s, endoscopy, ultrasound, mammogram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For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major treatment methods for cancer are surgery, radiation, and chemotherapy</a:t>
            </a:r>
          </a:p>
          <a:p>
            <a:r>
              <a:rPr lang="en-US" dirty="0" smtClean="0"/>
              <a:t>Radiation is the use of high-energy particles or damage to DNA of cancer cells</a:t>
            </a:r>
          </a:p>
          <a:p>
            <a:r>
              <a:rPr lang="en-US" dirty="0" smtClean="0"/>
              <a:t>Chemotherapy involves the use of potent medications to treat cancer cells by altering cell division</a:t>
            </a:r>
          </a:p>
          <a:p>
            <a:r>
              <a:rPr lang="en-US" dirty="0" smtClean="0"/>
              <a:t>It can be administered orally, intravenous, SQ, IM</a:t>
            </a:r>
          </a:p>
          <a:p>
            <a:pPr algn="ctr"/>
            <a:r>
              <a:rPr lang="en-US" dirty="0" smtClean="0"/>
              <a:t>Page 498(list of treatments)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pic>
        <p:nvPicPr>
          <p:cNvPr id="5122" name="Picture 2" descr="http://breastcancerbydrruddy.com/wp-content/uploads/2011/09/radiation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143000"/>
            <a:ext cx="3352800" cy="2857500"/>
          </a:xfrm>
          <a:prstGeom prst="rect">
            <a:avLst/>
          </a:prstGeom>
          <a:noFill/>
        </p:spPr>
      </p:pic>
      <p:pic>
        <p:nvPicPr>
          <p:cNvPr id="5126" name="Picture 6" descr="http://www.healthcentral.com/common/images/9/9805_6170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62400"/>
            <a:ext cx="3810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Fatigue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Chronic fatigue syndrome refers to severe, continued tiredness that is not relieved by rest and is not directly caused by other medical conditions</a:t>
            </a:r>
          </a:p>
          <a:p>
            <a:pPr fontAlgn="base"/>
            <a:r>
              <a:rPr lang="en-US" dirty="0" smtClean="0"/>
              <a:t>They believe that the virus or bacteria enters the body but does not set off a normal immune response</a:t>
            </a:r>
          </a:p>
          <a:p>
            <a:pPr fontAlgn="base"/>
            <a:r>
              <a:rPr lang="en-US" dirty="0" smtClean="0"/>
              <a:t>The cause is unknown</a:t>
            </a:r>
          </a:p>
          <a:p>
            <a:pPr fontAlgn="base"/>
            <a:r>
              <a:rPr lang="en-US" dirty="0" smtClean="0"/>
              <a:t>One treatment is exercise therapy of 1 hour sessions </a:t>
            </a:r>
          </a:p>
          <a:p>
            <a:r>
              <a:rPr lang="en-US" dirty="0" smtClean="0"/>
              <a:t>This may be cause by the presence of high levels of antibodies of the  </a:t>
            </a:r>
            <a:r>
              <a:rPr lang="en-US" dirty="0" err="1" smtClean="0"/>
              <a:t>epstein-barr</a:t>
            </a:r>
            <a:r>
              <a:rPr lang="en-US" dirty="0" smtClean="0"/>
              <a:t> virus(mono)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Lupus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is a chronic disease of unknown cause in which striking changes occur in the immune system</a:t>
            </a:r>
          </a:p>
          <a:p>
            <a:r>
              <a:rPr lang="en-US" dirty="0" smtClean="0"/>
              <a:t>It causes inflammation of various parts of the body</a:t>
            </a:r>
          </a:p>
          <a:p>
            <a:r>
              <a:rPr lang="en-US" dirty="0" smtClean="0"/>
              <a:t>It can be life threatening if this occurs in the kidneys, lungs, heart, or brain</a:t>
            </a:r>
          </a:p>
          <a:p>
            <a:r>
              <a:rPr lang="en-US" dirty="0" smtClean="0"/>
              <a:t>In lupus, the usually protective antibodies are produced in extremely large quantities and react against the person’s own tissues, this is referred to as an autoimmune disease</a:t>
            </a:r>
          </a:p>
          <a:p>
            <a:r>
              <a:rPr lang="en-US" dirty="0" smtClean="0"/>
              <a:t>There is no cure for this disease, pain is controlled by </a:t>
            </a:r>
            <a:r>
              <a:rPr lang="en-US" dirty="0" err="1" smtClean="0"/>
              <a:t>ibu</a:t>
            </a:r>
            <a:r>
              <a:rPr lang="en-US" dirty="0" smtClean="0"/>
              <a:t> or Tylenol, rest and normal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Rheumatoid 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Rheumatoid arthritis (RA) is a long-term disease that leads to inflammation of the joints and surrounding tissues. It can also affect other organs</a:t>
            </a:r>
          </a:p>
          <a:p>
            <a:pPr fontAlgn="base"/>
            <a:r>
              <a:rPr lang="en-US" dirty="0" smtClean="0"/>
              <a:t>The cause of RA is unknown</a:t>
            </a:r>
          </a:p>
          <a:p>
            <a:pPr fontAlgn="base"/>
            <a:r>
              <a:rPr lang="en-US" dirty="0" smtClean="0"/>
              <a:t>It is an autoimmune disease, which means the body's immune system mistakenly attacks healthy tissue</a:t>
            </a:r>
          </a:p>
          <a:p>
            <a:pPr fontAlgn="base"/>
            <a:r>
              <a:rPr lang="en-US" dirty="0" smtClean="0"/>
              <a:t>RA can occur at any age, but is more common in middle age, women get RA more often than men</a:t>
            </a:r>
          </a:p>
          <a:p>
            <a:pPr fontAlgn="base"/>
            <a:r>
              <a:rPr lang="en-US" dirty="0" smtClean="0"/>
              <a:t>Infection, genes, and hormone changes may be linked to the disease</a:t>
            </a:r>
          </a:p>
          <a:p>
            <a:pPr fontAlgn="base"/>
            <a:r>
              <a:rPr lang="en-US" dirty="0" smtClean="0"/>
              <a:t>RA usually requires lifelong treatment, </a:t>
            </a:r>
          </a:p>
          <a:p>
            <a:pPr fontAlgn="base">
              <a:buNone/>
            </a:pPr>
            <a:r>
              <a:rPr lang="en-US" dirty="0" smtClean="0"/>
              <a:t>      including medications, physical therapy,</a:t>
            </a:r>
          </a:p>
          <a:p>
            <a:pPr fontAlgn="base">
              <a:buNone/>
            </a:pPr>
            <a:r>
              <a:rPr lang="en-US" dirty="0" smtClean="0"/>
              <a:t>      exercise, education, and possibly surgery.</a:t>
            </a:r>
          </a:p>
          <a:p>
            <a:pPr fontAlgn="base"/>
            <a:r>
              <a:rPr lang="en-US" dirty="0" smtClean="0"/>
              <a:t> Early, aggressive treatment for RA can delay </a:t>
            </a:r>
          </a:p>
          <a:p>
            <a:pPr fontAlgn="base">
              <a:buNone/>
            </a:pPr>
            <a:r>
              <a:rPr lang="en-US" dirty="0" smtClean="0"/>
              <a:t>      joint destruction</a:t>
            </a:r>
          </a:p>
          <a:p>
            <a:endParaRPr lang="en-US" dirty="0"/>
          </a:p>
        </p:txBody>
      </p:sp>
      <p:pic>
        <p:nvPicPr>
          <p:cNvPr id="48130" name="Picture 2" descr="http://www.cedars-sinai.edu/Patients/Health-Conditions/Images/354031_Adv_Rheumatoid_Arthritis-2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572000"/>
            <a:ext cx="2857500" cy="189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body has three main lines of defense against antigens: </a:t>
            </a:r>
          </a:p>
          <a:p>
            <a:r>
              <a:rPr lang="en-US" dirty="0" smtClean="0"/>
              <a:t>1. </a:t>
            </a:r>
            <a:r>
              <a:rPr lang="en-US" b="1" dirty="0" smtClean="0"/>
              <a:t>Barriers: </a:t>
            </a:r>
            <a:r>
              <a:rPr lang="en-US" dirty="0" smtClean="0"/>
              <a:t>skin, mucous membranes in our lungs and gastrointestinal tract </a:t>
            </a:r>
          </a:p>
          <a:p>
            <a:r>
              <a:rPr lang="en-US" dirty="0" smtClean="0"/>
              <a:t>2. </a:t>
            </a:r>
            <a:r>
              <a:rPr lang="en-US" b="1" dirty="0" smtClean="0"/>
              <a:t>Inflammation process</a:t>
            </a:r>
            <a:r>
              <a:rPr lang="en-US" dirty="0" smtClean="0"/>
              <a:t>: begins within seconds of an invasion, with redness, and swelling in that area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Antibodies</a:t>
            </a:r>
            <a:r>
              <a:rPr lang="en-US" dirty="0" smtClean="0"/>
              <a:t>: involves the actions of specific cells and other immune system components to attack the antigen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Leukocytes</a:t>
            </a:r>
            <a:r>
              <a:rPr lang="en-US" dirty="0" smtClean="0"/>
              <a:t>(white blood cells) play a vital role in defending the body </a:t>
            </a:r>
          </a:p>
          <a:p>
            <a:r>
              <a:rPr lang="en-US" dirty="0" smtClean="0"/>
              <a:t>All blood cells originate in the bone marrow and initially develop from stem cells</a:t>
            </a:r>
          </a:p>
          <a:p>
            <a:r>
              <a:rPr lang="en-US" dirty="0" smtClean="0"/>
              <a:t>There are 5 WBC:</a:t>
            </a:r>
          </a:p>
          <a:p>
            <a:r>
              <a:rPr lang="en-US" dirty="0" err="1" smtClean="0"/>
              <a:t>Eosinophils</a:t>
            </a:r>
            <a:r>
              <a:rPr lang="en-US" dirty="0" smtClean="0"/>
              <a:t>: 3% of leukocytes, fight against allergic reactions, they are weak </a:t>
            </a:r>
            <a:r>
              <a:rPr lang="en-US" b="1" dirty="0" smtClean="0"/>
              <a:t>phagocytes</a:t>
            </a:r>
            <a:r>
              <a:rPr lang="en-US" dirty="0" smtClean="0"/>
              <a:t>(this is engulfing or digesting antigens)</a:t>
            </a:r>
          </a:p>
          <a:p>
            <a:r>
              <a:rPr lang="en-US" dirty="0" err="1" smtClean="0"/>
              <a:t>Neutrophils</a:t>
            </a:r>
            <a:r>
              <a:rPr lang="en-US" dirty="0" smtClean="0"/>
              <a:t>: 64% of leukocytes, these are the first to arrive at an infection</a:t>
            </a:r>
          </a:p>
          <a:p>
            <a:r>
              <a:rPr lang="en-US" dirty="0" err="1" smtClean="0"/>
              <a:t>Basophils</a:t>
            </a:r>
            <a:r>
              <a:rPr lang="en-US" dirty="0" smtClean="0"/>
              <a:t>: 1% of leukocytes, small an produce the inflammation process</a:t>
            </a:r>
          </a:p>
          <a:p>
            <a:r>
              <a:rPr lang="en-US" dirty="0" smtClean="0"/>
              <a:t>Lymphocytes: large leukocytes 25%, these contain B and T </a:t>
            </a:r>
            <a:r>
              <a:rPr lang="en-US" dirty="0" smtClean="0"/>
              <a:t>cells(talk </a:t>
            </a:r>
            <a:r>
              <a:rPr lang="en-US" dirty="0" smtClean="0"/>
              <a:t>about later)</a:t>
            </a:r>
          </a:p>
          <a:p>
            <a:r>
              <a:rPr lang="en-US" dirty="0" err="1" smtClean="0"/>
              <a:t>Monocytes</a:t>
            </a:r>
            <a:r>
              <a:rPr lang="en-US" dirty="0" smtClean="0"/>
              <a:t>: 8% of leukocytes, largest </a:t>
            </a:r>
            <a:r>
              <a:rPr lang="en-US" dirty="0" err="1" smtClean="0"/>
              <a:t>wbc</a:t>
            </a:r>
            <a:r>
              <a:rPr lang="en-US" dirty="0"/>
              <a:t> </a:t>
            </a:r>
            <a:r>
              <a:rPr lang="en-US" dirty="0" smtClean="0"/>
              <a:t>called  “big eaters” that eat bacteria, </a:t>
            </a:r>
            <a:r>
              <a:rPr lang="en-US" dirty="0" err="1" smtClean="0"/>
              <a:t>monocytes</a:t>
            </a:r>
            <a:r>
              <a:rPr lang="en-US" dirty="0" smtClean="0"/>
              <a:t> are immature until they enter the tissue to fight infection and then they are almost large enough to see with the naked eye, in this stage they are called </a:t>
            </a:r>
            <a:r>
              <a:rPr lang="en-US" b="1" dirty="0" smtClean="0"/>
              <a:t>macrophages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http://www.bluebananadesigns.com/images/illustration/medium/macrophageAttacks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2209800" cy="1600200"/>
          </a:xfrm>
          <a:prstGeom prst="rect">
            <a:avLst/>
          </a:prstGeom>
          <a:noFill/>
        </p:spPr>
      </p:pic>
      <p:pic>
        <p:nvPicPr>
          <p:cNvPr id="15364" name="Picture 4" descr="http://academic.brooklyn.cuny.edu/biology/bio4fv/page/pinocy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0"/>
            <a:ext cx="17907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White Blood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2" name="Picture 4" descr="http://www.stfranciscare.org/saintfrancisdoctors/cancercenter/nci/media/CDR0000503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915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 Of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organs of the immune system are located throughout the body</a:t>
            </a:r>
          </a:p>
          <a:p>
            <a:r>
              <a:rPr lang="en-US" dirty="0" smtClean="0"/>
              <a:t>They include:</a:t>
            </a:r>
          </a:p>
          <a:p>
            <a:r>
              <a:rPr lang="en-US" dirty="0" smtClean="0"/>
              <a:t>Bone marrow: </a:t>
            </a:r>
          </a:p>
          <a:p>
            <a:r>
              <a:rPr lang="en-US" dirty="0" smtClean="0"/>
              <a:t>Thymus: lives in your chest, between your breast bone and your heart</a:t>
            </a:r>
          </a:p>
          <a:p>
            <a:r>
              <a:rPr lang="en-US" dirty="0" smtClean="0"/>
              <a:t>Lymph nodes:</a:t>
            </a:r>
          </a:p>
          <a:p>
            <a:r>
              <a:rPr lang="en-US" dirty="0" smtClean="0"/>
              <a:t>Spleen:</a:t>
            </a:r>
          </a:p>
          <a:p>
            <a:r>
              <a:rPr lang="en-US" dirty="0" smtClean="0"/>
              <a:t>Tonsils:</a:t>
            </a:r>
          </a:p>
          <a:p>
            <a:r>
              <a:rPr lang="en-US" dirty="0" smtClean="0"/>
              <a:t>Adenoids:</a:t>
            </a:r>
          </a:p>
          <a:p>
            <a:r>
              <a:rPr lang="en-US" dirty="0" smtClean="0"/>
              <a:t>Appendix:</a:t>
            </a:r>
          </a:p>
          <a:p>
            <a:endParaRPr lang="en-US" b="1" dirty="0" smtClean="0"/>
          </a:p>
          <a:p>
            <a:r>
              <a:rPr lang="en-US" b="1" dirty="0" err="1" smtClean="0"/>
              <a:t>Peyer’s</a:t>
            </a:r>
            <a:r>
              <a:rPr lang="en-US" b="1" dirty="0" smtClean="0"/>
              <a:t> patches</a:t>
            </a:r>
            <a:r>
              <a:rPr lang="en-US" dirty="0" smtClean="0"/>
              <a:t>:(are lymph nodes, located in the intestine)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  <p:pic>
        <p:nvPicPr>
          <p:cNvPr id="14338" name="Picture 2" descr="http://www.thehealthnews.org/news/06/08/01/peyer.3.th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295400"/>
            <a:ext cx="44196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 that you know how lymph nodes functions, it is easy to understand why they become swollen and tender during periods of infection </a:t>
            </a:r>
          </a:p>
          <a:p>
            <a:r>
              <a:rPr lang="en-US" dirty="0" smtClean="0"/>
              <a:t>It is because of the increased amount of cellular activity within the nodes</a:t>
            </a:r>
          </a:p>
          <a:p>
            <a:r>
              <a:rPr lang="en-US" dirty="0" smtClean="0"/>
              <a:t>This also occurs when malignant cells break away and circulate into the lymph fluid and are trapped into nodes, this is known as metastasis</a:t>
            </a:r>
          </a:p>
          <a:p>
            <a:r>
              <a:rPr lang="en-US" dirty="0" smtClean="0"/>
              <a:t>The assessment of tumors is called </a:t>
            </a:r>
            <a:r>
              <a:rPr lang="en-US" b="1" dirty="0" smtClean="0"/>
              <a:t>staging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nd is determined by the size of the tumor , the number of lymph nodes, and the metastatic progress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smtClean="0"/>
              <a:t>Lymphocytes(one of our 5 WBC)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Lymphocytes represent about 20 % of the total lymphocytes and act upon their targets by producing antibodies in a process called </a:t>
            </a:r>
            <a:r>
              <a:rPr lang="en-US" dirty="0" err="1" smtClean="0"/>
              <a:t>humoral</a:t>
            </a:r>
            <a:r>
              <a:rPr lang="en-US" dirty="0" smtClean="0"/>
              <a:t> immunity(body fluids)</a:t>
            </a:r>
          </a:p>
          <a:p>
            <a:r>
              <a:rPr lang="en-US" dirty="0" smtClean="0"/>
              <a:t>Each B Lymphocyte is capable of making only one type of antibody, and only one specific antigen can activate it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266" name="Picture 2" descr="http://t2.gstatic.com/images?q=tbn:ANd9GcSVGY0QmZfSW-K36il9yRS_JOL8RpriRE2GHKHvsHzKZRejMj4wsUw40hx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800600"/>
            <a:ext cx="3962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5745</TotalTime>
  <Words>2738</Words>
  <Application>Microsoft Office PowerPoint</Application>
  <PresentationFormat>On-screen Show (4:3)</PresentationFormat>
  <Paragraphs>264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Chapter 11 Unit 9</vt:lpstr>
      <vt:lpstr>The Immune System</vt:lpstr>
      <vt:lpstr>The Immune System</vt:lpstr>
      <vt:lpstr>The Immune System</vt:lpstr>
      <vt:lpstr>Origin Of Cells</vt:lpstr>
      <vt:lpstr>Five White Blood Cells</vt:lpstr>
      <vt:lpstr>Organs Of The Immune System</vt:lpstr>
      <vt:lpstr>The Immune System</vt:lpstr>
      <vt:lpstr>B Lymphocytes(one of our 5 WBC)</vt:lpstr>
      <vt:lpstr>Lymphocytes T Cells</vt:lpstr>
      <vt:lpstr>Primary Humoral(B-cell or Antibody-Mediated)1st Response </vt:lpstr>
      <vt:lpstr>Slide 12</vt:lpstr>
      <vt:lpstr>Antibodies</vt:lpstr>
      <vt:lpstr>Natural Killer Cells</vt:lpstr>
      <vt:lpstr>2nd Response </vt:lpstr>
      <vt:lpstr>Primary Cell-Mediated Response(T-cell Activity)</vt:lpstr>
      <vt:lpstr>Immunizations</vt:lpstr>
      <vt:lpstr>Diseases And Disorders HIV/AIDS</vt:lpstr>
      <vt:lpstr>Diseases And Disorders HIV/AIDS</vt:lpstr>
      <vt:lpstr>Diseases And Disorders HIV/AIDS</vt:lpstr>
      <vt:lpstr>Diseases And Disorders HIV/AIDS</vt:lpstr>
      <vt:lpstr>Misconceptions Of HIV Transmission</vt:lpstr>
      <vt:lpstr>Signs And Symptoms Of HIV(list on page 488)</vt:lpstr>
      <vt:lpstr>HIV</vt:lpstr>
      <vt:lpstr>HIV Medications $</vt:lpstr>
      <vt:lpstr>Allergies</vt:lpstr>
      <vt:lpstr>Cancer</vt:lpstr>
      <vt:lpstr>Cancer</vt:lpstr>
      <vt:lpstr>Malignant Tumors</vt:lpstr>
      <vt:lpstr>Classifications Of Cancer</vt:lpstr>
      <vt:lpstr>Cancer Staging</vt:lpstr>
      <vt:lpstr>Stages Of Cancer</vt:lpstr>
      <vt:lpstr>The Seven Warning Signals Of Cancer</vt:lpstr>
      <vt:lpstr>Diagnosis Tests For Cancer</vt:lpstr>
      <vt:lpstr>Treatment For Cancer</vt:lpstr>
      <vt:lpstr>Chronic Fatigue Syndrome</vt:lpstr>
      <vt:lpstr>Lupus </vt:lpstr>
      <vt:lpstr>Rheumatoid Arthritis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Unit 9</dc:title>
  <dc:creator>ahastin2</dc:creator>
  <cp:lastModifiedBy>ahastin2</cp:lastModifiedBy>
  <cp:revision>140</cp:revision>
  <dcterms:created xsi:type="dcterms:W3CDTF">2011-12-08T20:53:53Z</dcterms:created>
  <dcterms:modified xsi:type="dcterms:W3CDTF">2013-12-30T18:01:36Z</dcterms:modified>
</cp:coreProperties>
</file>