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7" r:id="rId21"/>
    <p:sldId id="278" r:id="rId22"/>
    <p:sldId id="279" r:id="rId23"/>
    <p:sldId id="275"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8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1B4D14B-B8B5-4113-8D0C-7BC66C3DEB62}" type="datetimeFigureOut">
              <a:rPr lang="en-US" smtClean="0"/>
              <a:pPr/>
              <a:t>09/03/2013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FDA33A-5115-4CE7-8010-CC1D5365CD0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B4D14B-B8B5-4113-8D0C-7BC66C3DEB62}" type="datetimeFigureOut">
              <a:rPr lang="en-US" smtClean="0"/>
              <a:pPr/>
              <a:t>09/03/2013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DA33A-5115-4CE7-8010-CC1D5365CD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B4D14B-B8B5-4113-8D0C-7BC66C3DEB62}" type="datetimeFigureOut">
              <a:rPr lang="en-US" smtClean="0"/>
              <a:pPr/>
              <a:t>09/03/2013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DA33A-5115-4CE7-8010-CC1D5365CD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B4D14B-B8B5-4113-8D0C-7BC66C3DEB62}" type="datetimeFigureOut">
              <a:rPr lang="en-US" smtClean="0"/>
              <a:pPr/>
              <a:t>09/03/2013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DA33A-5115-4CE7-8010-CC1D5365CD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1B4D14B-B8B5-4113-8D0C-7BC66C3DEB62}" type="datetimeFigureOut">
              <a:rPr lang="en-US" smtClean="0"/>
              <a:pPr/>
              <a:t>09/03/2013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DA33A-5115-4CE7-8010-CC1D5365CD0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B4D14B-B8B5-4113-8D0C-7BC66C3DEB62}" type="datetimeFigureOut">
              <a:rPr lang="en-US" smtClean="0"/>
              <a:pPr/>
              <a:t>09/03/2013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FDA33A-5115-4CE7-8010-CC1D5365CD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1B4D14B-B8B5-4113-8D0C-7BC66C3DEB62}" type="datetimeFigureOut">
              <a:rPr lang="en-US" smtClean="0"/>
              <a:pPr/>
              <a:t>09/03/2013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FDA33A-5115-4CE7-8010-CC1D5365CD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1B4D14B-B8B5-4113-8D0C-7BC66C3DEB62}" type="datetimeFigureOut">
              <a:rPr lang="en-US" smtClean="0"/>
              <a:pPr/>
              <a:t>09/03/2013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FDA33A-5115-4CE7-8010-CC1D5365CD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4D14B-B8B5-4113-8D0C-7BC66C3DEB62}" type="datetimeFigureOut">
              <a:rPr lang="en-US" smtClean="0"/>
              <a:pPr/>
              <a:t>09/03/2013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FDA33A-5115-4CE7-8010-CC1D5365CD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B4D14B-B8B5-4113-8D0C-7BC66C3DEB62}" type="datetimeFigureOut">
              <a:rPr lang="en-US" smtClean="0"/>
              <a:pPr/>
              <a:t>09/03/2013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FDA33A-5115-4CE7-8010-CC1D5365CD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1B4D14B-B8B5-4113-8D0C-7BC66C3DEB62}" type="datetimeFigureOut">
              <a:rPr lang="en-US" smtClean="0"/>
              <a:pPr/>
              <a:t>09/03/2013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FDA33A-5115-4CE7-8010-CC1D5365CD0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B4D14B-B8B5-4113-8D0C-7BC66C3DEB62}" type="datetimeFigureOut">
              <a:rPr lang="en-US" smtClean="0"/>
              <a:pPr/>
              <a:t>09/03/2013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FDA33A-5115-4CE7-8010-CC1D5365CD0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12</a:t>
            </a:r>
            <a:endParaRPr lang="en-US" dirty="0"/>
          </a:p>
        </p:txBody>
      </p:sp>
      <p:sp>
        <p:nvSpPr>
          <p:cNvPr id="3" name="Subtitle 2"/>
          <p:cNvSpPr>
            <a:spLocks noGrp="1"/>
          </p:cNvSpPr>
          <p:nvPr>
            <p:ph type="subTitle" idx="1"/>
          </p:nvPr>
        </p:nvSpPr>
        <p:spPr/>
        <p:txBody>
          <a:bodyPr/>
          <a:lstStyle/>
          <a:p>
            <a:r>
              <a:rPr lang="en-US" dirty="0" smtClean="0"/>
              <a:t>Preparing For Clinical Duties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 Washing Guidelines</a:t>
            </a:r>
            <a:endParaRPr lang="en-US" dirty="0"/>
          </a:p>
        </p:txBody>
      </p:sp>
      <p:sp>
        <p:nvSpPr>
          <p:cNvPr id="3" name="Content Placeholder 2"/>
          <p:cNvSpPr>
            <a:spLocks noGrp="1"/>
          </p:cNvSpPr>
          <p:nvPr>
            <p:ph idx="1"/>
          </p:nvPr>
        </p:nvSpPr>
        <p:spPr/>
        <p:txBody>
          <a:bodyPr/>
          <a:lstStyle/>
          <a:p>
            <a:r>
              <a:rPr lang="en-US" dirty="0" smtClean="0"/>
              <a:t>Minimal jewelry should be worn, because it is impossible to eliminate all pathogens</a:t>
            </a:r>
          </a:p>
          <a:p>
            <a:r>
              <a:rPr lang="en-US" dirty="0" smtClean="0"/>
              <a:t>When a sink is not readily available use a commercial cleaner prep(alcohol base) for approximately </a:t>
            </a:r>
            <a:r>
              <a:rPr lang="en-US" b="1" dirty="0" smtClean="0"/>
              <a:t>one minute</a:t>
            </a:r>
          </a:p>
          <a:p>
            <a:endParaRPr lang="en-US" dirty="0" smtClean="0"/>
          </a:p>
          <a:p>
            <a:r>
              <a:rPr lang="en-US" dirty="0" smtClean="0"/>
              <a:t>Hand washing procedure is on page 606-607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Guidelines For Lab Safety</a:t>
            </a:r>
            <a:endParaRPr lang="en-US" dirty="0"/>
          </a:p>
        </p:txBody>
      </p:sp>
      <p:sp>
        <p:nvSpPr>
          <p:cNvPr id="3" name="Content Placeholder 2"/>
          <p:cNvSpPr>
            <a:spLocks noGrp="1"/>
          </p:cNvSpPr>
          <p:nvPr>
            <p:ph idx="1"/>
          </p:nvPr>
        </p:nvSpPr>
        <p:spPr>
          <a:xfrm>
            <a:off x="381000" y="1752600"/>
            <a:ext cx="8229600" cy="4922520"/>
          </a:xfrm>
        </p:spPr>
        <p:txBody>
          <a:bodyPr>
            <a:normAutofit fontScale="85000" lnSpcReduction="20000"/>
          </a:bodyPr>
          <a:lstStyle/>
          <a:p>
            <a:r>
              <a:rPr lang="en-US" dirty="0" smtClean="0"/>
              <a:t>Proper hand washing</a:t>
            </a:r>
          </a:p>
          <a:p>
            <a:r>
              <a:rPr lang="en-US" dirty="0" smtClean="0"/>
              <a:t>Gloving is always a must</a:t>
            </a:r>
          </a:p>
          <a:p>
            <a:r>
              <a:rPr lang="en-US" dirty="0" smtClean="0"/>
              <a:t>Cover all scratches, cuts, or any breaks in the skin</a:t>
            </a:r>
          </a:p>
          <a:p>
            <a:r>
              <a:rPr lang="en-US" dirty="0" smtClean="0"/>
              <a:t>Never eat, drink, chew gum, smoke, place your fingers or pens in your mouth</a:t>
            </a:r>
          </a:p>
          <a:p>
            <a:r>
              <a:rPr lang="en-US" dirty="0" smtClean="0"/>
              <a:t>Wear PPE(personal protective equipment) with splashing or spilled blood or body fluids </a:t>
            </a:r>
          </a:p>
          <a:p>
            <a:r>
              <a:rPr lang="en-US" dirty="0" smtClean="0"/>
              <a:t>Clean up spills immediately</a:t>
            </a:r>
          </a:p>
          <a:p>
            <a:r>
              <a:rPr lang="en-US" dirty="0" smtClean="0"/>
              <a:t>Work in a well lighted and quite area for better concentration</a:t>
            </a:r>
          </a:p>
          <a:p>
            <a:r>
              <a:rPr lang="en-US" dirty="0" smtClean="0"/>
              <a:t>Dispose of all sharps, never recap a needle, never use your teeth to uncap a needle before an injection or blood draw</a:t>
            </a:r>
          </a:p>
          <a:p>
            <a:r>
              <a:rPr lang="en-US" dirty="0" smtClean="0"/>
              <a:t>Discard all hazardous waste in proper container</a:t>
            </a:r>
          </a:p>
          <a:p>
            <a:r>
              <a:rPr lang="en-US" dirty="0" smtClean="0"/>
              <a:t>Report all accidents/injuries to your supervisor immediately</a:t>
            </a:r>
          </a:p>
          <a:p>
            <a:r>
              <a:rPr lang="en-US" dirty="0" smtClean="0"/>
              <a:t>Post emergency numbers near the telephone</a:t>
            </a:r>
          </a:p>
          <a:p>
            <a:r>
              <a:rPr lang="en-US" dirty="0" smtClean="0"/>
              <a:t>Have available first aid supplies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Guidelines For Lab Safety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Post clear emergency signs</a:t>
            </a:r>
          </a:p>
          <a:p>
            <a:r>
              <a:rPr lang="en-US" dirty="0" smtClean="0"/>
              <a:t>Do not wear loose-fitting or bulky cloths or jewelry</a:t>
            </a:r>
          </a:p>
          <a:p>
            <a:r>
              <a:rPr lang="en-US" dirty="0" smtClean="0"/>
              <a:t>Use air values or Bunsen burners with caution</a:t>
            </a:r>
          </a:p>
          <a:p>
            <a:r>
              <a:rPr lang="en-US" dirty="0" smtClean="0"/>
              <a:t>Use disposable cups for drinking</a:t>
            </a:r>
          </a:p>
          <a:p>
            <a:r>
              <a:rPr lang="en-US" dirty="0" smtClean="0"/>
              <a:t>Designate a “dirty” and “clean” sink in the lab</a:t>
            </a:r>
          </a:p>
          <a:p>
            <a:r>
              <a:rPr lang="en-US" dirty="0" smtClean="0"/>
              <a:t>Caution when working with chemicals(pour at arm’s length)</a:t>
            </a:r>
          </a:p>
          <a:p>
            <a:r>
              <a:rPr lang="en-US" dirty="0" smtClean="0"/>
              <a:t>At all times, extreme caution must be used by health care workers in handling needles, scalpels, and other sharp instruments</a:t>
            </a:r>
          </a:p>
          <a:p>
            <a:r>
              <a:rPr lang="en-US" dirty="0" smtClean="0"/>
              <a:t>Note that many of the patients and co-workers may be allergic to latex</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Disease Prevention</a:t>
            </a:r>
            <a:endParaRPr lang="en-US" dirty="0"/>
          </a:p>
        </p:txBody>
      </p:sp>
      <p:sp>
        <p:nvSpPr>
          <p:cNvPr id="3" name="Content Placeholder 2"/>
          <p:cNvSpPr>
            <a:spLocks noGrp="1"/>
          </p:cNvSpPr>
          <p:nvPr>
            <p:ph idx="1"/>
          </p:nvPr>
        </p:nvSpPr>
        <p:spPr/>
        <p:txBody>
          <a:bodyPr>
            <a:normAutofit fontScale="92500"/>
          </a:bodyPr>
          <a:lstStyle/>
          <a:p>
            <a:r>
              <a:rPr lang="en-US" dirty="0" smtClean="0"/>
              <a:t>In the mid-1980s, following the frightening reality of the acquired immunodeficiency syndrome(AIDS) epidemic, the ways that health care professionals practice caring for patients has changed dramatically</a:t>
            </a:r>
          </a:p>
          <a:p>
            <a:r>
              <a:rPr lang="en-US" dirty="0" smtClean="0"/>
              <a:t>Standard Precautions have been recommended by the CDC since 1987 </a:t>
            </a:r>
          </a:p>
          <a:p>
            <a:r>
              <a:rPr lang="en-US" dirty="0" smtClean="0"/>
              <a:t>In each physician's office there must be posted a statement in writing that agrees with compliance of the OSHA(occupational safety and health administration)regulations</a:t>
            </a:r>
          </a:p>
          <a:p>
            <a:r>
              <a:rPr lang="en-US" dirty="0" smtClean="0"/>
              <a:t>Those who do not follow these regulations will be fined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Indirect and Direct Contact</a:t>
            </a:r>
            <a:endParaRPr lang="en-US" dirty="0"/>
          </a:p>
        </p:txBody>
      </p:sp>
      <p:sp>
        <p:nvSpPr>
          <p:cNvPr id="3" name="Content Placeholder 2"/>
          <p:cNvSpPr>
            <a:spLocks noGrp="1"/>
          </p:cNvSpPr>
          <p:nvPr>
            <p:ph idx="1"/>
          </p:nvPr>
        </p:nvSpPr>
        <p:spPr/>
        <p:txBody>
          <a:bodyPr/>
          <a:lstStyle/>
          <a:p>
            <a:r>
              <a:rPr lang="en-US" dirty="0" smtClean="0"/>
              <a:t>Because diseases can be transmitted in different ways, a brief discussion regarding direct and indirect ways contact is necessary for you to realize and understand the potential danger that an infected person can </a:t>
            </a:r>
            <a:r>
              <a:rPr lang="en-US" dirty="0" smtClean="0"/>
              <a:t>have:</a:t>
            </a:r>
            <a:endParaRPr lang="en-US" dirty="0" smtClean="0"/>
          </a:p>
          <a:p>
            <a:r>
              <a:rPr lang="en-US" b="1" dirty="0" smtClean="0"/>
              <a:t>Droplet infection</a:t>
            </a:r>
            <a:r>
              <a:rPr lang="en-US" dirty="0" smtClean="0"/>
              <a:t>(cough or sneeze): ask the patient to wear a mask</a:t>
            </a:r>
          </a:p>
          <a:p>
            <a:r>
              <a:rPr lang="en-US" dirty="0" smtClean="0"/>
              <a:t>You and others may catch this by indirect contact(handling a soiled tissue or touching a doorknob)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Standard Precautions  					Statement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 employees in this medical practice must follow standard precautions at all times in performing procedures that may expose them to </a:t>
            </a:r>
            <a:r>
              <a:rPr lang="en-US" dirty="0" err="1" smtClean="0"/>
              <a:t>bloodborne</a:t>
            </a:r>
            <a:r>
              <a:rPr lang="en-US" dirty="0" smtClean="0"/>
              <a:t> pathogens possibly contained in the blood and bodily fluids from any patient’s health status. </a:t>
            </a:r>
          </a:p>
          <a:p>
            <a:r>
              <a:rPr lang="en-US" dirty="0" smtClean="0"/>
              <a:t>All employees must wear protective barriers that are appropriate for the procedure being performed to prevent possible infection. </a:t>
            </a:r>
          </a:p>
          <a:p>
            <a:r>
              <a:rPr lang="en-US" dirty="0" smtClean="0"/>
              <a:t>Employees who work with direct patient contact must have HBV vaccine. </a:t>
            </a:r>
          </a:p>
          <a:p>
            <a:r>
              <a:rPr lang="en-US" dirty="0" smtClean="0"/>
              <a:t>Any accidental needle sticks, other injuries, or contacts with potentially infectious body fluid must be reported to the physician at once for treatment and documentation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Disease Transmission</a:t>
            </a:r>
            <a:endParaRPr lang="en-US" dirty="0"/>
          </a:p>
        </p:txBody>
      </p:sp>
      <p:sp>
        <p:nvSpPr>
          <p:cNvPr id="3" name="Content Placeholder 2"/>
          <p:cNvSpPr>
            <a:spLocks noGrp="1"/>
          </p:cNvSpPr>
          <p:nvPr>
            <p:ph idx="1"/>
          </p:nvPr>
        </p:nvSpPr>
        <p:spPr>
          <a:xfrm>
            <a:off x="457200" y="1752600"/>
            <a:ext cx="8229600" cy="4953000"/>
          </a:xfrm>
        </p:spPr>
        <p:txBody>
          <a:bodyPr>
            <a:normAutofit fontScale="62500" lnSpcReduction="20000"/>
          </a:bodyPr>
          <a:lstStyle/>
          <a:p>
            <a:r>
              <a:rPr lang="en-US" dirty="0" smtClean="0"/>
              <a:t>Become familiar with communicable diseases on page 615 and616</a:t>
            </a:r>
          </a:p>
          <a:p>
            <a:r>
              <a:rPr lang="en-US" dirty="0" smtClean="0"/>
              <a:t>AIDS: </a:t>
            </a:r>
          </a:p>
          <a:p>
            <a:r>
              <a:rPr lang="en-US" dirty="0" smtClean="0"/>
              <a:t>Direct contact blood to blood</a:t>
            </a:r>
          </a:p>
          <a:p>
            <a:r>
              <a:rPr lang="en-US" dirty="0" smtClean="0"/>
              <a:t>Chickenpox: </a:t>
            </a:r>
          </a:p>
          <a:p>
            <a:r>
              <a:rPr lang="en-US" dirty="0" smtClean="0"/>
              <a:t>Direct or indirect contact with droplet</a:t>
            </a:r>
          </a:p>
          <a:p>
            <a:r>
              <a:rPr lang="en-US" dirty="0" smtClean="0"/>
              <a:t>Common cold: </a:t>
            </a:r>
          </a:p>
          <a:p>
            <a:r>
              <a:rPr lang="en-US" dirty="0" smtClean="0"/>
              <a:t>Direct or indirect contact with infected person</a:t>
            </a:r>
          </a:p>
          <a:p>
            <a:r>
              <a:rPr lang="en-US" dirty="0" smtClean="0"/>
              <a:t>Conjunctivitis(pinkeye):</a:t>
            </a:r>
          </a:p>
          <a:p>
            <a:r>
              <a:rPr lang="en-US" dirty="0" smtClean="0"/>
              <a:t> Direct or indirect contact with eye discharge</a:t>
            </a:r>
          </a:p>
          <a:p>
            <a:r>
              <a:rPr lang="en-US" dirty="0" smtClean="0"/>
              <a:t>Head lice: </a:t>
            </a:r>
          </a:p>
          <a:p>
            <a:r>
              <a:rPr lang="en-US" dirty="0" smtClean="0"/>
              <a:t>Direct contact with infected person</a:t>
            </a:r>
          </a:p>
          <a:p>
            <a:r>
              <a:rPr lang="en-US" dirty="0" err="1" smtClean="0"/>
              <a:t>Haemophilus</a:t>
            </a:r>
            <a:r>
              <a:rPr lang="en-US" dirty="0" smtClean="0"/>
              <a:t>: </a:t>
            </a:r>
          </a:p>
          <a:p>
            <a:r>
              <a:rPr lang="en-US" dirty="0" smtClean="0"/>
              <a:t>Direct, indirect, or droplet with respiratory infection </a:t>
            </a:r>
          </a:p>
          <a:p>
            <a:r>
              <a:rPr lang="en-US" dirty="0" smtClean="0"/>
              <a:t>Hepatitis A: </a:t>
            </a:r>
          </a:p>
          <a:p>
            <a:r>
              <a:rPr lang="en-US" dirty="0" smtClean="0"/>
              <a:t>Direct contact with fecal contaminated food or water</a:t>
            </a:r>
          </a:p>
          <a:p>
            <a:r>
              <a:rPr lang="en-US" dirty="0" smtClean="0"/>
              <a:t>Hepatitis B: </a:t>
            </a:r>
          </a:p>
          <a:p>
            <a:r>
              <a:rPr lang="en-US" dirty="0" smtClean="0"/>
              <a:t>Direct contact blood to blood</a:t>
            </a:r>
          </a:p>
          <a:p>
            <a:r>
              <a:rPr lang="en-US" dirty="0" smtClean="0"/>
              <a:t>Hepatitis C: </a:t>
            </a:r>
          </a:p>
          <a:p>
            <a:r>
              <a:rPr lang="en-US" dirty="0" smtClean="0"/>
              <a:t>Direct contact blood to blood</a:t>
            </a:r>
          </a:p>
          <a:p>
            <a:endParaRPr lang="en-US" dirty="0" smtClean="0"/>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wipe(down)">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wipe(down)">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wipe(down)">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wipe(down)">
                                      <p:cBhvr>
                                        <p:cTn id="92" dur="5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wipe(down)">
                                      <p:cBhvr>
                                        <p:cTn id="97"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Transmission</a:t>
            </a:r>
            <a:endParaRPr lang="en-US" dirty="0"/>
          </a:p>
        </p:txBody>
      </p:sp>
      <p:sp>
        <p:nvSpPr>
          <p:cNvPr id="3" name="Content Placeholder 2"/>
          <p:cNvSpPr>
            <a:spLocks noGrp="1"/>
          </p:cNvSpPr>
          <p:nvPr>
            <p:ph idx="1"/>
          </p:nvPr>
        </p:nvSpPr>
        <p:spPr>
          <a:xfrm>
            <a:off x="457200" y="1752600"/>
            <a:ext cx="8229600" cy="4876800"/>
          </a:xfrm>
        </p:spPr>
        <p:txBody>
          <a:bodyPr>
            <a:normAutofit fontScale="62500" lnSpcReduction="20000"/>
          </a:bodyPr>
          <a:lstStyle/>
          <a:p>
            <a:r>
              <a:rPr lang="en-US" dirty="0" smtClean="0"/>
              <a:t>Herpes simplex virus(cold sores): </a:t>
            </a:r>
          </a:p>
          <a:p>
            <a:r>
              <a:rPr lang="en-US" dirty="0" smtClean="0"/>
              <a:t>Direct contact with infected person</a:t>
            </a:r>
          </a:p>
          <a:p>
            <a:r>
              <a:rPr lang="en-US" dirty="0" smtClean="0"/>
              <a:t>Impetigo: </a:t>
            </a:r>
          </a:p>
          <a:p>
            <a:r>
              <a:rPr lang="en-US" dirty="0" smtClean="0"/>
              <a:t>Direct contact with draining sores</a:t>
            </a:r>
          </a:p>
          <a:p>
            <a:r>
              <a:rPr lang="en-US" dirty="0" smtClean="0"/>
              <a:t>Influenza: </a:t>
            </a:r>
          </a:p>
          <a:p>
            <a:r>
              <a:rPr lang="en-US" dirty="0" smtClean="0"/>
              <a:t>Direct and indirect contact and by airborne secretions</a:t>
            </a:r>
          </a:p>
          <a:p>
            <a:r>
              <a:rPr lang="en-US" dirty="0" smtClean="0"/>
              <a:t>Meningitis: </a:t>
            </a:r>
          </a:p>
          <a:p>
            <a:r>
              <a:rPr lang="en-US" dirty="0" smtClean="0"/>
              <a:t>Direct contact, fecal-oral route and respiratory</a:t>
            </a:r>
          </a:p>
          <a:p>
            <a:r>
              <a:rPr lang="en-US" dirty="0" smtClean="0"/>
              <a:t>Pinworms: </a:t>
            </a:r>
          </a:p>
          <a:p>
            <a:r>
              <a:rPr lang="en-US" dirty="0" smtClean="0"/>
              <a:t>Direct contact from anus to mouth</a:t>
            </a:r>
          </a:p>
          <a:p>
            <a:r>
              <a:rPr lang="en-US" dirty="0" smtClean="0"/>
              <a:t>Pneumonia:</a:t>
            </a:r>
          </a:p>
          <a:p>
            <a:r>
              <a:rPr lang="en-US" dirty="0" smtClean="0"/>
              <a:t> Direct and indirect contact</a:t>
            </a:r>
          </a:p>
          <a:p>
            <a:r>
              <a:rPr lang="en-US" dirty="0" smtClean="0"/>
              <a:t>Scabies: </a:t>
            </a:r>
          </a:p>
          <a:p>
            <a:r>
              <a:rPr lang="en-US" dirty="0" smtClean="0"/>
              <a:t>Direct and indirect contact with infected clothing/bedding</a:t>
            </a:r>
          </a:p>
          <a:p>
            <a:r>
              <a:rPr lang="en-US" dirty="0" smtClean="0"/>
              <a:t>Strep throat: </a:t>
            </a:r>
          </a:p>
          <a:p>
            <a:r>
              <a:rPr lang="en-US" dirty="0" smtClean="0"/>
              <a:t>Direct contact with saliva or mucus</a:t>
            </a:r>
          </a:p>
          <a:p>
            <a:r>
              <a:rPr lang="en-US" dirty="0" smtClean="0"/>
              <a:t>Scarlet fever(strep throat with a body rash)</a:t>
            </a:r>
          </a:p>
          <a:p>
            <a:r>
              <a:rPr lang="en-US" dirty="0" smtClean="0"/>
              <a:t>Direct contact with saliva or mucus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wipe(down)">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wipe(down)">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wipe(down)">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wipe(down)">
                                      <p:cBhvr>
                                        <p:cTn id="92"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Disease Transmission</a:t>
            </a:r>
            <a:endParaRPr lang="en-US" dirty="0"/>
          </a:p>
        </p:txBody>
      </p:sp>
      <p:sp>
        <p:nvSpPr>
          <p:cNvPr id="3" name="Content Placeholder 2"/>
          <p:cNvSpPr>
            <a:spLocks noGrp="1"/>
          </p:cNvSpPr>
          <p:nvPr>
            <p:ph idx="1"/>
          </p:nvPr>
        </p:nvSpPr>
        <p:spPr/>
        <p:txBody>
          <a:bodyPr/>
          <a:lstStyle/>
          <a:p>
            <a:r>
              <a:rPr lang="en-US" dirty="0" smtClean="0"/>
              <a:t>If the person is </a:t>
            </a:r>
            <a:r>
              <a:rPr lang="en-US" b="1" dirty="0" smtClean="0"/>
              <a:t>susceptible </a:t>
            </a:r>
            <a:r>
              <a:rPr lang="en-US" dirty="0" smtClean="0"/>
              <a:t>to a disease it means that person is </a:t>
            </a:r>
            <a:r>
              <a:rPr lang="en-US" b="1" dirty="0" smtClean="0"/>
              <a:t>vulnerable</a:t>
            </a:r>
            <a:r>
              <a:rPr lang="en-US" dirty="0" smtClean="0"/>
              <a:t> to catching it</a:t>
            </a:r>
          </a:p>
          <a:p>
            <a:r>
              <a:rPr lang="en-US" dirty="0" smtClean="0"/>
              <a:t>The body’s immune system has amazing abilities </a:t>
            </a:r>
          </a:p>
          <a:p>
            <a:r>
              <a:rPr lang="en-US" dirty="0" smtClean="0"/>
              <a:t>Immunity is best when the body is in a state of good physical, emotional, and mental condition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Disease Transmission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living organisms have requirements to sustain life and for growth and development</a:t>
            </a:r>
          </a:p>
          <a:p>
            <a:r>
              <a:rPr lang="en-US" dirty="0" smtClean="0"/>
              <a:t>These requirements are oxygen, pH, temperature, nutrients, water, and a host to inhabit</a:t>
            </a:r>
          </a:p>
          <a:p>
            <a:endParaRPr lang="en-US" dirty="0" smtClean="0"/>
          </a:p>
          <a:p>
            <a:r>
              <a:rPr lang="en-US" dirty="0" smtClean="0"/>
              <a:t>5 microorganisms: </a:t>
            </a:r>
          </a:p>
          <a:p>
            <a:r>
              <a:rPr lang="en-US" b="1" dirty="0" smtClean="0"/>
              <a:t>Viruses</a:t>
            </a:r>
            <a:endParaRPr lang="en-US" dirty="0" smtClean="0"/>
          </a:p>
          <a:p>
            <a:r>
              <a:rPr lang="en-US" b="1" dirty="0" smtClean="0"/>
              <a:t>Bacteria</a:t>
            </a:r>
            <a:endParaRPr lang="en-US" dirty="0" smtClean="0"/>
          </a:p>
          <a:p>
            <a:r>
              <a:rPr lang="en-US" b="1" dirty="0" smtClean="0"/>
              <a:t>Protozoa</a:t>
            </a:r>
            <a:endParaRPr lang="en-US" dirty="0" smtClean="0"/>
          </a:p>
          <a:p>
            <a:r>
              <a:rPr lang="en-US" b="1" dirty="0" smtClean="0"/>
              <a:t>Fungi</a:t>
            </a:r>
            <a:endParaRPr lang="en-US" dirty="0" smtClean="0"/>
          </a:p>
          <a:p>
            <a:r>
              <a:rPr lang="en-US" b="1" dirty="0" smtClean="0"/>
              <a:t>Parasites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Keeping The Entire Medical </a:t>
            </a:r>
            <a:br>
              <a:rPr lang="en-US" dirty="0" smtClean="0"/>
            </a:br>
            <a:r>
              <a:rPr lang="en-US" dirty="0" smtClean="0"/>
              <a:t>	       Facility Clean</a:t>
            </a:r>
            <a:endParaRPr lang="en-US" dirty="0"/>
          </a:p>
        </p:txBody>
      </p:sp>
      <p:sp>
        <p:nvSpPr>
          <p:cNvPr id="3" name="Content Placeholder 2"/>
          <p:cNvSpPr>
            <a:spLocks noGrp="1"/>
          </p:cNvSpPr>
          <p:nvPr>
            <p:ph idx="1"/>
          </p:nvPr>
        </p:nvSpPr>
        <p:spPr>
          <a:xfrm>
            <a:off x="457200" y="1752600"/>
            <a:ext cx="8229600" cy="4572000"/>
          </a:xfrm>
        </p:spPr>
        <p:txBody>
          <a:bodyPr>
            <a:normAutofit/>
          </a:bodyPr>
          <a:lstStyle/>
          <a:p>
            <a:r>
              <a:rPr lang="en-US" sz="2400" dirty="0" smtClean="0"/>
              <a:t>In the performance of clinical procedures, the medical assistant must be mindful of necessity of </a:t>
            </a:r>
            <a:r>
              <a:rPr lang="en-US" sz="2400" b="1" dirty="0" smtClean="0"/>
              <a:t>asepsis</a:t>
            </a:r>
            <a:r>
              <a:rPr lang="en-US" sz="2400" dirty="0" smtClean="0"/>
              <a:t>, which is a state of being free from all pathogenic microorganisms</a:t>
            </a:r>
          </a:p>
          <a:p>
            <a:r>
              <a:rPr lang="en-US" sz="2400" dirty="0" smtClean="0"/>
              <a:t>Keep the medical facility clean and safe for all who enter</a:t>
            </a:r>
          </a:p>
          <a:p>
            <a:r>
              <a:rPr lang="en-US" sz="2400" dirty="0" smtClean="0"/>
              <a:t>The reception area and the rest of the facility should be a pleasant and comfortable place for those who enter</a:t>
            </a:r>
          </a:p>
        </p:txBody>
      </p:sp>
      <p:pic>
        <p:nvPicPr>
          <p:cNvPr id="6146" name="Picture 2" descr="http://www.pasinteriors.com/images/ReceptionArea-After.JPG"/>
          <p:cNvPicPr>
            <a:picLocks noChangeAspect="1" noChangeArrowheads="1"/>
          </p:cNvPicPr>
          <p:nvPr/>
        </p:nvPicPr>
        <p:blipFill>
          <a:blip r:embed="rId2" cstate="print"/>
          <a:srcRect/>
          <a:stretch>
            <a:fillRect/>
          </a:stretch>
        </p:blipFill>
        <p:spPr bwMode="auto">
          <a:xfrm>
            <a:off x="228600" y="4114800"/>
            <a:ext cx="4114800" cy="2743200"/>
          </a:xfrm>
          <a:prstGeom prst="rect">
            <a:avLst/>
          </a:prstGeom>
          <a:noFill/>
        </p:spPr>
      </p:pic>
      <p:pic>
        <p:nvPicPr>
          <p:cNvPr id="6148" name="Picture 4" descr="http://www.redmed.com/tour/exam_room.jpg"/>
          <p:cNvPicPr>
            <a:picLocks noChangeAspect="1" noChangeArrowheads="1"/>
          </p:cNvPicPr>
          <p:nvPr/>
        </p:nvPicPr>
        <p:blipFill>
          <a:blip r:embed="rId3" cstate="print"/>
          <a:srcRect/>
          <a:stretch>
            <a:fillRect/>
          </a:stretch>
        </p:blipFill>
        <p:spPr bwMode="auto">
          <a:xfrm>
            <a:off x="5181600" y="4114800"/>
            <a:ext cx="3333750" cy="25050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Disease Transmission</a:t>
            </a:r>
            <a:endParaRPr lang="en-US" dirty="0"/>
          </a:p>
        </p:txBody>
      </p:sp>
      <p:sp>
        <p:nvSpPr>
          <p:cNvPr id="3" name="Content Placeholder 2"/>
          <p:cNvSpPr>
            <a:spLocks noGrp="1"/>
          </p:cNvSpPr>
          <p:nvPr>
            <p:ph idx="1"/>
          </p:nvPr>
        </p:nvSpPr>
        <p:spPr/>
        <p:txBody>
          <a:bodyPr/>
          <a:lstStyle/>
          <a:p>
            <a:r>
              <a:rPr lang="en-US" b="1" dirty="0" smtClean="0"/>
              <a:t>Viruses</a:t>
            </a:r>
            <a:r>
              <a:rPr lang="en-US" dirty="0" smtClean="0"/>
              <a:t>: smallest microorganisms(herpes, common cold)</a:t>
            </a:r>
          </a:p>
          <a:p>
            <a:r>
              <a:rPr lang="en-US" b="1" dirty="0" smtClean="0"/>
              <a:t>Bacteria</a:t>
            </a:r>
            <a:r>
              <a:rPr lang="en-US" dirty="0" smtClean="0"/>
              <a:t>: single cell microorganisms multiples about every 20 minutes( e-coli,  strep, whooping cough) </a:t>
            </a:r>
          </a:p>
          <a:p>
            <a:endParaRPr lang="en-US" dirty="0" smtClean="0"/>
          </a:p>
          <a:p>
            <a:endParaRPr lang="en-US" dirty="0" smtClean="0"/>
          </a:p>
          <a:p>
            <a:endParaRPr lang="en-US" dirty="0"/>
          </a:p>
        </p:txBody>
      </p:sp>
      <p:pic>
        <p:nvPicPr>
          <p:cNvPr id="34818" name="Picture 2" descr="http://images.medicinenet.com/images/illustrations/StrepThroat.jpg"/>
          <p:cNvPicPr>
            <a:picLocks noChangeAspect="1" noChangeArrowheads="1"/>
          </p:cNvPicPr>
          <p:nvPr/>
        </p:nvPicPr>
        <p:blipFill>
          <a:blip r:embed="rId2" cstate="print"/>
          <a:srcRect/>
          <a:stretch>
            <a:fillRect/>
          </a:stretch>
        </p:blipFill>
        <p:spPr bwMode="auto">
          <a:xfrm>
            <a:off x="1981200" y="3810000"/>
            <a:ext cx="3829050" cy="28098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Disease Transmission</a:t>
            </a:r>
            <a:endParaRPr lang="en-US" dirty="0"/>
          </a:p>
        </p:txBody>
      </p:sp>
      <p:sp>
        <p:nvSpPr>
          <p:cNvPr id="3" name="Content Placeholder 2"/>
          <p:cNvSpPr>
            <a:spLocks noGrp="1"/>
          </p:cNvSpPr>
          <p:nvPr>
            <p:ph idx="1"/>
          </p:nvPr>
        </p:nvSpPr>
        <p:spPr/>
        <p:txBody>
          <a:bodyPr>
            <a:normAutofit lnSpcReduction="10000"/>
          </a:bodyPr>
          <a:lstStyle/>
          <a:p>
            <a:r>
              <a:rPr lang="en-US" b="1" dirty="0" smtClean="0"/>
              <a:t>Protozoa</a:t>
            </a:r>
            <a:r>
              <a:rPr lang="en-US" dirty="0" smtClean="0"/>
              <a:t>: Complex microorganisms(malaria)</a:t>
            </a:r>
            <a:r>
              <a:rPr lang="en-US" b="1" dirty="0" smtClean="0"/>
              <a:t> </a:t>
            </a:r>
            <a:r>
              <a:rPr lang="en-US" dirty="0" smtClean="0"/>
              <a:t>They live in water or </a:t>
            </a:r>
            <a:r>
              <a:rPr lang="en-US" dirty="0" smtClean="0"/>
              <a:t>where </a:t>
            </a:r>
            <a:r>
              <a:rPr lang="en-US" dirty="0" smtClean="0"/>
              <a:t>it is damp</a:t>
            </a:r>
          </a:p>
          <a:p>
            <a:endParaRPr lang="en-US" dirty="0" smtClean="0"/>
          </a:p>
          <a:p>
            <a:endParaRPr lang="en-US" dirty="0" smtClean="0"/>
          </a:p>
          <a:p>
            <a:endParaRPr lang="en-US" dirty="0" smtClean="0"/>
          </a:p>
          <a:p>
            <a:endParaRPr lang="en-US" dirty="0" smtClean="0"/>
          </a:p>
          <a:p>
            <a:endParaRPr lang="en-US" dirty="0" smtClean="0"/>
          </a:p>
          <a:p>
            <a:r>
              <a:rPr lang="en-US" b="1" dirty="0" smtClean="0"/>
              <a:t>Fungi</a:t>
            </a:r>
            <a:r>
              <a:rPr lang="en-US" dirty="0" smtClean="0"/>
              <a:t>: simple parasitic plants(</a:t>
            </a:r>
            <a:r>
              <a:rPr lang="en-US" dirty="0" err="1" smtClean="0"/>
              <a:t>tinea</a:t>
            </a:r>
            <a:r>
              <a:rPr lang="en-US" dirty="0" smtClean="0"/>
              <a:t> </a:t>
            </a:r>
            <a:r>
              <a:rPr lang="en-US" dirty="0" err="1" smtClean="0"/>
              <a:t>pedis</a:t>
            </a:r>
            <a:r>
              <a:rPr lang="en-US" dirty="0" smtClean="0"/>
              <a:t> or athlete's foot) This fungus eats old skin cells and lives in moist areas</a:t>
            </a:r>
          </a:p>
          <a:p>
            <a:endParaRPr lang="en-US" dirty="0"/>
          </a:p>
        </p:txBody>
      </p:sp>
      <p:pic>
        <p:nvPicPr>
          <p:cNvPr id="35842" name="Picture 2" descr="http://upload.wikimedia.org/wikipedia/commons/thumb/f/f1/Malaria.jpg/220px-Malaria.jpg"/>
          <p:cNvPicPr>
            <a:picLocks noChangeAspect="1" noChangeArrowheads="1"/>
          </p:cNvPicPr>
          <p:nvPr/>
        </p:nvPicPr>
        <p:blipFill>
          <a:blip r:embed="rId2" cstate="print"/>
          <a:srcRect/>
          <a:stretch>
            <a:fillRect/>
          </a:stretch>
        </p:blipFill>
        <p:spPr bwMode="auto">
          <a:xfrm>
            <a:off x="990600" y="2667000"/>
            <a:ext cx="2095500" cy="2286001"/>
          </a:xfrm>
          <a:prstGeom prst="rect">
            <a:avLst/>
          </a:prstGeom>
          <a:noFill/>
        </p:spPr>
      </p:pic>
      <p:pic>
        <p:nvPicPr>
          <p:cNvPr id="35844" name="Picture 4" descr="http://www.allstop.com/images/examples/athletes-foot.jpg"/>
          <p:cNvPicPr>
            <a:picLocks noChangeAspect="1" noChangeArrowheads="1"/>
          </p:cNvPicPr>
          <p:nvPr/>
        </p:nvPicPr>
        <p:blipFill>
          <a:blip r:embed="rId3" cstate="print"/>
          <a:srcRect/>
          <a:stretch>
            <a:fillRect/>
          </a:stretch>
        </p:blipFill>
        <p:spPr bwMode="auto">
          <a:xfrm>
            <a:off x="6477000" y="2514600"/>
            <a:ext cx="2286000" cy="2362200"/>
          </a:xfrm>
          <a:prstGeom prst="rect">
            <a:avLst/>
          </a:prstGeom>
          <a:noFill/>
        </p:spPr>
      </p:pic>
      <p:cxnSp>
        <p:nvCxnSpPr>
          <p:cNvPr id="7" name="Straight Arrow Connector 6"/>
          <p:cNvCxnSpPr/>
          <p:nvPr/>
        </p:nvCxnSpPr>
        <p:spPr>
          <a:xfrm>
            <a:off x="762000" y="2286000"/>
            <a:ext cx="152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752600" y="4114800"/>
            <a:ext cx="48768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wipe(down)">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Transmission</a:t>
            </a:r>
            <a:endParaRPr lang="en-US" dirty="0"/>
          </a:p>
        </p:txBody>
      </p:sp>
      <p:sp>
        <p:nvSpPr>
          <p:cNvPr id="3" name="Content Placeholder 2"/>
          <p:cNvSpPr>
            <a:spLocks noGrp="1"/>
          </p:cNvSpPr>
          <p:nvPr>
            <p:ph idx="1"/>
          </p:nvPr>
        </p:nvSpPr>
        <p:spPr/>
        <p:txBody>
          <a:bodyPr/>
          <a:lstStyle/>
          <a:p>
            <a:r>
              <a:rPr lang="en-US" b="1" dirty="0" smtClean="0"/>
              <a:t>Parasites: </a:t>
            </a:r>
            <a:r>
              <a:rPr lang="en-US" dirty="0" smtClean="0"/>
              <a:t>A parasite is an organism that lives on or in a host and gets its food from or at the expense of its host. Parasites can cause disease in humans</a:t>
            </a:r>
          </a:p>
          <a:p>
            <a:r>
              <a:rPr lang="en-US" b="1" dirty="0" smtClean="0"/>
              <a:t>Cryptosporidium: </a:t>
            </a:r>
            <a:r>
              <a:rPr lang="en-US" dirty="0" smtClean="0"/>
              <a:t>This parasite can be found in soil, food, water or surfaces that have been contaminated with feces from infected humans or animals</a:t>
            </a:r>
          </a:p>
          <a:p>
            <a:pPr>
              <a:buNone/>
            </a:pPr>
            <a:endParaRPr lang="en-US" dirty="0"/>
          </a:p>
        </p:txBody>
      </p:sp>
      <p:pic>
        <p:nvPicPr>
          <p:cNvPr id="36866" name="Picture 2" descr="http://public.health.oregon.gov/LaboratoryServices/ImageLibrary/PublishingImages/Crypto-oocysts.jpg"/>
          <p:cNvPicPr>
            <a:picLocks noChangeAspect="1" noChangeArrowheads="1"/>
          </p:cNvPicPr>
          <p:nvPr/>
        </p:nvPicPr>
        <p:blipFill>
          <a:blip r:embed="rId2" cstate="print"/>
          <a:srcRect/>
          <a:stretch>
            <a:fillRect/>
          </a:stretch>
        </p:blipFill>
        <p:spPr bwMode="auto">
          <a:xfrm>
            <a:off x="533400" y="4419600"/>
            <a:ext cx="4171950" cy="2190751"/>
          </a:xfrm>
          <a:prstGeom prst="rect">
            <a:avLst/>
          </a:prstGeom>
          <a:noFill/>
        </p:spPr>
      </p:pic>
      <p:pic>
        <p:nvPicPr>
          <p:cNvPr id="36868" name="Picture 4" descr="http://dontdrinkchlorine.com/wp-content/uploads/2012/02/Bacteria.png"/>
          <p:cNvPicPr>
            <a:picLocks noChangeAspect="1" noChangeArrowheads="1"/>
          </p:cNvPicPr>
          <p:nvPr/>
        </p:nvPicPr>
        <p:blipFill>
          <a:blip r:embed="rId3" cstate="print"/>
          <a:srcRect/>
          <a:stretch>
            <a:fillRect/>
          </a:stretch>
        </p:blipFill>
        <p:spPr bwMode="auto">
          <a:xfrm>
            <a:off x="4953000" y="4419600"/>
            <a:ext cx="3819525" cy="21050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Infection Control</a:t>
            </a:r>
            <a:endParaRPr lang="en-US" dirty="0"/>
          </a:p>
        </p:txBody>
      </p:sp>
      <p:sp>
        <p:nvSpPr>
          <p:cNvPr id="3" name="Content Placeholder 2"/>
          <p:cNvSpPr>
            <a:spLocks noGrp="1"/>
          </p:cNvSpPr>
          <p:nvPr>
            <p:ph idx="1"/>
          </p:nvPr>
        </p:nvSpPr>
        <p:spPr/>
        <p:txBody>
          <a:bodyPr>
            <a:normAutofit lnSpcReduction="10000"/>
          </a:bodyPr>
          <a:lstStyle/>
          <a:p>
            <a:r>
              <a:rPr lang="en-US" dirty="0" smtClean="0"/>
              <a:t>Three methods are recommended in addition to the Standard Precautions to diminish the spread of pathogens in the medical facility</a:t>
            </a:r>
          </a:p>
          <a:p>
            <a:r>
              <a:rPr lang="en-US" b="1" dirty="0" smtClean="0"/>
              <a:t>Sanitization: </a:t>
            </a:r>
            <a:r>
              <a:rPr lang="en-US" dirty="0" smtClean="0"/>
              <a:t>is the process of washing and scrubbing to remove materials such as body tissue, blood, or other body fluids(ex: washing your hand to sanitize)</a:t>
            </a:r>
          </a:p>
          <a:p>
            <a:r>
              <a:rPr lang="en-US" b="1" dirty="0" smtClean="0"/>
              <a:t>Disinfection</a:t>
            </a:r>
            <a:r>
              <a:rPr lang="en-US" dirty="0" smtClean="0"/>
              <a:t>: is a process by which disease-producing microorganisms, or pathogens, are killed(ex: using a germicide from contaminated instruments)</a:t>
            </a:r>
          </a:p>
          <a:p>
            <a:r>
              <a:rPr lang="en-US" b="1" dirty="0" smtClean="0"/>
              <a:t>Sterilization</a:t>
            </a:r>
            <a:r>
              <a:rPr lang="en-US" dirty="0" smtClean="0"/>
              <a:t>: is the process that destroys all forms of living organisms(autoclaving)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Infection Control</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Autoclaving</a:t>
            </a:r>
            <a:r>
              <a:rPr lang="en-US" dirty="0" smtClean="0"/>
              <a:t> : a pressurized device designed to heat aqueous solutions above their boiling point</a:t>
            </a:r>
          </a:p>
          <a:p>
            <a:r>
              <a:rPr lang="en-US" dirty="0" smtClean="0"/>
              <a:t>A sterilized package will expired after 30 days (pay attention to the expiration date or shelf life)</a:t>
            </a:r>
          </a:p>
          <a:p>
            <a:r>
              <a:rPr lang="en-US" dirty="0" smtClean="0"/>
              <a:t>Autoclaving package must be labeled with the expiration date, your initials, and the instruments in the package</a:t>
            </a:r>
          </a:p>
          <a:p>
            <a:r>
              <a:rPr lang="en-US" dirty="0" smtClean="0"/>
              <a:t>Articles to be autoclaved must be sanitized and then wrapped in a double thickness of paper </a:t>
            </a:r>
          </a:p>
          <a:p>
            <a:r>
              <a:rPr lang="en-US" dirty="0" smtClean="0"/>
              <a:t>Envelope packaging is manufactured for some instruments such as scissors</a:t>
            </a:r>
          </a:p>
          <a:p>
            <a:r>
              <a:rPr lang="en-US" dirty="0" smtClean="0"/>
              <a:t>Autoclave tape has an indicator stripe that changes color when the proper temperature has been maintained for a long </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1313688"/>
          </a:xfrm>
        </p:spPr>
        <p:txBody>
          <a:bodyPr>
            <a:normAutofit fontScale="90000"/>
          </a:bodyPr>
          <a:lstStyle/>
          <a:p>
            <a:r>
              <a:rPr lang="en-US" dirty="0" smtClean="0"/>
              <a:t>Keeping The Entire Medical Facility      				Clean</a:t>
            </a:r>
            <a:endParaRPr lang="en-US" dirty="0"/>
          </a:p>
        </p:txBody>
      </p:sp>
      <p:sp>
        <p:nvSpPr>
          <p:cNvPr id="3" name="Content Placeholder 2"/>
          <p:cNvSpPr>
            <a:spLocks noGrp="1"/>
          </p:cNvSpPr>
          <p:nvPr>
            <p:ph idx="1"/>
          </p:nvPr>
        </p:nvSpPr>
        <p:spPr/>
        <p:txBody>
          <a:bodyPr>
            <a:normAutofit lnSpcReduction="10000"/>
          </a:bodyPr>
          <a:lstStyle/>
          <a:p>
            <a:r>
              <a:rPr lang="en-US" dirty="0" smtClean="0"/>
              <a:t>It is your responsibility to take a look around to inspect your area before patients arrive( includes surfaces, chairs, and doorknobs)</a:t>
            </a:r>
          </a:p>
          <a:p>
            <a:r>
              <a:rPr lang="en-US" dirty="0" smtClean="0"/>
              <a:t>Repeat the area throughout the day</a:t>
            </a:r>
          </a:p>
          <a:p>
            <a:r>
              <a:rPr lang="en-US" dirty="0" smtClean="0"/>
              <a:t>Garbage's or biohazard bags need to be changed as needed(ex: dirty diapers; blood)</a:t>
            </a:r>
          </a:p>
          <a:p>
            <a:r>
              <a:rPr lang="en-US" dirty="0" smtClean="0"/>
              <a:t>A solution of one-fourth cup bleach per gallon of tap water should be made fresh daily and kept readily available for cleanup </a:t>
            </a:r>
          </a:p>
          <a:p>
            <a:r>
              <a:rPr lang="en-US" dirty="0" smtClean="0"/>
              <a:t>A disinfectant spray is a good idea to disinfect small areas(citrus fragrance)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Keeping The Entire Medical Facility      				Clean</a:t>
            </a:r>
            <a:endParaRPr lang="en-US" dirty="0"/>
          </a:p>
        </p:txBody>
      </p:sp>
      <p:sp>
        <p:nvSpPr>
          <p:cNvPr id="3" name="Content Placeholder 2"/>
          <p:cNvSpPr>
            <a:spLocks noGrp="1"/>
          </p:cNvSpPr>
          <p:nvPr>
            <p:ph idx="1"/>
          </p:nvPr>
        </p:nvSpPr>
        <p:spPr/>
        <p:txBody>
          <a:bodyPr/>
          <a:lstStyle/>
          <a:p>
            <a:r>
              <a:rPr lang="en-US" dirty="0" smtClean="0"/>
              <a:t>When working with children, it is very important to routinely clean and disinfect the children's area and exam rooms, including: toys and games </a:t>
            </a:r>
          </a:p>
          <a:p>
            <a:r>
              <a:rPr lang="en-US" dirty="0" smtClean="0"/>
              <a:t>No small toys or objects should be allowed in the pediatric office</a:t>
            </a:r>
            <a:endParaRPr lang="en-US" dirty="0"/>
          </a:p>
        </p:txBody>
      </p:sp>
      <p:pic>
        <p:nvPicPr>
          <p:cNvPr id="4098" name="Picture 2" descr="http://farm5.static.flickr.com/4040/4300475381_a2ef46fe9a.jpg"/>
          <p:cNvPicPr>
            <a:picLocks noChangeAspect="1" noChangeArrowheads="1"/>
          </p:cNvPicPr>
          <p:nvPr/>
        </p:nvPicPr>
        <p:blipFill>
          <a:blip r:embed="rId2" cstate="print"/>
          <a:srcRect/>
          <a:stretch>
            <a:fillRect/>
          </a:stretch>
        </p:blipFill>
        <p:spPr bwMode="auto">
          <a:xfrm>
            <a:off x="5029200" y="3771900"/>
            <a:ext cx="3629025" cy="30861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Keeping The Entire Medical Facility      				Clean</a:t>
            </a:r>
            <a:endParaRPr lang="en-US" dirty="0"/>
          </a:p>
        </p:txBody>
      </p:sp>
      <p:sp>
        <p:nvSpPr>
          <p:cNvPr id="3" name="Content Placeholder 2"/>
          <p:cNvSpPr>
            <a:spLocks noGrp="1"/>
          </p:cNvSpPr>
          <p:nvPr>
            <p:ph idx="1"/>
          </p:nvPr>
        </p:nvSpPr>
        <p:spPr/>
        <p:txBody>
          <a:bodyPr/>
          <a:lstStyle/>
          <a:p>
            <a:r>
              <a:rPr lang="en-US" dirty="0" smtClean="0"/>
              <a:t>Remember to bring in those patients who are in obvious pain or distress, or feeling very sick as soon as they arrive, because it may be possible to help eliminate further problems and save further stress or embarrassment</a:t>
            </a:r>
          </a:p>
          <a:p>
            <a:r>
              <a:rPr lang="en-US" dirty="0" smtClean="0"/>
              <a:t>Patients should be discouraged from eating and drinking in the reception area</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dirty="0" smtClean="0"/>
              <a:t>		Wearing Gloves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Wearing  gloves is necessary when cleaning up blood or bodily fluid</a:t>
            </a:r>
          </a:p>
          <a:p>
            <a:r>
              <a:rPr lang="en-US" dirty="0" smtClean="0"/>
              <a:t>There are three very important reasons why latex or vinyl gloves are worn: </a:t>
            </a:r>
          </a:p>
          <a:p>
            <a:r>
              <a:rPr lang="en-US" dirty="0" smtClean="0"/>
              <a:t>1. to provide protection as a barrier and prevent contamination of the hands when touching any blood or body fluid</a:t>
            </a:r>
          </a:p>
          <a:p>
            <a:r>
              <a:rPr lang="en-US" dirty="0" smtClean="0"/>
              <a:t>2. to reduce the possibility that any</a:t>
            </a:r>
            <a:r>
              <a:rPr lang="en-US" b="1" dirty="0" smtClean="0"/>
              <a:t> pathogens </a:t>
            </a:r>
            <a:r>
              <a:rPr lang="en-US" dirty="0" smtClean="0"/>
              <a:t>present on your hands will be transferred to another</a:t>
            </a:r>
          </a:p>
          <a:p>
            <a:r>
              <a:rPr lang="en-US" dirty="0" smtClean="0"/>
              <a:t>3. to diminish the chance of any pathogens being transmitted from you to patients as you go from one patient to another</a:t>
            </a:r>
          </a:p>
          <a:p>
            <a:r>
              <a:rPr lang="en-US" dirty="0" smtClean="0"/>
              <a:t>Hand washing is a must before and after wearing gloves</a:t>
            </a:r>
          </a:p>
          <a:p>
            <a:r>
              <a:rPr lang="en-US" dirty="0" smtClean="0"/>
              <a:t>Always remember to protect yourself and others</a:t>
            </a:r>
            <a:endParaRPr lang="en-US" dirty="0"/>
          </a:p>
        </p:txBody>
      </p:sp>
      <p:pic>
        <p:nvPicPr>
          <p:cNvPr id="2050" name="Picture 2" descr="http://i2.cdn.turner.com/cnn/2009/HEALTH/01/16/lawsuit.health.care/art.gloves.operation.gi.jpg"/>
          <p:cNvPicPr>
            <a:picLocks noChangeAspect="1" noChangeArrowheads="1"/>
          </p:cNvPicPr>
          <p:nvPr/>
        </p:nvPicPr>
        <p:blipFill>
          <a:blip r:embed="rId2" cstate="print"/>
          <a:srcRect/>
          <a:stretch>
            <a:fillRect/>
          </a:stretch>
        </p:blipFill>
        <p:spPr bwMode="auto">
          <a:xfrm>
            <a:off x="6362700" y="0"/>
            <a:ext cx="2781300"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Avoiding Accidents</a:t>
            </a:r>
            <a:endParaRPr lang="en-US" dirty="0"/>
          </a:p>
        </p:txBody>
      </p:sp>
      <p:sp>
        <p:nvSpPr>
          <p:cNvPr id="3" name="Content Placeholder 2"/>
          <p:cNvSpPr>
            <a:spLocks noGrp="1"/>
          </p:cNvSpPr>
          <p:nvPr>
            <p:ph idx="1"/>
          </p:nvPr>
        </p:nvSpPr>
        <p:spPr/>
        <p:txBody>
          <a:bodyPr/>
          <a:lstStyle/>
          <a:p>
            <a:r>
              <a:rPr lang="en-US" dirty="0" smtClean="0"/>
              <a:t>The entire facility should be inspected daily and as you bring patients in to prepare them to see the physician</a:t>
            </a:r>
          </a:p>
          <a:p>
            <a:r>
              <a:rPr lang="en-US" dirty="0" smtClean="0"/>
              <a:t>Check for objects(cords, toys,  rugs, wet floors)</a:t>
            </a:r>
          </a:p>
          <a:p>
            <a:endParaRPr lang="en-US" dirty="0" smtClean="0"/>
          </a:p>
          <a:p>
            <a:r>
              <a:rPr lang="en-US" dirty="0" smtClean="0"/>
              <a:t>Emergency exit signs should be clearly posted </a:t>
            </a:r>
          </a:p>
          <a:p>
            <a:endParaRPr lang="en-US" dirty="0" smtClean="0"/>
          </a:p>
          <a:p>
            <a:endParaRPr lang="en-US" dirty="0"/>
          </a:p>
        </p:txBody>
      </p:sp>
      <p:pic>
        <p:nvPicPr>
          <p:cNvPr id="1026" name="Picture 2" descr="http://www.rodale.com/files/images/10965416.jpg"/>
          <p:cNvPicPr>
            <a:picLocks noChangeAspect="1" noChangeArrowheads="1"/>
          </p:cNvPicPr>
          <p:nvPr/>
        </p:nvPicPr>
        <p:blipFill>
          <a:blip r:embed="rId2" cstate="print"/>
          <a:srcRect/>
          <a:stretch>
            <a:fillRect/>
          </a:stretch>
        </p:blipFill>
        <p:spPr bwMode="auto">
          <a:xfrm>
            <a:off x="6629400" y="4648200"/>
            <a:ext cx="2133600" cy="1771651"/>
          </a:xfrm>
          <a:prstGeom prst="rect">
            <a:avLst/>
          </a:prstGeom>
          <a:noFill/>
        </p:spPr>
      </p:pic>
      <p:pic>
        <p:nvPicPr>
          <p:cNvPr id="1028" name="Picture 4" descr="http://t3.gstatic.com/images?q=tbn:ANd9GcQQZ4kyxSdgBKprXGw_k_gySeJPZwK4V4XCvJuEjiezY3cvv5e_zg"/>
          <p:cNvPicPr>
            <a:picLocks noChangeAspect="1" noChangeArrowheads="1"/>
          </p:cNvPicPr>
          <p:nvPr/>
        </p:nvPicPr>
        <p:blipFill>
          <a:blip r:embed="rId3" cstate="print"/>
          <a:srcRect/>
          <a:stretch>
            <a:fillRect/>
          </a:stretch>
        </p:blipFill>
        <p:spPr bwMode="auto">
          <a:xfrm>
            <a:off x="2895600" y="4800600"/>
            <a:ext cx="3209925" cy="1047751"/>
          </a:xfrm>
          <a:prstGeom prst="rect">
            <a:avLst/>
          </a:prstGeom>
          <a:noFill/>
        </p:spPr>
      </p:pic>
      <p:pic>
        <p:nvPicPr>
          <p:cNvPr id="1030" name="Picture 6" descr="http://t3.gstatic.com/images?q=tbn:ANd9GcQz0Tm8RGzIFDKXqn57tXdtmH64g2pKWDfCIMDfVoEu0HS-dG4daA"/>
          <p:cNvPicPr>
            <a:picLocks noChangeAspect="1" noChangeArrowheads="1"/>
          </p:cNvPicPr>
          <p:nvPr/>
        </p:nvPicPr>
        <p:blipFill>
          <a:blip r:embed="rId4" cstate="print"/>
          <a:srcRect/>
          <a:stretch>
            <a:fillRect/>
          </a:stretch>
        </p:blipFill>
        <p:spPr bwMode="auto">
          <a:xfrm>
            <a:off x="1219200" y="4724400"/>
            <a:ext cx="2590800" cy="14097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Preventing The   	  		Transfer of Disease</a:t>
            </a:r>
            <a:endParaRPr lang="en-US" dirty="0"/>
          </a:p>
        </p:txBody>
      </p:sp>
      <p:sp>
        <p:nvSpPr>
          <p:cNvPr id="3" name="Content Placeholder 2"/>
          <p:cNvSpPr>
            <a:spLocks noGrp="1"/>
          </p:cNvSpPr>
          <p:nvPr>
            <p:ph idx="1"/>
          </p:nvPr>
        </p:nvSpPr>
        <p:spPr/>
        <p:txBody>
          <a:bodyPr>
            <a:normAutofit/>
          </a:bodyPr>
          <a:lstStyle/>
          <a:p>
            <a:r>
              <a:rPr lang="en-US" sz="2000" dirty="0" smtClean="0"/>
              <a:t>Microorganisms that are the cause of disease are called </a:t>
            </a:r>
            <a:r>
              <a:rPr lang="en-US" sz="2000" b="1" dirty="0" smtClean="0"/>
              <a:t>pathogens</a:t>
            </a:r>
          </a:p>
          <a:p>
            <a:r>
              <a:rPr lang="en-US" sz="2000" dirty="0" smtClean="0"/>
              <a:t>They have certain requirements for growth and multiplication</a:t>
            </a:r>
          </a:p>
          <a:p>
            <a:r>
              <a:rPr lang="en-US" sz="2000" dirty="0" smtClean="0"/>
              <a:t>If steps are taken to interrupt and prevent their growth, disease  transmission can be reduced</a:t>
            </a:r>
          </a:p>
          <a:p>
            <a:r>
              <a:rPr lang="en-US" sz="2000" dirty="0" smtClean="0"/>
              <a:t>You have a legal, moral, and ethical responsibility to protect yourself and others from such preventable problems </a:t>
            </a:r>
          </a:p>
          <a:p>
            <a:r>
              <a:rPr lang="en-US" sz="2000" dirty="0" smtClean="0"/>
              <a:t>Obviously, the best way to do this is to establish a routine and stick to it</a:t>
            </a:r>
            <a:endParaRPr lang="en-US" sz="2000" dirty="0"/>
          </a:p>
        </p:txBody>
      </p:sp>
      <p:pic>
        <p:nvPicPr>
          <p:cNvPr id="20482" name="Picture 2" descr="http://image.shutterstock.com/display_pic_with_logo/3992/3992,1186182511,12/stock-vector-micro-organisms-4327348.jpg"/>
          <p:cNvPicPr>
            <a:picLocks noChangeAspect="1" noChangeArrowheads="1"/>
          </p:cNvPicPr>
          <p:nvPr/>
        </p:nvPicPr>
        <p:blipFill>
          <a:blip r:embed="rId2" cstate="print"/>
          <a:srcRect/>
          <a:stretch>
            <a:fillRect/>
          </a:stretch>
        </p:blipFill>
        <p:spPr bwMode="auto">
          <a:xfrm>
            <a:off x="5638800" y="4495800"/>
            <a:ext cx="2943225" cy="2057400"/>
          </a:xfrm>
          <a:prstGeom prst="rect">
            <a:avLst/>
          </a:prstGeom>
          <a:noFill/>
        </p:spPr>
      </p:pic>
      <p:pic>
        <p:nvPicPr>
          <p:cNvPr id="20484" name="Picture 4" descr="http://image.shutterstock.com/display_pic_with_logo/291655/291655,1267024074,3/stock-vector-microorganisms-vector-illustration-isolated-on-white-background-47372476.jpg"/>
          <p:cNvPicPr>
            <a:picLocks noChangeAspect="1" noChangeArrowheads="1"/>
          </p:cNvPicPr>
          <p:nvPr/>
        </p:nvPicPr>
        <p:blipFill>
          <a:blip r:embed="rId3" cstate="print"/>
          <a:srcRect/>
          <a:stretch>
            <a:fillRect/>
          </a:stretch>
        </p:blipFill>
        <p:spPr bwMode="auto">
          <a:xfrm>
            <a:off x="533400" y="4343400"/>
            <a:ext cx="4105275" cy="21907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Hand Washing Guidelines</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b="1" dirty="0" smtClean="0"/>
              <a:t>first </a:t>
            </a:r>
            <a:r>
              <a:rPr lang="en-US" dirty="0" smtClean="0"/>
              <a:t>way  to prevent the transfer of microorganisms is by </a:t>
            </a:r>
            <a:r>
              <a:rPr lang="en-US" b="1" dirty="0" smtClean="0"/>
              <a:t>washing your hands</a:t>
            </a:r>
          </a:p>
          <a:p>
            <a:r>
              <a:rPr lang="en-US" dirty="0" smtClean="0"/>
              <a:t>This is the responsibility of all health care workers</a:t>
            </a:r>
          </a:p>
          <a:p>
            <a:r>
              <a:rPr lang="en-US" dirty="0" smtClean="0"/>
              <a:t>You must develop the routine of hand washing before you begin your daily schedule</a:t>
            </a:r>
          </a:p>
          <a:p>
            <a:r>
              <a:rPr lang="en-US" dirty="0" smtClean="0"/>
              <a:t>Hand washing should be done for approximately </a:t>
            </a:r>
            <a:r>
              <a:rPr lang="en-US" b="1" dirty="0" smtClean="0"/>
              <a:t>20 seconds</a:t>
            </a:r>
            <a:r>
              <a:rPr lang="en-US" dirty="0" smtClean="0"/>
              <a:t> before and after seeing patient, after handling specimens or soiled or contaminated material</a:t>
            </a:r>
          </a:p>
          <a:p>
            <a:r>
              <a:rPr lang="en-US" dirty="0" smtClean="0"/>
              <a:t>Wash your hands before and after eating, and when using the restroom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760</TotalTime>
  <Words>1629</Words>
  <Application>Microsoft Office PowerPoint</Application>
  <PresentationFormat>On-screen Show (4:3)</PresentationFormat>
  <Paragraphs>167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Chapter 12</vt:lpstr>
      <vt:lpstr>Keeping The Entire Medical          Facility Clean</vt:lpstr>
      <vt:lpstr>Keeping The Entire Medical Facility          Clean</vt:lpstr>
      <vt:lpstr>Keeping The Entire Medical Facility          Clean</vt:lpstr>
      <vt:lpstr>Keeping The Entire Medical Facility          Clean</vt:lpstr>
      <vt:lpstr>  Wearing Gloves</vt:lpstr>
      <vt:lpstr>        Avoiding Accidents</vt:lpstr>
      <vt:lpstr>Guidelines For Preventing The        Transfer of Disease</vt:lpstr>
      <vt:lpstr>     Hand Washing Guidelines</vt:lpstr>
      <vt:lpstr>Hand Washing Guidelines</vt:lpstr>
      <vt:lpstr>Basic Guidelines For Lab Safety</vt:lpstr>
      <vt:lpstr>Basic Guidelines For Lab Safety</vt:lpstr>
      <vt:lpstr>           Disease Prevention</vt:lpstr>
      <vt:lpstr>          Indirect and Direct Contact</vt:lpstr>
      <vt:lpstr>           Standard Precautions       Statement</vt:lpstr>
      <vt:lpstr>        Disease Transmission</vt:lpstr>
      <vt:lpstr>Disease Transmission</vt:lpstr>
      <vt:lpstr>        Disease Transmission</vt:lpstr>
      <vt:lpstr>        Disease Transmission</vt:lpstr>
      <vt:lpstr> Disease Transmission</vt:lpstr>
      <vt:lpstr> Disease Transmission</vt:lpstr>
      <vt:lpstr>Disease Transmission</vt:lpstr>
      <vt:lpstr>             Infection Control</vt:lpstr>
      <vt:lpstr>Infection Control</vt:lpstr>
    </vt:vector>
  </TitlesOfParts>
  <Company>Salt Lake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creator>ahastin2</dc:creator>
  <cp:lastModifiedBy>ahastin2</cp:lastModifiedBy>
  <cp:revision>77</cp:revision>
  <dcterms:created xsi:type="dcterms:W3CDTF">2011-09-02T17:49:11Z</dcterms:created>
  <dcterms:modified xsi:type="dcterms:W3CDTF">2013-09-03T16:11:44Z</dcterms:modified>
</cp:coreProperties>
</file>