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8" r:id="rId12"/>
    <p:sldId id="267"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E80E715-E75D-4B41-A2BD-0469864EBC85}" type="datetimeFigureOut">
              <a:rPr lang="en-US" smtClean="0"/>
              <a:pPr/>
              <a:t>10/10/2013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57F213A-6709-44BB-88C1-51DF30EC6C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80E715-E75D-4B41-A2BD-0469864EBC85}" type="datetimeFigureOut">
              <a:rPr lang="en-US" smtClean="0"/>
              <a:pPr/>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F213A-6709-44BB-88C1-51DF30EC6C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80E715-E75D-4B41-A2BD-0469864EBC85}" type="datetimeFigureOut">
              <a:rPr lang="en-US" smtClean="0"/>
              <a:pPr/>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F213A-6709-44BB-88C1-51DF30EC6C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5E80E715-E75D-4B41-A2BD-0469864EBC85}" type="datetimeFigureOut">
              <a:rPr lang="en-US" smtClean="0"/>
              <a:pPr/>
              <a:t>10/10/2013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957F213A-6709-44BB-88C1-51DF30EC6C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5E80E715-E75D-4B41-A2BD-0469864EBC85}" type="datetimeFigureOut">
              <a:rPr lang="en-US" smtClean="0"/>
              <a:pPr/>
              <a:t>10/10/2013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957F213A-6709-44BB-88C1-51DF30EC6CFC}"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5E80E715-E75D-4B41-A2BD-0469864EBC85}" type="datetimeFigureOut">
              <a:rPr lang="en-US" smtClean="0"/>
              <a:pPr/>
              <a:t>10/10/2013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957F213A-6709-44BB-88C1-51DF30EC6C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5E80E715-E75D-4B41-A2BD-0469864EBC85}" type="datetimeFigureOut">
              <a:rPr lang="en-US" smtClean="0"/>
              <a:pPr/>
              <a:t>10/10/2013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57F213A-6709-44BB-88C1-51DF30EC6CF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E80E715-E75D-4B41-A2BD-0469864EBC85}" type="datetimeFigureOut">
              <a:rPr lang="en-US" smtClean="0"/>
              <a:pPr/>
              <a:t>10/10/2013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7F213A-6709-44BB-88C1-51DF30EC6C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5E80E715-E75D-4B41-A2BD-0469864EBC85}" type="datetimeFigureOut">
              <a:rPr lang="en-US" smtClean="0"/>
              <a:pPr/>
              <a:t>10/10/2013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957F213A-6709-44BB-88C1-51DF30EC6C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5E80E715-E75D-4B41-A2BD-0469864EBC85}" type="datetimeFigureOut">
              <a:rPr lang="en-US" smtClean="0"/>
              <a:pPr/>
              <a:t>10/10/2013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957F213A-6709-44BB-88C1-51DF30EC6CF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5E80E715-E75D-4B41-A2BD-0469864EBC85}" type="datetimeFigureOut">
              <a:rPr lang="en-US" smtClean="0"/>
              <a:pPr/>
              <a:t>10/10/2013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957F213A-6709-44BB-88C1-51DF30EC6CF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E80E715-E75D-4B41-A2BD-0469864EBC85}" type="datetimeFigureOut">
              <a:rPr lang="en-US" smtClean="0"/>
              <a:pPr/>
              <a:t>10/10/2013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57F213A-6709-44BB-88C1-51DF30EC6CF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a:t>
            </a:r>
            <a:endParaRPr lang="en-US" dirty="0"/>
          </a:p>
        </p:txBody>
      </p:sp>
      <p:sp>
        <p:nvSpPr>
          <p:cNvPr id="3" name="Subtitle 2"/>
          <p:cNvSpPr>
            <a:spLocks noGrp="1"/>
          </p:cNvSpPr>
          <p:nvPr>
            <p:ph type="subTitle" idx="1"/>
          </p:nvPr>
        </p:nvSpPr>
        <p:spPr/>
        <p:txBody>
          <a:bodyPr>
            <a:noAutofit/>
          </a:bodyPr>
          <a:lstStyle/>
          <a:p>
            <a:r>
              <a:rPr lang="en-US" sz="4000" dirty="0" smtClean="0"/>
              <a:t>Beginning the Patient’s Record</a:t>
            </a:r>
          </a:p>
          <a:p>
            <a:r>
              <a:rPr lang="en-US" sz="4000" dirty="0" smtClean="0"/>
              <a:t>Chapter 13</a:t>
            </a:r>
            <a:endParaRPr 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lnSpcReduction="10000"/>
          </a:bodyPr>
          <a:lstStyle/>
          <a:p>
            <a:r>
              <a:rPr lang="en-US" dirty="0" smtClean="0"/>
              <a:t>Why would you perform an apical pulse?</a:t>
            </a:r>
          </a:p>
          <a:p>
            <a:r>
              <a:rPr lang="en-US" dirty="0" smtClean="0"/>
              <a:t>Patient’s with heart conditions, on infants and small children because of their normally rapid heart rate, or if you believe you may be missing beats with a radial pulse</a:t>
            </a:r>
          </a:p>
          <a:p>
            <a:r>
              <a:rPr lang="en-US" sz="3200" dirty="0" smtClean="0"/>
              <a:t>How long should you count an</a:t>
            </a:r>
            <a:r>
              <a:rPr lang="en-US" sz="3200" b="1" dirty="0" smtClean="0"/>
              <a:t> </a:t>
            </a:r>
            <a:r>
              <a:rPr lang="en-US" sz="3200" dirty="0" smtClean="0"/>
              <a:t>apical pulse?</a:t>
            </a:r>
          </a:p>
          <a:p>
            <a:r>
              <a:rPr lang="en-US" sz="3200" dirty="0" smtClean="0"/>
              <a:t> For a full minute</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lnSpcReduction="10000"/>
          </a:bodyPr>
          <a:lstStyle/>
          <a:p>
            <a:r>
              <a:rPr lang="en-US" dirty="0" smtClean="0"/>
              <a:t>What is a normal pulse rate for an infant?</a:t>
            </a:r>
          </a:p>
          <a:p>
            <a:r>
              <a:rPr lang="en-US" dirty="0" smtClean="0"/>
              <a:t>100-170</a:t>
            </a:r>
            <a:endParaRPr lang="en-US" dirty="0" smtClean="0"/>
          </a:p>
          <a:p>
            <a:r>
              <a:rPr lang="en-US" dirty="0" smtClean="0"/>
              <a:t>What is a normal pulse rate for an adult?</a:t>
            </a:r>
          </a:p>
          <a:p>
            <a:r>
              <a:rPr lang="en-US" dirty="0" smtClean="0"/>
              <a:t>65-80</a:t>
            </a:r>
          </a:p>
          <a:p>
            <a:r>
              <a:rPr lang="en-US" dirty="0" smtClean="0"/>
              <a:t>What is a normal pulse rate for an elderly adult?</a:t>
            </a:r>
          </a:p>
          <a:p>
            <a:r>
              <a:rPr lang="en-US" dirty="0" smtClean="0"/>
              <a:t>50-65</a:t>
            </a:r>
          </a:p>
          <a:p>
            <a:r>
              <a:rPr lang="en-US" dirty="0" smtClean="0"/>
              <a:t>Why is the pulse rate higher for an infant?</a:t>
            </a:r>
          </a:p>
          <a:p>
            <a:r>
              <a:rPr lang="en-US" dirty="0" smtClean="0"/>
              <a:t>Due to their high </a:t>
            </a:r>
            <a:r>
              <a:rPr lang="en-US" dirty="0" smtClean="0"/>
              <a:t>metabolism</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is considered a normal resting respiration rate for an adults?</a:t>
            </a:r>
          </a:p>
          <a:p>
            <a:r>
              <a:rPr lang="en-US" dirty="0" smtClean="0"/>
              <a:t>16 to 20 times per minute</a:t>
            </a:r>
          </a:p>
          <a:p>
            <a:r>
              <a:rPr lang="en-US" dirty="0" smtClean="0"/>
              <a:t>Excessively fast and deep breathing  is known as?</a:t>
            </a:r>
          </a:p>
          <a:p>
            <a:r>
              <a:rPr lang="en-US" dirty="0" smtClean="0"/>
              <a:t>Hyperventilation</a:t>
            </a:r>
          </a:p>
          <a:p>
            <a:r>
              <a:rPr lang="en-US" dirty="0" smtClean="0"/>
              <a:t>When counting respiration you should never?</a:t>
            </a:r>
          </a:p>
          <a:p>
            <a:r>
              <a:rPr lang="en-US" dirty="0" smtClean="0"/>
              <a:t>Tell the patient you are counting their breathing</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Where do you apply the stethoscope to obtain a blood pressure?</a:t>
            </a:r>
          </a:p>
          <a:p>
            <a:r>
              <a:rPr lang="en-US" dirty="0" smtClean="0"/>
              <a:t>At the </a:t>
            </a:r>
            <a:r>
              <a:rPr lang="en-US" dirty="0" err="1" smtClean="0"/>
              <a:t>antecubital</a:t>
            </a:r>
            <a:r>
              <a:rPr lang="en-US" dirty="0" smtClean="0"/>
              <a:t> space</a:t>
            </a:r>
          </a:p>
          <a:p>
            <a:r>
              <a:rPr lang="en-US" dirty="0" smtClean="0"/>
              <a:t>The arrow on the blood pressure cuff should be placed where?</a:t>
            </a:r>
          </a:p>
          <a:p>
            <a:r>
              <a:rPr lang="en-US" dirty="0" smtClean="0"/>
              <a:t>In line with the brachial artery</a:t>
            </a:r>
          </a:p>
          <a:p>
            <a:r>
              <a:rPr lang="en-US" dirty="0" smtClean="0"/>
              <a:t>What is a contraction phase(first beat) of the blood pressure called?</a:t>
            </a:r>
          </a:p>
          <a:p>
            <a:r>
              <a:rPr lang="en-US" dirty="0" smtClean="0"/>
              <a:t>Systolic</a:t>
            </a:r>
          </a:p>
          <a:p>
            <a:r>
              <a:rPr lang="en-US" dirty="0" smtClean="0"/>
              <a:t>What is the relaxation phase(last beat) of the blood pressure?</a:t>
            </a:r>
          </a:p>
          <a:p>
            <a:r>
              <a:rPr lang="en-US" dirty="0" smtClean="0"/>
              <a:t>Diastolic</a:t>
            </a:r>
          </a:p>
          <a:p>
            <a:r>
              <a:rPr lang="en-US" dirty="0" smtClean="0"/>
              <a:t>How should a blood pressure be documented?</a:t>
            </a:r>
          </a:p>
          <a:p>
            <a:r>
              <a:rPr lang="en-US" dirty="0" smtClean="0"/>
              <a:t>120/70</a:t>
            </a:r>
          </a:p>
          <a:p>
            <a:endParaRPr lang="en-US" dirty="0"/>
          </a:p>
        </p:txBody>
      </p:sp>
      <p:pic>
        <p:nvPicPr>
          <p:cNvPr id="21506" name="Picture 2" descr="http://1.bp.blogspot.com/_CoK2NCkJdTk/SiDQrAZ-P2I/AAAAAAAAALk/7xaZR0TATnc/s320/POSITIONINGTHEBLOODPRESSURECUFF.bmp"/>
          <p:cNvPicPr>
            <a:picLocks noChangeAspect="1" noChangeArrowheads="1"/>
          </p:cNvPicPr>
          <p:nvPr/>
        </p:nvPicPr>
        <p:blipFill>
          <a:blip r:embed="rId2" cstate="print"/>
          <a:srcRect/>
          <a:stretch>
            <a:fillRect/>
          </a:stretch>
        </p:blipFill>
        <p:spPr bwMode="auto">
          <a:xfrm>
            <a:off x="4800600" y="304800"/>
            <a:ext cx="3048000" cy="1371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lnSpcReduction="10000"/>
          </a:bodyPr>
          <a:lstStyle/>
          <a:p>
            <a:r>
              <a:rPr lang="en-US" dirty="0" smtClean="0"/>
              <a:t>What are some important steps to take when measuring a blood pressure?</a:t>
            </a:r>
          </a:p>
          <a:p>
            <a:r>
              <a:rPr lang="en-US" dirty="0" smtClean="0"/>
              <a:t>Support the arm, slightly flexed, uncrossed legs, bare arm, relaxed patient(for at least 5 minutes) and comfortable sitting or lying position, cuff 1 to 2 inches above the elbow with the cuff completely deflated, correct size cuff(wrong size cuff will give you an inaccurate reading)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99032"/>
          </a:xfrm>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What is hypertension?</a:t>
            </a:r>
          </a:p>
          <a:p>
            <a:r>
              <a:rPr lang="en-US" dirty="0" smtClean="0"/>
              <a:t>Above normal blood pressure</a:t>
            </a:r>
          </a:p>
          <a:p>
            <a:r>
              <a:rPr lang="en-US" dirty="0" smtClean="0"/>
              <a:t>What is hypotension?</a:t>
            </a:r>
          </a:p>
          <a:p>
            <a:r>
              <a:rPr lang="en-US" dirty="0" smtClean="0"/>
              <a:t>Below normal blood pressure</a:t>
            </a:r>
          </a:p>
          <a:p>
            <a:r>
              <a:rPr lang="en-US" dirty="0" smtClean="0"/>
              <a:t>What is orthostatic hypotension?</a:t>
            </a:r>
          </a:p>
          <a:p>
            <a:r>
              <a:rPr lang="en-US" dirty="0" smtClean="0"/>
              <a:t>A drop in blood pressure that may occur when a patient changes from sitting to standing position</a:t>
            </a:r>
          </a:p>
          <a:p>
            <a:r>
              <a:rPr lang="en-US" dirty="0" smtClean="0"/>
              <a:t>How many drop in points with a systolic pressure is a diagnosis of orthostatic hypotension?</a:t>
            </a:r>
          </a:p>
          <a:p>
            <a:r>
              <a:rPr lang="en-US" dirty="0" smtClean="0"/>
              <a:t>20 mm(example 120/70 lying and 100/60 standing) </a:t>
            </a:r>
          </a:p>
          <a:p>
            <a:r>
              <a:rPr lang="en-US" dirty="0" smtClean="0"/>
              <a:t>Above 140/90 indicates?</a:t>
            </a:r>
          </a:p>
          <a:p>
            <a:r>
              <a:rPr lang="en-US" dirty="0" smtClean="0"/>
              <a:t> Stage 1 hypertension</a:t>
            </a:r>
          </a:p>
          <a:p>
            <a:r>
              <a:rPr lang="en-US" dirty="0" smtClean="0"/>
              <a:t>Above 160/100 indicates?</a:t>
            </a:r>
          </a:p>
          <a:p>
            <a:r>
              <a:rPr lang="en-US" smtClean="0"/>
              <a:t> </a:t>
            </a:r>
            <a:r>
              <a:rPr lang="en-US" dirty="0" smtClean="0"/>
              <a:t>S</a:t>
            </a:r>
            <a:r>
              <a:rPr lang="en-US" smtClean="0"/>
              <a:t>tage </a:t>
            </a:r>
            <a:r>
              <a:rPr lang="en-US" dirty="0" smtClean="0"/>
              <a:t>2 hypertension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does triage mean?</a:t>
            </a:r>
          </a:p>
          <a:p>
            <a:r>
              <a:rPr lang="en-US" dirty="0" smtClean="0"/>
              <a:t>To sort and to prioritize; making a judgment regarding the nature of complaints </a:t>
            </a:r>
          </a:p>
          <a:p>
            <a:r>
              <a:rPr lang="en-US" dirty="0" smtClean="0"/>
              <a:t>What is a chief complaint?</a:t>
            </a:r>
          </a:p>
          <a:p>
            <a:r>
              <a:rPr lang="en-US" dirty="0" smtClean="0"/>
              <a:t>Screening for a C/C is to help patients focus on their main concern; why the patient </a:t>
            </a:r>
            <a:r>
              <a:rPr lang="en-US" dirty="0" smtClean="0"/>
              <a:t>has </a:t>
            </a:r>
            <a:r>
              <a:rPr lang="en-US" dirty="0" smtClean="0"/>
              <a:t>to seek medical attention</a:t>
            </a:r>
          </a:p>
          <a:p>
            <a:r>
              <a:rPr lang="en-US" dirty="0" smtClean="0"/>
              <a:t>What does the abbreviation NKDA stand for?</a:t>
            </a:r>
          </a:p>
          <a:p>
            <a:r>
              <a:rPr lang="en-US" dirty="0" smtClean="0"/>
              <a:t>No known drug allergies</a:t>
            </a:r>
          </a:p>
          <a:p>
            <a:r>
              <a:rPr lang="en-US" dirty="0" smtClean="0"/>
              <a:t>What is Screening? </a:t>
            </a:r>
          </a:p>
          <a:p>
            <a:r>
              <a:rPr lang="en-US" dirty="0" smtClean="0"/>
              <a:t>The process of obtaining information from patients to determine their medical condition</a:t>
            </a:r>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you take a patient’s weight,  you should always?</a:t>
            </a:r>
          </a:p>
          <a:p>
            <a:r>
              <a:rPr lang="en-US" dirty="0" smtClean="0"/>
              <a:t>Have the patient remove their shoes and any heavy objects(coats, handbags), check the balance on the scale, this needs to be at 0. </a:t>
            </a:r>
          </a:p>
          <a:p>
            <a:r>
              <a:rPr lang="en-US" dirty="0" smtClean="0"/>
              <a:t>When  you take a patient’s height, you should always?</a:t>
            </a:r>
          </a:p>
          <a:p>
            <a:r>
              <a:rPr lang="en-US" dirty="0" smtClean="0"/>
              <a:t>Raise the height bar above the patient’s estimated height and extend the measuring bar, move the bar down as needed, avoid the possibility of striking the patient and the patient should always face away from the scale with the back to the height bar</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 many inches are in a foot?</a:t>
            </a:r>
          </a:p>
          <a:p>
            <a:r>
              <a:rPr lang="en-US" dirty="0" smtClean="0"/>
              <a:t>12</a:t>
            </a:r>
          </a:p>
          <a:p>
            <a:r>
              <a:rPr lang="en-US" dirty="0" smtClean="0"/>
              <a:t>Why is weight and height so important to obtain?</a:t>
            </a:r>
          </a:p>
          <a:p>
            <a:r>
              <a:rPr lang="en-US" dirty="0" smtClean="0"/>
              <a:t>To establish a baseline and </a:t>
            </a:r>
            <a:r>
              <a:rPr lang="en-US" dirty="0" smtClean="0"/>
              <a:t>this serves </a:t>
            </a:r>
            <a:r>
              <a:rPr lang="en-US" dirty="0" smtClean="0"/>
              <a:t>as a reference point for medical care</a:t>
            </a:r>
          </a:p>
          <a:p>
            <a:r>
              <a:rPr lang="en-US" dirty="0" smtClean="0"/>
              <a:t>How often is weight measured?</a:t>
            </a:r>
          </a:p>
          <a:p>
            <a:r>
              <a:rPr lang="en-US" dirty="0" smtClean="0"/>
              <a:t>At every visit</a:t>
            </a:r>
          </a:p>
          <a:p>
            <a:r>
              <a:rPr lang="en-US" dirty="0" smtClean="0"/>
              <a:t>Measurements of body functions that are essential to life?</a:t>
            </a:r>
          </a:p>
          <a:p>
            <a:r>
              <a:rPr lang="en-US" dirty="0" smtClean="0"/>
              <a:t>Vital signs(cardinal signs)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person with a temperature above normal is said to </a:t>
            </a:r>
            <a:r>
              <a:rPr lang="en-US" dirty="0" smtClean="0"/>
              <a:t>be</a:t>
            </a:r>
            <a:r>
              <a:rPr lang="en-US" dirty="0" smtClean="0"/>
              <a:t>(medical term)</a:t>
            </a:r>
            <a:endParaRPr lang="en-US" dirty="0" smtClean="0"/>
          </a:p>
          <a:p>
            <a:r>
              <a:rPr lang="en-US" dirty="0" smtClean="0"/>
              <a:t>Febrile</a:t>
            </a:r>
          </a:p>
          <a:p>
            <a:r>
              <a:rPr lang="en-US" dirty="0" smtClean="0"/>
              <a:t>A person with a normal temperature is said to be </a:t>
            </a:r>
          </a:p>
          <a:p>
            <a:r>
              <a:rPr lang="en-US" dirty="0" err="1" smtClean="0"/>
              <a:t>Afebrile</a:t>
            </a:r>
            <a:endParaRPr lang="en-US" dirty="0" smtClean="0"/>
          </a:p>
          <a:p>
            <a:r>
              <a:rPr lang="en-US" dirty="0" smtClean="0"/>
              <a:t>When measuring a rectal temperature on an infant you should? </a:t>
            </a:r>
          </a:p>
          <a:p>
            <a:r>
              <a:rPr lang="en-US" dirty="0" smtClean="0"/>
              <a:t>Use the rectal(red) probe, use a probe cover, the probe is inserted ¼ inch into the rectum(use lubrication), and steady the infants legs and ankles</a:t>
            </a:r>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457200" y="1295400"/>
            <a:ext cx="8229600" cy="5562600"/>
          </a:xfrm>
        </p:spPr>
        <p:txBody>
          <a:bodyPr>
            <a:normAutofit fontScale="55000" lnSpcReduction="20000"/>
          </a:bodyPr>
          <a:lstStyle/>
          <a:p>
            <a:pPr>
              <a:buNone/>
            </a:pPr>
            <a:r>
              <a:rPr lang="en-US" dirty="0" smtClean="0"/>
              <a:t>Average  normal temperature  oral?</a:t>
            </a:r>
          </a:p>
          <a:p>
            <a:pPr>
              <a:buNone/>
            </a:pPr>
            <a:r>
              <a:rPr lang="en-US" dirty="0" smtClean="0"/>
              <a:t>98.6  </a:t>
            </a:r>
          </a:p>
          <a:p>
            <a:pPr>
              <a:buNone/>
            </a:pPr>
            <a:r>
              <a:rPr lang="en-US" dirty="0" smtClean="0"/>
              <a:t>For </a:t>
            </a:r>
            <a:r>
              <a:rPr lang="en-US" dirty="0" err="1" smtClean="0"/>
              <a:t>Axillary</a:t>
            </a:r>
            <a:r>
              <a:rPr lang="en-US" dirty="0" smtClean="0"/>
              <a:t>?      </a:t>
            </a:r>
          </a:p>
          <a:p>
            <a:pPr>
              <a:buNone/>
            </a:pPr>
            <a:r>
              <a:rPr lang="en-US" dirty="0" smtClean="0"/>
              <a:t>97.6     </a:t>
            </a:r>
          </a:p>
          <a:p>
            <a:pPr>
              <a:buNone/>
            </a:pPr>
            <a:r>
              <a:rPr lang="en-US" dirty="0" smtClean="0"/>
              <a:t>For rectal?</a:t>
            </a:r>
          </a:p>
          <a:p>
            <a:pPr>
              <a:buNone/>
            </a:pPr>
            <a:r>
              <a:rPr lang="en-US" dirty="0" smtClean="0"/>
              <a:t> 99.6</a:t>
            </a:r>
          </a:p>
          <a:p>
            <a:pPr>
              <a:buNone/>
            </a:pPr>
            <a:r>
              <a:rPr lang="en-US" dirty="0" smtClean="0"/>
              <a:t>Temperature range:  are on page 645: </a:t>
            </a:r>
            <a:endParaRPr lang="en-US" dirty="0" smtClean="0"/>
          </a:p>
          <a:p>
            <a:pPr>
              <a:buNone/>
            </a:pPr>
            <a:r>
              <a:rPr lang="en-US" dirty="0" smtClean="0"/>
              <a:t> oral: 97.6- </a:t>
            </a:r>
            <a:r>
              <a:rPr lang="en-US" dirty="0" smtClean="0"/>
              <a:t>99.6   </a:t>
            </a:r>
            <a:r>
              <a:rPr lang="en-US" dirty="0" err="1" smtClean="0"/>
              <a:t>Axillary</a:t>
            </a:r>
            <a:r>
              <a:rPr lang="en-US" dirty="0" smtClean="0"/>
              <a:t>: 96.6-98.6  Rectal: 98.6-100.6</a:t>
            </a:r>
            <a:endParaRPr lang="en-US" dirty="0" smtClean="0"/>
          </a:p>
          <a:p>
            <a:pPr>
              <a:buNone/>
            </a:pPr>
            <a:r>
              <a:rPr lang="en-US" dirty="0" smtClean="0"/>
              <a:t>What would be considered a </a:t>
            </a:r>
            <a:r>
              <a:rPr lang="en-US" dirty="0" smtClean="0"/>
              <a:t>possible </a:t>
            </a:r>
            <a:r>
              <a:rPr lang="en-US" dirty="0" smtClean="0"/>
              <a:t>fatal temperature?</a:t>
            </a:r>
          </a:p>
          <a:p>
            <a:pPr>
              <a:buNone/>
            </a:pPr>
            <a:r>
              <a:rPr lang="en-US" dirty="0" smtClean="0"/>
              <a:t>106.0 F</a:t>
            </a:r>
          </a:p>
          <a:p>
            <a:pPr>
              <a:buNone/>
            </a:pPr>
            <a:r>
              <a:rPr lang="en-US" dirty="0" smtClean="0"/>
              <a:t>Do all patients have the same oral temperature?</a:t>
            </a:r>
          </a:p>
          <a:p>
            <a:pPr>
              <a:buNone/>
            </a:pPr>
            <a:r>
              <a:rPr lang="en-US" dirty="0" smtClean="0"/>
              <a:t>No</a:t>
            </a:r>
          </a:p>
          <a:p>
            <a:pPr>
              <a:buNone/>
            </a:pPr>
            <a:r>
              <a:rPr lang="en-US" dirty="0" smtClean="0"/>
              <a:t>What is the temperature regulating center in the brain?</a:t>
            </a:r>
          </a:p>
          <a:p>
            <a:pPr>
              <a:buNone/>
            </a:pPr>
            <a:r>
              <a:rPr lang="en-US" dirty="0" smtClean="0"/>
              <a:t>Hypothalamus</a:t>
            </a:r>
          </a:p>
          <a:p>
            <a:pPr>
              <a:buNone/>
            </a:pPr>
            <a:r>
              <a:rPr lang="en-US" dirty="0" smtClean="0"/>
              <a:t>Where would you check a tympanic temperature?</a:t>
            </a:r>
          </a:p>
          <a:p>
            <a:pPr>
              <a:buNone/>
            </a:pPr>
            <a:r>
              <a:rPr lang="en-US" dirty="0" smtClean="0"/>
              <a:t>Ear</a:t>
            </a:r>
          </a:p>
          <a:p>
            <a:pPr>
              <a:buNone/>
            </a:pPr>
            <a:r>
              <a:rPr lang="en-US" dirty="0" smtClean="0"/>
              <a:t>What is another name for tympanic temperature?</a:t>
            </a:r>
          </a:p>
          <a:p>
            <a:pPr>
              <a:buNone/>
            </a:pPr>
            <a:r>
              <a:rPr lang="en-US" dirty="0" smtClean="0"/>
              <a:t>Aural </a:t>
            </a:r>
          </a:p>
          <a:p>
            <a:pPr>
              <a:buNone/>
            </a:pPr>
            <a:r>
              <a:rPr lang="en-US" dirty="0" smtClean="0"/>
              <a:t>What is the determining factor for a fever?</a:t>
            </a:r>
          </a:p>
          <a:p>
            <a:pPr>
              <a:buNone/>
            </a:pPr>
            <a:r>
              <a:rPr lang="en-US" dirty="0" smtClean="0"/>
              <a:t>Infection </a:t>
            </a:r>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wipe(down)">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wipe(down)">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wipe(down)">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wipe(down)">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wipe(down)">
                                      <p:cBhvr>
                                        <p:cTn id="92" dur="500"/>
                                        <p:tgtEl>
                                          <p:spTgt spid="3">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3">
                                            <p:txEl>
                                              <p:pRg st="18" end="18"/>
                                            </p:txEl>
                                          </p:spTgt>
                                        </p:tgtEl>
                                        <p:attrNameLst>
                                          <p:attrName>style.visibility</p:attrName>
                                        </p:attrNameLst>
                                      </p:cBhvr>
                                      <p:to>
                                        <p:strVal val="visible"/>
                                      </p:to>
                                    </p:set>
                                    <p:animEffect transition="in" filter="wipe(down)">
                                      <p:cBhvr>
                                        <p:cTn id="97" dur="500"/>
                                        <p:tgtEl>
                                          <p:spTgt spid="3">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3">
                                            <p:txEl>
                                              <p:pRg st="19" end="19"/>
                                            </p:txEl>
                                          </p:spTgt>
                                        </p:tgtEl>
                                        <p:attrNameLst>
                                          <p:attrName>style.visibility</p:attrName>
                                        </p:attrNameLst>
                                      </p:cBhvr>
                                      <p:to>
                                        <p:strVal val="visible"/>
                                      </p:to>
                                    </p:set>
                                    <p:animEffect transition="in" filter="wipe(down)">
                                      <p:cBhvr>
                                        <p:cTn id="102" dur="500"/>
                                        <p:tgtEl>
                                          <p:spTgt spid="3">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Where can you find pulse points?</a:t>
            </a:r>
          </a:p>
          <a:p>
            <a:pPr>
              <a:buNone/>
            </a:pPr>
            <a:r>
              <a:rPr lang="en-US" dirty="0" smtClean="0"/>
              <a:t>                                                 </a:t>
            </a:r>
            <a:r>
              <a:rPr lang="en-US" sz="2000" dirty="0" smtClean="0"/>
              <a:t>Temporal</a:t>
            </a:r>
          </a:p>
          <a:p>
            <a:pPr>
              <a:buNone/>
            </a:pPr>
            <a:r>
              <a:rPr lang="en-US" dirty="0" smtClean="0"/>
              <a:t>                                                   </a:t>
            </a:r>
            <a:r>
              <a:rPr lang="en-US" sz="2000" dirty="0" smtClean="0"/>
              <a:t>Carotid</a:t>
            </a:r>
          </a:p>
        </p:txBody>
      </p:sp>
      <p:pic>
        <p:nvPicPr>
          <p:cNvPr id="1026" name="Picture 2" descr="http://www.medcomrn.com/im/ce/ct/pd0104_09_04.gif"/>
          <p:cNvPicPr>
            <a:picLocks noChangeAspect="1" noChangeArrowheads="1"/>
          </p:cNvPicPr>
          <p:nvPr/>
        </p:nvPicPr>
        <p:blipFill>
          <a:blip r:embed="rId2" cstate="print"/>
          <a:srcRect/>
          <a:stretch>
            <a:fillRect/>
          </a:stretch>
        </p:blipFill>
        <p:spPr bwMode="auto">
          <a:xfrm>
            <a:off x="2819400" y="2895600"/>
            <a:ext cx="2971800" cy="3324225"/>
          </a:xfrm>
          <a:prstGeom prst="rect">
            <a:avLst/>
          </a:prstGeom>
          <a:noFill/>
        </p:spPr>
      </p:pic>
      <p:cxnSp>
        <p:nvCxnSpPr>
          <p:cNvPr id="6" name="Straight Arrow Connector 5"/>
          <p:cNvCxnSpPr/>
          <p:nvPr/>
        </p:nvCxnSpPr>
        <p:spPr>
          <a:xfrm flipV="1">
            <a:off x="3810000" y="3352800"/>
            <a:ext cx="21336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3733800" y="2743200"/>
            <a:ext cx="1981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lnSpcReduction="10000"/>
          </a:bodyPr>
          <a:lstStyle/>
          <a:p>
            <a:r>
              <a:rPr lang="en-US" dirty="0" smtClean="0"/>
              <a:t>How long should the pulse be counted </a:t>
            </a:r>
            <a:r>
              <a:rPr lang="en-US" dirty="0" smtClean="0"/>
              <a:t>for(not apical)?</a:t>
            </a:r>
            <a:endParaRPr lang="en-US" dirty="0" smtClean="0"/>
          </a:p>
          <a:p>
            <a:r>
              <a:rPr lang="en-US" dirty="0" smtClean="0"/>
              <a:t>30 seconds and times by 2</a:t>
            </a:r>
          </a:p>
          <a:p>
            <a:r>
              <a:rPr lang="en-US" dirty="0" smtClean="0"/>
              <a:t>When measuring the pulse, what should also be noted?</a:t>
            </a:r>
          </a:p>
          <a:p>
            <a:r>
              <a:rPr lang="en-US" dirty="0" smtClean="0"/>
              <a:t>Volume(normal, weak, bounding) and the rhythm (regular, irregular)</a:t>
            </a:r>
          </a:p>
          <a:p>
            <a:r>
              <a:rPr lang="en-US" dirty="0" smtClean="0"/>
              <a:t>The term for abnormal pulse rhythm</a:t>
            </a:r>
          </a:p>
          <a:p>
            <a:r>
              <a:rPr lang="en-US" dirty="0" smtClean="0"/>
              <a:t>Arrhythmia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Medical term for slow heart rate?</a:t>
            </a:r>
          </a:p>
          <a:p>
            <a:r>
              <a:rPr lang="en-US" dirty="0" err="1" smtClean="0"/>
              <a:t>Bradycardia</a:t>
            </a:r>
            <a:endParaRPr lang="en-US" dirty="0" smtClean="0"/>
          </a:p>
          <a:p>
            <a:r>
              <a:rPr lang="en-US" dirty="0" smtClean="0"/>
              <a:t>Medical term for increased heart rate?</a:t>
            </a:r>
          </a:p>
          <a:p>
            <a:r>
              <a:rPr lang="en-US" dirty="0" smtClean="0"/>
              <a:t>Tachycardia</a:t>
            </a:r>
          </a:p>
          <a:p>
            <a:r>
              <a:rPr lang="en-US" dirty="0" smtClean="0"/>
              <a:t>What would be one likely reason for a patient to have tachycardia when first entering a clinic/hosp?</a:t>
            </a:r>
          </a:p>
          <a:p>
            <a:r>
              <a:rPr lang="en-US" dirty="0" smtClean="0"/>
              <a:t>Anxiety/Scared(white coat syndrome)</a:t>
            </a: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392</TotalTime>
  <Words>862</Words>
  <Application>Microsoft Office PowerPoint</Application>
  <PresentationFormat>On-screen Show (4:3)</PresentationFormat>
  <Paragraphs>126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Verve</vt:lpstr>
      <vt:lpstr>Review</vt:lpstr>
      <vt:lpstr>Review</vt:lpstr>
      <vt:lpstr>Review</vt:lpstr>
      <vt:lpstr>Review</vt:lpstr>
      <vt:lpstr>Review</vt:lpstr>
      <vt:lpstr>Review</vt:lpstr>
      <vt:lpstr>Review</vt:lpstr>
      <vt:lpstr>Review</vt:lpstr>
      <vt:lpstr>Review</vt:lpstr>
      <vt:lpstr>Review</vt:lpstr>
      <vt:lpstr>Review</vt:lpstr>
      <vt:lpstr>Review</vt:lpstr>
      <vt:lpstr>Review</vt:lpstr>
      <vt:lpstr>Review</vt:lpstr>
      <vt:lpstr>Review</vt:lpstr>
    </vt:vector>
  </TitlesOfParts>
  <Company>Salt Lake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dc:title>
  <dc:creator>ahastin2</dc:creator>
  <cp:lastModifiedBy>ahastin2</cp:lastModifiedBy>
  <cp:revision>35</cp:revision>
  <dcterms:created xsi:type="dcterms:W3CDTF">2011-09-26T14:28:35Z</dcterms:created>
  <dcterms:modified xsi:type="dcterms:W3CDTF">2013-10-10T17:38:32Z</dcterms:modified>
</cp:coreProperties>
</file>