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98" r:id="rId14"/>
    <p:sldId id="268" r:id="rId15"/>
    <p:sldId id="269" r:id="rId16"/>
    <p:sldId id="270" r:id="rId17"/>
    <p:sldId id="272" r:id="rId18"/>
    <p:sldId id="275" r:id="rId19"/>
    <p:sldId id="274" r:id="rId20"/>
    <p:sldId id="276" r:id="rId21"/>
    <p:sldId id="277" r:id="rId22"/>
    <p:sldId id="280" r:id="rId23"/>
    <p:sldId id="278" r:id="rId24"/>
    <p:sldId id="282" r:id="rId25"/>
    <p:sldId id="281" r:id="rId26"/>
    <p:sldId id="284" r:id="rId27"/>
    <p:sldId id="285" r:id="rId28"/>
    <p:sldId id="286" r:id="rId29"/>
    <p:sldId id="287" r:id="rId30"/>
    <p:sldId id="288" r:id="rId31"/>
    <p:sldId id="289" r:id="rId32"/>
    <p:sldId id="290" r:id="rId33"/>
    <p:sldId id="291" r:id="rId34"/>
    <p:sldId id="293" r:id="rId35"/>
    <p:sldId id="294" r:id="rId36"/>
    <p:sldId id="295" r:id="rId37"/>
    <p:sldId id="292" r:id="rId38"/>
    <p:sldId id="296" r:id="rId39"/>
    <p:sldId id="297" r:id="rId40"/>
    <p:sldId id="299" r:id="rId41"/>
    <p:sldId id="30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FD6844-41D1-4A0E-BC2B-DC7E84373AA6}" type="datetimeFigureOut">
              <a:rPr lang="en-US" smtClean="0"/>
              <a:pPr/>
              <a:t>09/17/2013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347F61-9486-4F8E-8949-B24CC7744EF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347F61-9486-4F8E-8949-B24CC7744EFD}"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4CE81F-3682-4947-9233-E5B19C2BD3C6}" type="datetimeFigureOut">
              <a:rPr lang="en-US" smtClean="0"/>
              <a:pPr/>
              <a:t>09/17/2013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289D5-96D2-4075-A08B-7FDA157B52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CE81F-3682-4947-9233-E5B19C2BD3C6}" type="datetimeFigureOut">
              <a:rPr lang="en-US" smtClean="0"/>
              <a:pPr/>
              <a:t>09/17/2013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289D5-96D2-4075-A08B-7FDA157B52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CE81F-3682-4947-9233-E5B19C2BD3C6}" type="datetimeFigureOut">
              <a:rPr lang="en-US" smtClean="0"/>
              <a:pPr/>
              <a:t>09/17/2013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289D5-96D2-4075-A08B-7FDA157B52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CE81F-3682-4947-9233-E5B19C2BD3C6}" type="datetimeFigureOut">
              <a:rPr lang="en-US" smtClean="0"/>
              <a:pPr/>
              <a:t>09/17/2013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289D5-96D2-4075-A08B-7FDA157B52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4CE81F-3682-4947-9233-E5B19C2BD3C6}" type="datetimeFigureOut">
              <a:rPr lang="en-US" smtClean="0"/>
              <a:pPr/>
              <a:t>09/17/2013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289D5-96D2-4075-A08B-7FDA157B52C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4CE81F-3682-4947-9233-E5B19C2BD3C6}" type="datetimeFigureOut">
              <a:rPr lang="en-US" smtClean="0"/>
              <a:pPr/>
              <a:t>09/17/2013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289D5-96D2-4075-A08B-7FDA157B52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4CE81F-3682-4947-9233-E5B19C2BD3C6}" type="datetimeFigureOut">
              <a:rPr lang="en-US" smtClean="0"/>
              <a:pPr/>
              <a:t>09/17/2013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5289D5-96D2-4075-A08B-7FDA157B52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4CE81F-3682-4947-9233-E5B19C2BD3C6}" type="datetimeFigureOut">
              <a:rPr lang="en-US" smtClean="0"/>
              <a:pPr/>
              <a:t>09/17/2013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5289D5-96D2-4075-A08B-7FDA157B52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CE81F-3682-4947-9233-E5B19C2BD3C6}" type="datetimeFigureOut">
              <a:rPr lang="en-US" smtClean="0"/>
              <a:pPr/>
              <a:t>09/17/2013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5289D5-96D2-4075-A08B-7FDA157B52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4CE81F-3682-4947-9233-E5B19C2BD3C6}" type="datetimeFigureOut">
              <a:rPr lang="en-US" smtClean="0"/>
              <a:pPr/>
              <a:t>09/17/2013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289D5-96D2-4075-A08B-7FDA157B52C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4CE81F-3682-4947-9233-E5B19C2BD3C6}" type="datetimeFigureOut">
              <a:rPr lang="en-US" smtClean="0"/>
              <a:pPr/>
              <a:t>09/17/2013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289D5-96D2-4075-A08B-7FDA157B52C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CE81F-3682-4947-9233-E5B19C2BD3C6}" type="datetimeFigureOut">
              <a:rPr lang="en-US" smtClean="0"/>
              <a:pPr/>
              <a:t>09/17/2013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289D5-96D2-4075-A08B-7FDA157B52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13</a:t>
            </a:r>
            <a:endParaRPr lang="en-US" dirty="0"/>
          </a:p>
        </p:txBody>
      </p:sp>
      <p:sp>
        <p:nvSpPr>
          <p:cNvPr id="3" name="Subtitle 2"/>
          <p:cNvSpPr>
            <a:spLocks noGrp="1"/>
          </p:cNvSpPr>
          <p:nvPr>
            <p:ph type="subTitle" idx="1"/>
          </p:nvPr>
        </p:nvSpPr>
        <p:spPr/>
        <p:txBody>
          <a:bodyPr>
            <a:noAutofit/>
          </a:bodyPr>
          <a:lstStyle/>
          <a:p>
            <a:r>
              <a:rPr lang="en-US" sz="6000" dirty="0" smtClean="0"/>
              <a:t>Beginning the Patient’s Record</a:t>
            </a:r>
            <a:endParaRPr lang="en-US" sz="6000" dirty="0"/>
          </a:p>
        </p:txBody>
      </p:sp>
      <p:pic>
        <p:nvPicPr>
          <p:cNvPr id="43010" name="Picture 2" descr="https://encrypted-tbn3.gstatic.com/images?q=tbn:ANd9GcT5Q-tA4x4QUtbhmjfGbRmdCRwYmp5IUPdPmxl4xHMcPuKIrdYX3w"/>
          <p:cNvPicPr>
            <a:picLocks noChangeAspect="1" noChangeArrowheads="1"/>
          </p:cNvPicPr>
          <p:nvPr/>
        </p:nvPicPr>
        <p:blipFill>
          <a:blip r:embed="rId2" cstate="print"/>
          <a:srcRect/>
          <a:stretch>
            <a:fillRect/>
          </a:stretch>
        </p:blipFill>
        <p:spPr bwMode="auto">
          <a:xfrm>
            <a:off x="381000" y="381000"/>
            <a:ext cx="2667000" cy="2495550"/>
          </a:xfrm>
          <a:prstGeom prst="rect">
            <a:avLst/>
          </a:prstGeom>
          <a:noFill/>
        </p:spPr>
      </p:pic>
      <p:pic>
        <p:nvPicPr>
          <p:cNvPr id="43012" name="Picture 4" descr="https://encrypted-tbn0.gstatic.com/images?q=tbn:ANd9GcTEcd2ffDoLplpLiPvBQBfXb_9R1kWknbqWyhuZ5AAdB4bwaXX2"/>
          <p:cNvPicPr>
            <a:picLocks noChangeAspect="1" noChangeArrowheads="1"/>
          </p:cNvPicPr>
          <p:nvPr/>
        </p:nvPicPr>
        <p:blipFill>
          <a:blip r:embed="rId3" cstate="print"/>
          <a:srcRect/>
          <a:stretch>
            <a:fillRect/>
          </a:stretch>
        </p:blipFill>
        <p:spPr bwMode="auto">
          <a:xfrm>
            <a:off x="6096000" y="304800"/>
            <a:ext cx="2619375" cy="1743076"/>
          </a:xfrm>
          <a:prstGeom prst="rect">
            <a:avLst/>
          </a:prstGeom>
          <a:noFill/>
        </p:spPr>
      </p:pic>
      <p:pic>
        <p:nvPicPr>
          <p:cNvPr id="43014" name="Picture 6" descr="https://encrypted-tbn2.gstatic.com/images?q=tbn:ANd9GcQgE_SZ325sOwI-VDLmKeeUjZ4s_NppepcqOEvzTdPBVZaYCe6g7Q"/>
          <p:cNvPicPr>
            <a:picLocks noChangeAspect="1" noChangeArrowheads="1"/>
          </p:cNvPicPr>
          <p:nvPr/>
        </p:nvPicPr>
        <p:blipFill>
          <a:blip r:embed="rId4" cstate="print"/>
          <a:srcRect/>
          <a:stretch>
            <a:fillRect/>
          </a:stretch>
        </p:blipFill>
        <p:spPr bwMode="auto">
          <a:xfrm>
            <a:off x="152400" y="3200400"/>
            <a:ext cx="2286000" cy="1524001"/>
          </a:xfrm>
          <a:prstGeom prst="rect">
            <a:avLst/>
          </a:prstGeom>
          <a:noFill/>
        </p:spPr>
      </p:pic>
      <p:pic>
        <p:nvPicPr>
          <p:cNvPr id="43016" name="Picture 8" descr="https://encrypted-tbn2.gstatic.com/images?q=tbn:ANd9GcRBtv-Ep1mJxLdxAe3K1rDmjoSwMEfpekM6hpW_bwwW2cPsXxy9"/>
          <p:cNvPicPr>
            <a:picLocks noChangeAspect="1" noChangeArrowheads="1"/>
          </p:cNvPicPr>
          <p:nvPr/>
        </p:nvPicPr>
        <p:blipFill>
          <a:blip r:embed="rId5" cstate="print"/>
          <a:srcRect/>
          <a:stretch>
            <a:fillRect/>
          </a:stretch>
        </p:blipFill>
        <p:spPr bwMode="auto">
          <a:xfrm>
            <a:off x="7086600" y="3352800"/>
            <a:ext cx="2057400" cy="2971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Conducting The In-Person Screening</a:t>
            </a:r>
            <a:endParaRPr lang="en-US" dirty="0"/>
          </a:p>
        </p:txBody>
      </p:sp>
      <p:sp>
        <p:nvSpPr>
          <p:cNvPr id="7" name="Content Placeholder 6"/>
          <p:cNvSpPr>
            <a:spLocks noGrp="1"/>
          </p:cNvSpPr>
          <p:nvPr>
            <p:ph sz="half" idx="1"/>
          </p:nvPr>
        </p:nvSpPr>
        <p:spPr/>
        <p:txBody>
          <a:bodyPr>
            <a:normAutofit fontScale="77500" lnSpcReduction="20000"/>
          </a:bodyPr>
          <a:lstStyle/>
          <a:p>
            <a:r>
              <a:rPr lang="en-US" dirty="0" smtClean="0"/>
              <a:t>Some offices will mail out the preliminary forms, others will ask the patient to come in 15 minutes early to complete this form</a:t>
            </a:r>
          </a:p>
          <a:p>
            <a:r>
              <a:rPr lang="en-US" dirty="0" smtClean="0"/>
              <a:t>You will need to look over the form to for the chief complaint, then have the patient describe this complaint in details(this will help you determine the next step…. Ex: sore throat- you will obtain a rapid strep culture; pain with urination, you will need to obtain a urine specimen)</a:t>
            </a:r>
            <a:endParaRPr lang="en-US" dirty="0"/>
          </a:p>
        </p:txBody>
      </p:sp>
      <p:sp>
        <p:nvSpPr>
          <p:cNvPr id="10" name="Content Placeholder 9"/>
          <p:cNvSpPr>
            <a:spLocks noGrp="1"/>
          </p:cNvSpPr>
          <p:nvPr>
            <p:ph sz="half" idx="2"/>
          </p:nvPr>
        </p:nvSpPr>
        <p:spPr/>
        <p:txBody>
          <a:bodyPr>
            <a:normAutofit fontScale="77500" lnSpcReduction="20000"/>
          </a:bodyPr>
          <a:lstStyle/>
          <a:p>
            <a:endParaRPr lang="en-US"/>
          </a:p>
        </p:txBody>
      </p:sp>
      <p:pic>
        <p:nvPicPr>
          <p:cNvPr id="1028" name="Picture 4" descr="http://img.docstoccdn.com/thumb/orig/38890335.png"/>
          <p:cNvPicPr>
            <a:picLocks noChangeAspect="1" noChangeArrowheads="1"/>
          </p:cNvPicPr>
          <p:nvPr/>
        </p:nvPicPr>
        <p:blipFill>
          <a:blip r:embed="rId2" cstate="print"/>
          <a:srcRect/>
          <a:stretch>
            <a:fillRect/>
          </a:stretch>
        </p:blipFill>
        <p:spPr bwMode="auto">
          <a:xfrm>
            <a:off x="4495800" y="1143000"/>
            <a:ext cx="4343400" cy="548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Conducting The In-Person Screening</a:t>
            </a:r>
            <a:endParaRPr lang="en-US" dirty="0"/>
          </a:p>
        </p:txBody>
      </p:sp>
      <p:sp>
        <p:nvSpPr>
          <p:cNvPr id="8" name="Content Placeholder 7"/>
          <p:cNvSpPr>
            <a:spLocks noGrp="1"/>
          </p:cNvSpPr>
          <p:nvPr>
            <p:ph idx="1"/>
          </p:nvPr>
        </p:nvSpPr>
        <p:spPr/>
        <p:txBody>
          <a:bodyPr>
            <a:normAutofit fontScale="92500" lnSpcReduction="10000"/>
          </a:bodyPr>
          <a:lstStyle/>
          <a:p>
            <a:r>
              <a:rPr lang="en-US" dirty="0" smtClean="0"/>
              <a:t>When the patient has identified all the complaints and together you have determined the specifics of the symptoms, you can then summarize the results of your screening </a:t>
            </a:r>
          </a:p>
          <a:p>
            <a:r>
              <a:rPr lang="en-US" dirty="0" smtClean="0"/>
              <a:t>Record the CC(chief complaint)</a:t>
            </a:r>
          </a:p>
          <a:p>
            <a:r>
              <a:rPr lang="en-US" dirty="0" smtClean="0"/>
              <a:t>Example:</a:t>
            </a:r>
          </a:p>
          <a:p>
            <a:r>
              <a:rPr lang="en-US" dirty="0" smtClean="0"/>
              <a:t>8/6/2011          CC: RLQ pain, intermittent x 3                   	                    days, nausea, no vomiting or              	                    diarrhea. Some relief by lying 	                 	                    down.    G. Jenks, MA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Measurements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Body measurements refers to height, weight, vital signs, and the circumference of head, chest, or abdomen of infants</a:t>
            </a:r>
          </a:p>
          <a:p>
            <a:r>
              <a:rPr lang="en-US" dirty="0" smtClean="0"/>
              <a:t>This is extremely important with infants and children to ensure their proper growth and development</a:t>
            </a:r>
          </a:p>
          <a:p>
            <a:r>
              <a:rPr lang="en-US" dirty="0" smtClean="0"/>
              <a:t>With adults, height reduction could indicate the presence of osteoporosis. A rapid weight gain could signal fluid retention </a:t>
            </a:r>
          </a:p>
          <a:p>
            <a:r>
              <a:rPr lang="en-US" dirty="0" smtClean="0"/>
              <a:t>Measurement of vital signs provides essential information regarding the function of the circulatory and respiratory systems and helps to monitor any disease or conditions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 and Chest Circumference</a:t>
            </a:r>
            <a:endParaRPr lang="en-US" dirty="0"/>
          </a:p>
        </p:txBody>
      </p:sp>
      <p:sp>
        <p:nvSpPr>
          <p:cNvPr id="3" name="Content Placeholder 2"/>
          <p:cNvSpPr>
            <a:spLocks noGrp="1"/>
          </p:cNvSpPr>
          <p:nvPr>
            <p:ph idx="1"/>
          </p:nvPr>
        </p:nvSpPr>
        <p:spPr/>
        <p:txBody>
          <a:bodyPr>
            <a:normAutofit/>
          </a:bodyPr>
          <a:lstStyle/>
          <a:p>
            <a:r>
              <a:rPr lang="en-US" sz="2400" dirty="0" smtClean="0"/>
              <a:t>OFC- occipital- frontal circumference is measured above the infants ears(measured up to 3 years old)</a:t>
            </a:r>
          </a:p>
          <a:p>
            <a:r>
              <a:rPr lang="en-US" sz="2400" dirty="0" smtClean="0"/>
              <a:t>Chest circumference is measured just below the nipple line</a:t>
            </a:r>
          </a:p>
          <a:p>
            <a:r>
              <a:rPr lang="en-US" sz="2400" dirty="0" smtClean="0"/>
              <a:t>When measuring an infants length, apply gentle pressure to straighten the legs</a:t>
            </a:r>
            <a:endParaRPr lang="en-US" sz="2400" dirty="0"/>
          </a:p>
        </p:txBody>
      </p:sp>
      <p:pic>
        <p:nvPicPr>
          <p:cNvPr id="54274" name="Picture 2" descr="http://www.simulconsult.com/resources/images/HeadCircumference.jpg"/>
          <p:cNvPicPr>
            <a:picLocks noChangeAspect="1" noChangeArrowheads="1"/>
          </p:cNvPicPr>
          <p:nvPr/>
        </p:nvPicPr>
        <p:blipFill>
          <a:blip r:embed="rId2" cstate="print"/>
          <a:srcRect/>
          <a:stretch>
            <a:fillRect/>
          </a:stretch>
        </p:blipFill>
        <p:spPr bwMode="auto">
          <a:xfrm>
            <a:off x="152400" y="3733800"/>
            <a:ext cx="2819400" cy="2247901"/>
          </a:xfrm>
          <a:prstGeom prst="rect">
            <a:avLst/>
          </a:prstGeom>
          <a:noFill/>
        </p:spPr>
      </p:pic>
      <p:pic>
        <p:nvPicPr>
          <p:cNvPr id="54276" name="Picture 4" descr="http://wwwdelivery.superstock.com/WI/223/4123/PreviewComp/SuperStock_4123-1546.jpg"/>
          <p:cNvPicPr>
            <a:picLocks noChangeAspect="1" noChangeArrowheads="1"/>
          </p:cNvPicPr>
          <p:nvPr/>
        </p:nvPicPr>
        <p:blipFill>
          <a:blip r:embed="rId3" cstate="print"/>
          <a:srcRect/>
          <a:stretch>
            <a:fillRect/>
          </a:stretch>
        </p:blipFill>
        <p:spPr bwMode="auto">
          <a:xfrm>
            <a:off x="3276600" y="3733800"/>
            <a:ext cx="3333750" cy="2181226"/>
          </a:xfrm>
          <a:prstGeom prst="rect">
            <a:avLst/>
          </a:prstGeom>
          <a:noFill/>
        </p:spPr>
      </p:pic>
      <p:pic>
        <p:nvPicPr>
          <p:cNvPr id="54278" name="Picture 6" descr="http://www.infantscales4less.com/acatalog/207n.jpg"/>
          <p:cNvPicPr>
            <a:picLocks noChangeAspect="1" noChangeArrowheads="1"/>
          </p:cNvPicPr>
          <p:nvPr/>
        </p:nvPicPr>
        <p:blipFill>
          <a:blip r:embed="rId4" cstate="print"/>
          <a:srcRect/>
          <a:stretch>
            <a:fillRect/>
          </a:stretch>
        </p:blipFill>
        <p:spPr bwMode="auto">
          <a:xfrm>
            <a:off x="6781800" y="3810000"/>
            <a:ext cx="2133600" cy="22669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Height and Weight</a:t>
            </a:r>
            <a:endParaRPr lang="en-US" dirty="0"/>
          </a:p>
        </p:txBody>
      </p:sp>
      <p:sp>
        <p:nvSpPr>
          <p:cNvPr id="3" name="Content Placeholder 2"/>
          <p:cNvSpPr>
            <a:spLocks noGrp="1"/>
          </p:cNvSpPr>
          <p:nvPr>
            <p:ph idx="1"/>
          </p:nvPr>
        </p:nvSpPr>
        <p:spPr/>
        <p:txBody>
          <a:bodyPr/>
          <a:lstStyle/>
          <a:p>
            <a:r>
              <a:rPr lang="en-US" dirty="0" smtClean="0"/>
              <a:t>You must be familiar with</a:t>
            </a:r>
          </a:p>
          <a:p>
            <a:pPr>
              <a:buNone/>
            </a:pPr>
            <a:r>
              <a:rPr lang="en-US" dirty="0" smtClean="0"/>
              <a:t>    a balance beam scale </a:t>
            </a:r>
          </a:p>
          <a:p>
            <a:r>
              <a:rPr lang="en-US" dirty="0" smtClean="0"/>
              <a:t>The height bar is </a:t>
            </a:r>
          </a:p>
          <a:p>
            <a:pPr>
              <a:buNone/>
            </a:pPr>
            <a:r>
              <a:rPr lang="en-US" dirty="0" smtClean="0"/>
              <a:t>    calibrated in inches  </a:t>
            </a:r>
          </a:p>
          <a:p>
            <a:endParaRPr lang="en-US" dirty="0"/>
          </a:p>
        </p:txBody>
      </p:sp>
      <p:pic>
        <p:nvPicPr>
          <p:cNvPr id="23554" name="Picture 2" descr="http://doran.centralcarolinascale.com/Medical/physician_scale.jpg"/>
          <p:cNvPicPr>
            <a:picLocks noChangeAspect="1" noChangeArrowheads="1"/>
          </p:cNvPicPr>
          <p:nvPr/>
        </p:nvPicPr>
        <p:blipFill>
          <a:blip r:embed="rId2" cstate="print"/>
          <a:srcRect/>
          <a:stretch>
            <a:fillRect/>
          </a:stretch>
        </p:blipFill>
        <p:spPr bwMode="auto">
          <a:xfrm>
            <a:off x="6515100" y="1905000"/>
            <a:ext cx="2628900" cy="4162426"/>
          </a:xfrm>
          <a:prstGeom prst="rect">
            <a:avLst/>
          </a:prstGeom>
          <a:noFill/>
        </p:spPr>
      </p:pic>
      <p:sp>
        <p:nvSpPr>
          <p:cNvPr id="23558" name="AutoShape 6" descr="data:image/jpg;base64,/9j/4AAQSkZJRgABAQAAAQABAAD/2wCEAAkGBhEGEBEPDxAQDxUTDxUTDREPEBIUEQ8PFhAVFBQQEhUYHCYfFxkjGhISHzsgJCcpLDgsFR4xNTAqNSYrLCkBCQoKDgwOGg8PGCkeHBwpLSkpKSksKSwsKSwpLCotKSksKSwuKSwpKSkpLCwpKTUpLSwpLCwsLCksLCwsKTQpKf/AABEIAOEA4QMBIgACEQEDEQH/xAAcAAEAAQUBAQAAAAAAAAAAAAAABwIEBQYIAwH/xAA+EAACAQMBBAYHBAkFAQAAAAAAAQIDBBEFBhIhMQcTMkFRcSJhYoGRscFyobTRFCMzQlJjc4KyFSWDkvAI/8QAFgEBAQEAAAAAAAAAAAAAAAAAAAEC/8QAGREBAQADAQAAAAAAAAAAAAAAAAERIUEx/9oADAMBAAIRAxEAPwCcQAAAAAAAAAAAAAAsNY7EeLj+tjlp4wnlN/eWJbhfg17Urqx0dVZV7lQdODnVjK5/WKKjvP0N7eba7vWjWrDpL0O+lGEbmqpSaUVOFwstvguQNpGPjlu8X7yyjpFLHBS/7z/M17azXdM2T6uF7OVPrYy6tbtSpvKOFLOE1+8uYMtk03VqGsw6y2rUriCluudGpGcVJJNxzFtZ4r4l2ad0e7M2VhadZZVKtalcVHXjUqpRk28RaUVFJL0eWDJa3axtFTay8z3ZZfOLXGKxjmDNZ8FFGfWRi8YzFPHhlZwVkUAAAAAAAAAAAAAAAAAAAAAAAAAAAtdSsFqUNyXLeUuKTWYvKynz44+BdHjcuSj6Oc57vACL9sOhKjrNS4vXdThLqswpqlFwj1dJRjxct59lcW+8gHSbmNnXo1ZxVRQqxnKG9jfSknu57uR2BUqT5Ny9aa4MtKdpTp9mnTXlCK+gTxkVQqNft8f2x4cn+a95HvS1sTebXRoU7elRruGX11SrGnKi97jCMeUlJbvH2UbxzPhUY3YvQbjRtPtbatUVGdKkozhBxmk05cpd+cpl/d6e5relXc9x7yi93muOOBWU16E6scRjJ58EXJYzFLsx8l8ispprdSXqXyKjLQAAAAAAAAAAAAAAAAAAAAAAAAAAAAAFEqUZc0vgVgDAajOUFUVNqD47j3U1F+OHzLHY6NxUqV3dVnW4R6tShTiocXndUYrnw555GQvlmU/NnpoUN2U/L6lRmFBR5JLyPoBFAAAAAAAAAAAAAAAAAAAAAAAAAAAAAAApnFyWE8evwAqLLVNaoaNTnVr1YU4whKUt6STaisvCb4vhyPZ2cZ8JOUvtSfyRY6nplGjb13GlTTdCplqCy803zfNl0m2ibNdKFttjcVKFOFSnJym6G+sqrSjx3njsvGHh+PBs3zSViUvs/VEDdDNjCre16rT3qcY9W84wqkZqXD3InrSu0/s/VEKyYACgAAAAAAAAAAAAAAAAAAAAAAAAAAAAAAABaass29b+jP8AwZdltqSzRq/0p/4MQqBehin1d3d8U806L4POMupwl4P1E4aV2n9n6og/oc4X12v5dLPDGOMvjz5k4aV2n5fUDJgAAAAAAAAAAAAAAAAAAAAAAAAAAAAAAAAAAeN6s06n9OX+LPY8rnjCf2H8mEqAOiB/7hdr+VT+b/MnHSn6T8vqjm7o01udtqlKFLcj+kSjTrOpFywo5l6GHHDeMcfE6R0rtPy/ILWTAAAAAAAAAAAAAAAAAAAAAAAAAAAAAAAAAAApqLKfk/kVFNTk8eDwBzX0NWdO5v6/WQhPcipQ34xluSVV4lHK4P1nQmlc5eX5EAdCuVqFwnz6vj59dx+ZP+lcHLyKMkACAAAAAAAAAAAAAAAAAAAAAAAAAAAAAAAAAfJcj6fGBzf0Pfq9UuY+xP7rhE/aU/Sl5EBdE/o6xdL2av4mJPuk9qXkVGTABFAAAAAAAAAAAAAAAAAAAAAAAAAAAAAAAAAwAObuizhrV3/zfiok/aT2peRAfRosa5eL2q/4uJPek9qXl9SoygAIoAAAAAAAAAAAAAAAAAAAAAAAAAAAAAAAAAAOcOjt4168Xt1/xcSe9JWJS8vqQPsN6O0V8v5tx+KiTxpDzKXl9S9TjKAAigAAAAAAAAAAAAAAAAAAAAAAAAAAAAAAAAAA5l0LVFpG0VzmEpure1aMFDdXpzuVhveaWPROhNG7Uvs/UgPQtLhf7SXkKsc7l1WqQxKUXGcbmLjJOLTTWSfdIXpS8vqVGVABFAAAAAAAAAAAAAAAAAAAAAAAAAAAAAAwm1O11tsjS625nhv9lTjh1Kr8IR7/AD5eJq23vS7R2c37e03bi4XCT50aD799rtSX8K97RBOravW1yrKvcVJVqkuc5eH8KXJL1LCAlC3/APoKpGpLrLKnKnvegoVnGpGHtZTUpfBGYten6zqyxVtrmjH+P0KnnmMZZ+GSC2jzny4Ab50d3avtcubmdaiusdSak5wgqm/WUlGMZtPOFy5omnUdnf8AWYpdfcW0k3KlUtasqb3t3C32u3Hk93lwOT3R48fvJF6G6l9c6hRVCrVVvTnm7Upz6hxcWlT3c4cm2seWe4CbNgtFvNCtXTv7h3NV1pz3usnUUYPGIqU1nubx7RsgAAAAAAAAAAAAAAAAAAAAAAAAAAAACDOk7pcq1qtfTrNyt406kqVxVzu1as4ycZRg/wByGU+PN+pc5zIw2m2Es9oqtSpWpuNSUnvTjzb5Jtc+WOTQEC5KlI3zVehmrQzK0r7y7oS5+WHh/DeNQv8AZm90luNW3lLHPq8t+e7je+4CxbyUykkjy/SEsp5i1zTWGmbbsR0e1dq5KvX3qNsnnPKdb1Q9Xr+HiBZ7H7F1tsanDNKhF/rqzXP2KfjI6F2T2ap6TTpwoQVKlT7CXOcu+Un3t97PXQNn4W1OEIQVOlBYpwisZ/8AeJsaW7wXuA+gAAAAAAAAAAAAAAAAAAAAAAAAAAAAB417SFz24p+vv+J7ADDXOgZ405f2z/MxV5p84LdrU96PtRU4e7uRtwAjS82OstRkpVKSlywnuzjw8OsUmvc8G3aToySi3Hdgl6EF3r1+oyk9NpTkpOCynnhwz5rvLkAlgAAAAAAAAAAAAAAAAAAAAAAAAAAAAAAAAAAAAAAAAAAAAAAAAAAAAAAAAAAAA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60" name="AutoShape 8" descr="data:image/jpg;base64,/9j/4AAQSkZJRgABAQAAAQABAAD/2wCEAAkGBhEGEBEPDxAQDxUTDxUTDREPEBIUEQ8PFhAVFBQQEhUYHCYfFxkjGhISHzsgJCcpLDgsFR4xNTAqNSYrLCkBCQoKDgwOGg8PGCkeHBwpLSkpKSksKSwsKSwpLCotKSksKSwuKSwpKSkpLCwpKTUpLSwpLCwsLCksLCwsKTQpKf/AABEIAOEA4QMBIgACEQEDEQH/xAAcAAEAAQUBAQAAAAAAAAAAAAAABwIEBQYIAwH/xAA+EAACAQMBBAYHBAkFAQAAAAAAAQIDBBEFBhIhMQcTMkFRcSJhYoGRscFyobTRFCMzQlJjc4KyFSWDkvAI/8QAFgEBAQEAAAAAAAAAAAAAAAAAAAEC/8QAGREBAQADAQAAAAAAAAAAAAAAAAERIUEx/9oADAMBAAIRAxEAPwCcQAAAAAAAAAAAAAAsNY7EeLj+tjlp4wnlN/eWJbhfg17Urqx0dVZV7lQdODnVjK5/WKKjvP0N7eba7vWjWrDpL0O+lGEbmqpSaUVOFwstvguQNpGPjlu8X7yyjpFLHBS/7z/M17azXdM2T6uF7OVPrYy6tbtSpvKOFLOE1+8uYMtk03VqGsw6y2rUriCluudGpGcVJJNxzFtZ4r4l2ad0e7M2VhadZZVKtalcVHXjUqpRk28RaUVFJL0eWDJa3axtFTay8z3ZZfOLXGKxjmDNZ8FFGfWRi8YzFPHhlZwVkUAAAAAAAAAAAAAAAAAAAAAAAAAAAtdSsFqUNyXLeUuKTWYvKynz44+BdHjcuSj6Oc57vACL9sOhKjrNS4vXdThLqswpqlFwj1dJRjxct59lcW+8gHSbmNnXo1ZxVRQqxnKG9jfSknu57uR2BUqT5Ny9aa4MtKdpTp9mnTXlCK+gTxkVQqNft8f2x4cn+a95HvS1sTebXRoU7elRruGX11SrGnKi97jCMeUlJbvH2UbxzPhUY3YvQbjRtPtbatUVGdKkozhBxmk05cpd+cpl/d6e5relXc9x7yi93muOOBWU16E6scRjJ58EXJYzFLsx8l8ispprdSXqXyKjLQAAAAAAAAAAAAAAAAAAAAAAAAAAAAAFEqUZc0vgVgDAajOUFUVNqD47j3U1F+OHzLHY6NxUqV3dVnW4R6tShTiocXndUYrnw555GQvlmU/NnpoUN2U/L6lRmFBR5JLyPoBFAAAAAAAAAAAAAAAAAAAAAAAAAAAAAAApnFyWE8evwAqLLVNaoaNTnVr1YU4whKUt6STaisvCb4vhyPZ2cZ8JOUvtSfyRY6nplGjb13GlTTdCplqCy803zfNl0m2ibNdKFttjcVKFOFSnJym6G+sqrSjx3njsvGHh+PBs3zSViUvs/VEDdDNjCre16rT3qcY9W84wqkZqXD3InrSu0/s/VEKyYACgAAAAAAAAAAAAAAAAAAAAAAAAAAAAAAABaass29b+jP8AwZdltqSzRq/0p/4MQqBehin1d3d8U806L4POMupwl4P1E4aV2n9n6og/oc4X12v5dLPDGOMvjz5k4aV2n5fUDJgAAAAAAAAAAAAAAAAAAAAAAAAAAAAAAAAAAeN6s06n9OX+LPY8rnjCf2H8mEqAOiB/7hdr+VT+b/MnHSn6T8vqjm7o01udtqlKFLcj+kSjTrOpFywo5l6GHHDeMcfE6R0rtPy/ILWTAAAAAAAAAAAAAAAAAAAAAAAAAAAAAAAAAAApqLKfk/kVFNTk8eDwBzX0NWdO5v6/WQhPcipQ34xluSVV4lHK4P1nQmlc5eX5EAdCuVqFwnz6vj59dx+ZP+lcHLyKMkACAAAAAAAAAAAAAAAAAAAAAAAAAAAAAAAAAfJcj6fGBzf0Pfq9UuY+xP7rhE/aU/Sl5EBdE/o6xdL2av4mJPuk9qXkVGTABFAAAAAAAAAAAAAAAAAAAAAAAAAAAAAAAAAwAObuizhrV3/zfiok/aT2peRAfRosa5eL2q/4uJPek9qXl9SoygAIoAAAAAAAAAAAAAAAAAAAAAAAAAAAAAAAAAAOcOjt4168Xt1/xcSe9JWJS8vqQPsN6O0V8v5tx+KiTxpDzKXl9S9TjKAAigAAAAAAAAAAAAAAAAAAAAAAAAAAAAAAAAAA5l0LVFpG0VzmEpure1aMFDdXpzuVhveaWPROhNG7Uvs/UgPQtLhf7SXkKsc7l1WqQxKUXGcbmLjJOLTTWSfdIXpS8vqVGVABFAAAAAAAAAAAAAAAAAAAAAAAAAAAAAAwm1O11tsjS625nhv9lTjh1Kr8IR7/AD5eJq23vS7R2c37e03bi4XCT50aD799rtSX8K97RBOravW1yrKvcVJVqkuc5eH8KXJL1LCAlC3/APoKpGpLrLKnKnvegoVnGpGHtZTUpfBGYten6zqyxVtrmjH+P0KnnmMZZ+GSC2jzny4Ab50d3avtcubmdaiusdSak5wgqm/WUlGMZtPOFy5omnUdnf8AWYpdfcW0k3KlUtasqb3t3C32u3Hk93lwOT3R48fvJF6G6l9c6hRVCrVVvTnm7Upz6hxcWlT3c4cm2seWe4CbNgtFvNCtXTv7h3NV1pz3usnUUYPGIqU1nubx7RsgAAAAAAAAAAAAAAAAAAAAAAAAAAAACDOk7pcq1qtfTrNyt406kqVxVzu1as4ycZRg/wByGU+PN+pc5zIw2m2Es9oqtSpWpuNSUnvTjzb5Jtc+WOTQEC5KlI3zVehmrQzK0r7y7oS5+WHh/DeNQv8AZm90luNW3lLHPq8t+e7je+4CxbyUykkjy/SEsp5i1zTWGmbbsR0e1dq5KvX3qNsnnPKdb1Q9Xr+HiBZ7H7F1tsanDNKhF/rqzXP2KfjI6F2T2ap6TTpwoQVKlT7CXOcu+Un3t97PXQNn4W1OEIQVOlBYpwisZ/8AeJsaW7wXuA+gAAAAAAAAAAAAAAAAAAAAAAAAAAAAB417SFz24p+vv+J7ADDXOgZ405f2z/MxV5p84LdrU96PtRU4e7uRtwAjS82OstRkpVKSlywnuzjw8OsUmvc8G3aToySi3Hdgl6EF3r1+oyk9NpTkpOCynnhwz5rvLkAlgAAAAAAAAAAAAAAAAAAAAAAAAAAAAAAAAAAAAAAAAAAAAAAAAAAAAAAAAAAAA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62" name="AutoShape 10" descr="data:image/jpg;base64,/9j/4AAQSkZJRgABAQAAAQABAAD/2wCEAAkGBhEGEBEPDxAQDxUTDxUTDREPEBIUEQ8PFhAVFBQQEhUYHCYfFxkjGhISHzsgJCcpLDgsFR4xNTAqNSYrLCkBCQoKDgwOGg8PGCkeHBwpLSkpKSksKSwsKSwpLCotKSksKSwuKSwpKSkpLCwpKTUpLSwpLCwsLCksLCwsKTQpKf/AABEIAOEA4QMBIgACEQEDEQH/xAAcAAEAAQUBAQAAAAAAAAAAAAAABwIEBQYIAwH/xAA+EAACAQMBBAYHBAkFAQAAAAAAAQIDBBEFBhIhMQcTMkFRcSJhYoGRscFyobTRFCMzQlJjc4KyFSWDkvAI/8QAFgEBAQEAAAAAAAAAAAAAAAAAAAEC/8QAGREBAQADAQAAAAAAAAAAAAAAAAERIUEx/9oADAMBAAIRAxEAPwCcQAAAAAAAAAAAAAAsNY7EeLj+tjlp4wnlN/eWJbhfg17Urqx0dVZV7lQdODnVjK5/WKKjvP0N7eba7vWjWrDpL0O+lGEbmqpSaUVOFwstvguQNpGPjlu8X7yyjpFLHBS/7z/M17azXdM2T6uF7OVPrYy6tbtSpvKOFLOE1+8uYMtk03VqGsw6y2rUriCluudGpGcVJJNxzFtZ4r4l2ad0e7M2VhadZZVKtalcVHXjUqpRk28RaUVFJL0eWDJa3axtFTay8z3ZZfOLXGKxjmDNZ8FFGfWRi8YzFPHhlZwVkUAAAAAAAAAAAAAAAAAAAAAAAAAAAtdSsFqUNyXLeUuKTWYvKynz44+BdHjcuSj6Oc57vACL9sOhKjrNS4vXdThLqswpqlFwj1dJRjxct59lcW+8gHSbmNnXo1ZxVRQqxnKG9jfSknu57uR2BUqT5Ny9aa4MtKdpTp9mnTXlCK+gTxkVQqNft8f2x4cn+a95HvS1sTebXRoU7elRruGX11SrGnKi97jCMeUlJbvH2UbxzPhUY3YvQbjRtPtbatUVGdKkozhBxmk05cpd+cpl/d6e5relXc9x7yi93muOOBWU16E6scRjJ58EXJYzFLsx8l8ispprdSXqXyKjLQAAAAAAAAAAAAAAAAAAAAAAAAAAAAAFEqUZc0vgVgDAajOUFUVNqD47j3U1F+OHzLHY6NxUqV3dVnW4R6tShTiocXndUYrnw555GQvlmU/NnpoUN2U/L6lRmFBR5JLyPoBFAAAAAAAAAAAAAAAAAAAAAAAAAAAAAAApnFyWE8evwAqLLVNaoaNTnVr1YU4whKUt6STaisvCb4vhyPZ2cZ8JOUvtSfyRY6nplGjb13GlTTdCplqCy803zfNl0m2ibNdKFttjcVKFOFSnJym6G+sqrSjx3njsvGHh+PBs3zSViUvs/VEDdDNjCre16rT3qcY9W84wqkZqXD3InrSu0/s/VEKyYACgAAAAAAAAAAAAAAAAAAAAAAAAAAAAAAABaass29b+jP8AwZdltqSzRq/0p/4MQqBehin1d3d8U806L4POMupwl4P1E4aV2n9n6og/oc4X12v5dLPDGOMvjz5k4aV2n5fUDJgAAAAAAAAAAAAAAAAAAAAAAAAAAAAAAAAAAeN6s06n9OX+LPY8rnjCf2H8mEqAOiB/7hdr+VT+b/MnHSn6T8vqjm7o01udtqlKFLcj+kSjTrOpFywo5l6GHHDeMcfE6R0rtPy/ILWTAAAAAAAAAAAAAAAAAAAAAAAAAAAAAAAAAAApqLKfk/kVFNTk8eDwBzX0NWdO5v6/WQhPcipQ34xluSVV4lHK4P1nQmlc5eX5EAdCuVqFwnz6vj59dx+ZP+lcHLyKMkACAAAAAAAAAAAAAAAAAAAAAAAAAAAAAAAAAfJcj6fGBzf0Pfq9UuY+xP7rhE/aU/Sl5EBdE/o6xdL2av4mJPuk9qXkVGTABFAAAAAAAAAAAAAAAAAAAAAAAAAAAAAAAAAwAObuizhrV3/zfiok/aT2peRAfRosa5eL2q/4uJPek9qXl9SoygAIoAAAAAAAAAAAAAAAAAAAAAAAAAAAAAAAAAAOcOjt4168Xt1/xcSe9JWJS8vqQPsN6O0V8v5tx+KiTxpDzKXl9S9TjKAAigAAAAAAAAAAAAAAAAAAAAAAAAAAAAAAAAAA5l0LVFpG0VzmEpure1aMFDdXpzuVhveaWPROhNG7Uvs/UgPQtLhf7SXkKsc7l1WqQxKUXGcbmLjJOLTTWSfdIXpS8vqVGVABFAAAAAAAAAAAAAAAAAAAAAAAAAAAAAAwm1O11tsjS625nhv9lTjh1Kr8IR7/AD5eJq23vS7R2c37e03bi4XCT50aD799rtSX8K97RBOravW1yrKvcVJVqkuc5eH8KXJL1LCAlC3/APoKpGpLrLKnKnvegoVnGpGHtZTUpfBGYten6zqyxVtrmjH+P0KnnmMZZ+GSC2jzny4Ab50d3avtcubmdaiusdSak5wgqm/WUlGMZtPOFy5omnUdnf8AWYpdfcW0k3KlUtasqb3t3C32u3Hk93lwOT3R48fvJF6G6l9c6hRVCrVVvTnm7Upz6hxcWlT3c4cm2seWe4CbNgtFvNCtXTv7h3NV1pz3usnUUYPGIqU1nubx7RsgAAAAAAAAAAAAAAAAAAAAAAAAAAAACDOk7pcq1qtfTrNyt406kqVxVzu1as4ycZRg/wByGU+PN+pc5zIw2m2Es9oqtSpWpuNSUnvTjzb5Jtc+WOTQEC5KlI3zVehmrQzK0r7y7oS5+WHh/DeNQv8AZm90luNW3lLHPq8t+e7je+4CxbyUykkjy/SEsp5i1zTWGmbbsR0e1dq5KvX3qNsnnPKdb1Q9Xr+HiBZ7H7F1tsanDNKhF/rqzXP2KfjI6F2T2ap6TTpwoQVKlT7CXOcu+Un3t97PXQNn4W1OEIQVOlBYpwisZ/8AeJsaW7wXuA+gAAAAAAAAAAAAAAAAAAAAAAAAAAAAB417SFz24p+vv+J7ADDXOgZ405f2z/MxV5p84LdrU96PtRU4e7uRtwAjS82OstRkpVKSlywnuzjw8OsUmvc8G3aToySi3Hdgl6EF3r1+oyk9NpTkpOCynnhwz5rvLkAlgAAAAAAAAAAAAAAAAAAAAAAAAAAAAAAAAAAAAAAAAAAAAAAAAAAAAAAAAAAAA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AutoShape 10" descr="data:image/jpg;base64,/9j/4AAQSkZJRgABAQAAAQABAAD/2wCEAAkGBhEGEBEPDxAQDxUTDxUTDREPEBIUEQ8PFhAVFBQQEhUYHCYfFxkjGhISHzsgJCcpLDgsFR4xNTAqNSYrLCkBCQoKDgwOGg8PGCkeHBwpLSkpKSksKSwsKSwpLCotKSksKSwuKSwpKSkpLCwpKTUpLSwpLCwsLCksLCwsKTQpKf/AABEIAOEA4QMBIgACEQEDEQH/xAAcAAEAAQUBAQAAAAAAAAAAAAAABwIEBQYIAwH/xAA+EAACAQMBBAYHBAkFAQAAAAAAAQIDBBEFBhIhMQcTMkFRcSJhYoGRscFyobTRFCMzQlJjc4KyFSWDkvAI/8QAFgEBAQEAAAAAAAAAAAAAAAAAAAEC/8QAGREBAQADAQAAAAAAAAAAAAAAAAERIUEx/9oADAMBAAIRAxEAPwCcQAAAAAAAAAAAAAAsNY7EeLj+tjlp4wnlN/eWJbhfg17Urqx0dVZV7lQdODnVjK5/WKKjvP0N7eba7vWjWrDpL0O+lGEbmqpSaUVOFwstvguQNpGPjlu8X7yyjpFLHBS/7z/M17azXdM2T6uF7OVPrYy6tbtSpvKOFLOE1+8uYMtk03VqGsw6y2rUriCluudGpGcVJJNxzFtZ4r4l2ad0e7M2VhadZZVKtalcVHXjUqpRk28RaUVFJL0eWDJa3axtFTay8z3ZZfOLXGKxjmDNZ8FFGfWRi8YzFPHhlZwVkUAAAAAAAAAAAAAAAAAAAAAAAAAAAtdSsFqUNyXLeUuKTWYvKynz44+BdHjcuSj6Oc57vACL9sOhKjrNS4vXdThLqswpqlFwj1dJRjxct59lcW+8gHSbmNnXo1ZxVRQqxnKG9jfSknu57uR2BUqT5Ny9aa4MtKdpTp9mnTXlCK+gTxkVQqNft8f2x4cn+a95HvS1sTebXRoU7elRruGX11SrGnKi97jCMeUlJbvH2UbxzPhUY3YvQbjRtPtbatUVGdKkozhBxmk05cpd+cpl/d6e5relXc9x7yi93muOOBWU16E6scRjJ58EXJYzFLsx8l8ispprdSXqXyKjLQAAAAAAAAAAAAAAAAAAAAAAAAAAAAAFEqUZc0vgVgDAajOUFUVNqD47j3U1F+OHzLHY6NxUqV3dVnW4R6tShTiocXndUYrnw555GQvlmU/NnpoUN2U/L6lRmFBR5JLyPoBFAAAAAAAAAAAAAAAAAAAAAAAAAAAAAAApnFyWE8evwAqLLVNaoaNTnVr1YU4whKUt6STaisvCb4vhyPZ2cZ8JOUvtSfyRY6nplGjb13GlTTdCplqCy803zfNl0m2ibNdKFttjcVKFOFSnJym6G+sqrSjx3njsvGHh+PBs3zSViUvs/VEDdDNjCre16rT3qcY9W84wqkZqXD3InrSu0/s/VEKyYACgAAAAAAAAAAAAAAAAAAAAAAAAAAAAAAABaass29b+jP8AwZdltqSzRq/0p/4MQqBehin1d3d8U806L4POMupwl4P1E4aV2n9n6og/oc4X12v5dLPDGOMvjz5k4aV2n5fUDJgAAAAAAAAAAAAAAAAAAAAAAAAAAAAAAAAAAeN6s06n9OX+LPY8rnjCf2H8mEqAOiB/7hdr+VT+b/MnHSn6T8vqjm7o01udtqlKFLcj+kSjTrOpFywo5l6GHHDeMcfE6R0rtPy/ILWTAAAAAAAAAAAAAAAAAAAAAAAAAAAAAAAAAAApqLKfk/kVFNTk8eDwBzX0NWdO5v6/WQhPcipQ34xluSVV4lHK4P1nQmlc5eX5EAdCuVqFwnz6vj59dx+ZP+lcHLyKMkACAAAAAAAAAAAAAAAAAAAAAAAAAAAAAAAAAfJcj6fGBzf0Pfq9UuY+xP7rhE/aU/Sl5EBdE/o6xdL2av4mJPuk9qXkVGTABFAAAAAAAAAAAAAAAAAAAAAAAAAAAAAAAAAwAObuizhrV3/zfiok/aT2peRAfRosa5eL2q/4uJPek9qXl9SoygAIoAAAAAAAAAAAAAAAAAAAAAAAAAAAAAAAAAAOcOjt4168Xt1/xcSe9JWJS8vqQPsN6O0V8v5tx+KiTxpDzKXl9S9TjKAAigAAAAAAAAAAAAAAAAAAAAAAAAAAAAAAAAAA5l0LVFpG0VzmEpure1aMFDdXpzuVhveaWPROhNG7Uvs/UgPQtLhf7SXkKsc7l1WqQxKUXGcbmLjJOLTTWSfdIXpS8vqVGVABFAAAAAAAAAAAAAAAAAAAAAAAAAAAAAAwm1O11tsjS625nhv9lTjh1Kr8IR7/AD5eJq23vS7R2c37e03bi4XCT50aD799rtSX8K97RBOravW1yrKvcVJVqkuc5eH8KXJL1LCAlC3/APoKpGpLrLKnKnvegoVnGpGHtZTUpfBGYten6zqyxVtrmjH+P0KnnmMZZ+GSC2jzny4Ab50d3avtcubmdaiusdSak5wgqm/WUlGMZtPOFy5omnUdnf8AWYpdfcW0k3KlUtasqb3t3C32u3Hk93lwOT3R48fvJF6G6l9c6hRVCrVVvTnm7Upz6hxcWlT3c4cm2seWe4CbNgtFvNCtXTv7h3NV1pz3usnUUYPGIqU1nubx7RsgAAAAAAAAAAAAAAAAAAAAAAAAAAAACDOk7pcq1qtfTrNyt406kqVxVzu1as4ycZRg/wByGU+PN+pc5zIw2m2Es9oqtSpWpuNSUnvTjzb5Jtc+WOTQEC5KlI3zVehmrQzK0r7y7oS5+WHh/DeNQv8AZm90luNW3lLHPq8t+e7je+4CxbyUykkjy/SEsp5i1zTWGmbbsR0e1dq5KvX3qNsnnPKdb1Q9Xr+HiBZ7H7F1tsanDNKhF/rqzXP2KfjI6F2T2ap6TTpwoQVKlT7CXOcu+Un3t97PXQNn4W1OEIQVOlBYpwisZ/8AeJsaW7wXuA+gAAAAAAAAAAAAAAAAAAAAAAAAAAAAB417SFz24p+vv+J7ADDXOgZ405f2z/MxV5p84LdrU96PtRU4e7uRtwAjS82OstRkpVKSlywnuzjw8OsUmvc8G3aToySi3Hdgl6EF3r1+oyk9NpTkpOCynnhwz5rvLkAlgAAAAAAAAAAAAAAAAAAAAAAAAAAAAAAAAAAAAAAAAAAAAAAAAAAAAAAAAAAAAB//2Q=="/>
          <p:cNvSpPr>
            <a:spLocks noChangeAspect="1" noChangeArrowheads="1"/>
          </p:cNvSpPr>
          <p:nvPr/>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AutoShape 10" descr="data:image/jpg;base64,/9j/4AAQSkZJRgABAQAAAQABAAD/2wCEAAkGBhEGEBEPDxAQDxUTDxUTDREPEBIUEQ8PFhAVFBQQEhUYHCYfFxkjGhISHzsgJCcpLDgsFR4xNTAqNSYrLCkBCQoKDgwOGg8PGCkeHBwpLSkpKSksKSwsKSwpLCotKSksKSwuKSwpKSkpLCwpKTUpLSwpLCwsLCksLCwsKTQpKf/AABEIAOEA4QMBIgACEQEDEQH/xAAcAAEAAQUBAQAAAAAAAAAAAAAABwIEBQYIAwH/xAA+EAACAQMBBAYHBAkFAQAAAAAAAQIDBBEFBhIhMQcTMkFRcSJhYoGRscFyobTRFCMzQlJjc4KyFSWDkvAI/8QAFgEBAQEAAAAAAAAAAAAAAAAAAAEC/8QAGREBAQADAQAAAAAAAAAAAAAAAAERIUEx/9oADAMBAAIRAxEAPwCcQAAAAAAAAAAAAAAsNY7EeLj+tjlp4wnlN/eWJbhfg17Urqx0dVZV7lQdODnVjK5/WKKjvP0N7eba7vWjWrDpL0O+lGEbmqpSaUVOFwstvguQNpGPjlu8X7yyjpFLHBS/7z/M17azXdM2T6uF7OVPrYy6tbtSpvKOFLOE1+8uYMtk03VqGsw6y2rUriCluudGpGcVJJNxzFtZ4r4l2ad0e7M2VhadZZVKtalcVHXjUqpRk28RaUVFJL0eWDJa3axtFTay8z3ZZfOLXGKxjmDNZ8FFGfWRi8YzFPHhlZwVkUAAAAAAAAAAAAAAAAAAAAAAAAAAAtdSsFqUNyXLeUuKTWYvKynz44+BdHjcuSj6Oc57vACL9sOhKjrNS4vXdThLqswpqlFwj1dJRjxct59lcW+8gHSbmNnXo1ZxVRQqxnKG9jfSknu57uR2BUqT5Ny9aa4MtKdpTp9mnTXlCK+gTxkVQqNft8f2x4cn+a95HvS1sTebXRoU7elRruGX11SrGnKi97jCMeUlJbvH2UbxzPhUY3YvQbjRtPtbatUVGdKkozhBxmk05cpd+cpl/d6e5relXc9x7yi93muOOBWU16E6scRjJ58EXJYzFLsx8l8ispprdSXqXyKjLQAAAAAAAAAAAAAAAAAAAAAAAAAAAAAFEqUZc0vgVgDAajOUFUVNqD47j3U1F+OHzLHY6NxUqV3dVnW4R6tShTiocXndUYrnw555GQvlmU/NnpoUN2U/L6lRmFBR5JLyPoBFAAAAAAAAAAAAAAAAAAAAAAAAAAAAAAApnFyWE8evwAqLLVNaoaNTnVr1YU4whKUt6STaisvCb4vhyPZ2cZ8JOUvtSfyRY6nplGjb13GlTTdCplqCy803zfNl0m2ibNdKFttjcVKFOFSnJym6G+sqrSjx3njsvGHh+PBs3zSViUvs/VEDdDNjCre16rT3qcY9W84wqkZqXD3InrSu0/s/VEKyYACgAAAAAAAAAAAAAAAAAAAAAAAAAAAAAAABaass29b+jP8AwZdltqSzRq/0p/4MQqBehin1d3d8U806L4POMupwl4P1E4aV2n9n6og/oc4X12v5dLPDGOMvjz5k4aV2n5fUDJgAAAAAAAAAAAAAAAAAAAAAAAAAAAAAAAAAAeN6s06n9OX+LPY8rnjCf2H8mEqAOiB/7hdr+VT+b/MnHSn6T8vqjm7o01udtqlKFLcj+kSjTrOpFywo5l6GHHDeMcfE6R0rtPy/ILWTAAAAAAAAAAAAAAAAAAAAAAAAAAAAAAAAAAApqLKfk/kVFNTk8eDwBzX0NWdO5v6/WQhPcipQ34xluSVV4lHK4P1nQmlc5eX5EAdCuVqFwnz6vj59dx+ZP+lcHLyKMkACAAAAAAAAAAAAAAAAAAAAAAAAAAAAAAAAAfJcj6fGBzf0Pfq9UuY+xP7rhE/aU/Sl5EBdE/o6xdL2av4mJPuk9qXkVGTABFAAAAAAAAAAAAAAAAAAAAAAAAAAAAAAAAAwAObuizhrV3/zfiok/aT2peRAfRosa5eL2q/4uJPek9qXl9SoygAIoAAAAAAAAAAAAAAAAAAAAAAAAAAAAAAAAAAOcOjt4168Xt1/xcSe9JWJS8vqQPsN6O0V8v5tx+KiTxpDzKXl9S9TjKAAigAAAAAAAAAAAAAAAAAAAAAAAAAAAAAAAAAA5l0LVFpG0VzmEpure1aMFDdXpzuVhveaWPROhNG7Uvs/UgPQtLhf7SXkKsc7l1WqQxKUXGcbmLjJOLTTWSfdIXpS8vqVGVABFAAAAAAAAAAAAAAAAAAAAAAAAAAAAAAwm1O11tsjS625nhv9lTjh1Kr8IR7/AD5eJq23vS7R2c37e03bi4XCT50aD799rtSX8K97RBOravW1yrKvcVJVqkuc5eH8KXJL1LCAlC3/APoKpGpLrLKnKnvegoVnGpGHtZTUpfBGYten6zqyxVtrmjH+P0KnnmMZZ+GSC2jzny4Ab50d3avtcubmdaiusdSak5wgqm/WUlGMZtPOFy5omnUdnf8AWYpdfcW0k3KlUtasqb3t3C32u3Hk93lwOT3R48fvJF6G6l9c6hRVCrVVvTnm7Upz6hxcWlT3c4cm2seWe4CbNgtFvNCtXTv7h3NV1pz3usnUUYPGIqU1nubx7RsgAAAAAAAAAAAAAAAAAAAAAAAAAAAACDOk7pcq1qtfTrNyt406kqVxVzu1as4ycZRg/wByGU+PN+pc5zIw2m2Es9oqtSpWpuNSUnvTjzb5Jtc+WOTQEC5KlI3zVehmrQzK0r7y7oS5+WHh/DeNQv8AZm90luNW3lLHPq8t+e7je+4CxbyUykkjy/SEsp5i1zTWGmbbsR0e1dq5KvX3qNsnnPKdb1Q9Xr+HiBZ7H7F1tsanDNKhF/rqzXP2KfjI6F2T2ap6TTpwoQVKlT7CXOcu+Un3t97PXQNn4W1OEIQVOlBYpwisZ/8AeJsaW7wXuA+gAAAAAAAAAAAAAAAAAAAAAAAAAAAAB417SFz24p+vv+J7ADDXOgZ405f2z/MxV5p84LdrU96PtRU4e7uRtwAjS82OstRkpVKSlywnuzjw8OsUmvc8G3aToySi3Hdgl6EF3r1+oyk9NpTkpOCynnhwz5rvLkAlgAAAAAAAAAAAAAAAAAAAAAAAAAAAAAAAAAAAAAAAAAAAAAAAAAAAAAAAAAAAAB//2Q=="/>
          <p:cNvSpPr>
            <a:spLocks noChangeAspect="1" noChangeArrowheads="1"/>
          </p:cNvSpPr>
          <p:nvPr/>
        </p:nvSpPr>
        <p:spPr bwMode="auto">
          <a:xfrm>
            <a:off x="460375" y="16033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66" name="Picture 14" descr="http://common1.csnimages.com/lf/47/hash/7225/2772990/1/Detecto+339+Physicians+Scale+with+Height+Rod.jpg"/>
          <p:cNvPicPr>
            <a:picLocks noChangeAspect="1" noChangeArrowheads="1"/>
          </p:cNvPicPr>
          <p:nvPr/>
        </p:nvPicPr>
        <p:blipFill>
          <a:blip r:embed="rId3" cstate="print"/>
          <a:srcRect/>
          <a:stretch>
            <a:fillRect/>
          </a:stretch>
        </p:blipFill>
        <p:spPr bwMode="auto">
          <a:xfrm>
            <a:off x="4495800" y="3048000"/>
            <a:ext cx="3095625" cy="3095625"/>
          </a:xfrm>
          <a:prstGeom prst="rect">
            <a:avLst/>
          </a:prstGeom>
          <a:noFill/>
        </p:spPr>
      </p:pic>
      <p:pic>
        <p:nvPicPr>
          <p:cNvPr id="23568" name="Picture 16" descr="http://www.narang.com/height-weight-scales/baby-weighing-scales/images/large/WeighingScale-WS650_1.jpg"/>
          <p:cNvPicPr>
            <a:picLocks noChangeAspect="1" noChangeArrowheads="1"/>
          </p:cNvPicPr>
          <p:nvPr/>
        </p:nvPicPr>
        <p:blipFill>
          <a:blip r:embed="rId4" cstate="print"/>
          <a:srcRect/>
          <a:stretch>
            <a:fillRect/>
          </a:stretch>
        </p:blipFill>
        <p:spPr bwMode="auto">
          <a:xfrm>
            <a:off x="2971800" y="4267200"/>
            <a:ext cx="2419350" cy="1676400"/>
          </a:xfrm>
          <a:prstGeom prst="rect">
            <a:avLst/>
          </a:prstGeom>
          <a:noFill/>
        </p:spPr>
      </p:pic>
      <p:pic>
        <p:nvPicPr>
          <p:cNvPr id="23570" name="Picture 18" descr="http://www.surgicalshop.com/health_wellness_products/images/big_height_measure_infant.jpg"/>
          <p:cNvPicPr>
            <a:picLocks noChangeAspect="1" noChangeArrowheads="1"/>
          </p:cNvPicPr>
          <p:nvPr/>
        </p:nvPicPr>
        <p:blipFill>
          <a:blip r:embed="rId5" cstate="print"/>
          <a:srcRect/>
          <a:stretch>
            <a:fillRect/>
          </a:stretch>
        </p:blipFill>
        <p:spPr bwMode="auto">
          <a:xfrm>
            <a:off x="1066800" y="4343400"/>
            <a:ext cx="1371600" cy="1905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and Weight the Patient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When  you take a patient’s weight and height, have the patient remove their shoes and any heavy objects(coats, handbags)</a:t>
            </a:r>
          </a:p>
          <a:p>
            <a:r>
              <a:rPr lang="en-US" dirty="0" smtClean="0"/>
              <a:t>Check the balance on the scale, needs to be at 0. </a:t>
            </a:r>
          </a:p>
          <a:p>
            <a:r>
              <a:rPr lang="en-US" dirty="0" smtClean="0"/>
              <a:t>With height;  raise the height bar above the patient’s estimated height and extend the measuring bar, move the bar down as needed, avoid the possibility of striking the patient</a:t>
            </a:r>
          </a:p>
          <a:p>
            <a:r>
              <a:rPr lang="en-US" dirty="0" smtClean="0"/>
              <a:t>The patient should always face away from the scale with the back to the height bar</a:t>
            </a:r>
          </a:p>
          <a:p>
            <a:r>
              <a:rPr lang="en-US" dirty="0" smtClean="0"/>
              <a:t>Height is measured mostly in inches</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Inches to feet</a:t>
            </a:r>
            <a:endParaRPr lang="en-US" dirty="0"/>
          </a:p>
        </p:txBody>
      </p:sp>
      <p:sp>
        <p:nvSpPr>
          <p:cNvPr id="3" name="Content Placeholder 2"/>
          <p:cNvSpPr>
            <a:spLocks noGrp="1"/>
          </p:cNvSpPr>
          <p:nvPr>
            <p:ph idx="1"/>
          </p:nvPr>
        </p:nvSpPr>
        <p:spPr/>
        <p:txBody>
          <a:bodyPr>
            <a:normAutofit lnSpcReduction="10000"/>
          </a:bodyPr>
          <a:lstStyle/>
          <a:p>
            <a:r>
              <a:rPr lang="en-US" dirty="0" smtClean="0"/>
              <a:t>How mach inches are in a foot?</a:t>
            </a:r>
          </a:p>
          <a:p>
            <a:r>
              <a:rPr lang="en-US" dirty="0" smtClean="0"/>
              <a:t>12</a:t>
            </a:r>
          </a:p>
          <a:p>
            <a:r>
              <a:rPr lang="en-US" dirty="0" smtClean="0"/>
              <a:t>How many feet is 60 inches?</a:t>
            </a:r>
          </a:p>
          <a:p>
            <a:r>
              <a:rPr lang="en-US" dirty="0" smtClean="0"/>
              <a:t>5 feet</a:t>
            </a:r>
          </a:p>
          <a:p>
            <a:r>
              <a:rPr lang="en-US" dirty="0" smtClean="0"/>
              <a:t>How many feet is 46 inches?</a:t>
            </a:r>
          </a:p>
          <a:p>
            <a:r>
              <a:rPr lang="en-US" dirty="0" smtClean="0"/>
              <a:t>3 feet 10 inches</a:t>
            </a:r>
          </a:p>
          <a:p>
            <a:r>
              <a:rPr lang="en-US" dirty="0" smtClean="0"/>
              <a:t>How many feet is 70 inches?</a:t>
            </a:r>
          </a:p>
          <a:p>
            <a:r>
              <a:rPr lang="en-US" dirty="0" smtClean="0"/>
              <a:t>5 feet 10 inches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Vital Signs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Vital signs(cardinal signs) are used by health care personnel to identify the measurement of body functions that are essential to life</a:t>
            </a:r>
          </a:p>
          <a:p>
            <a:pPr>
              <a:buNone/>
            </a:pPr>
            <a:r>
              <a:rPr lang="en-US" dirty="0" smtClean="0"/>
              <a:t>The four vital indicators are:</a:t>
            </a:r>
          </a:p>
          <a:p>
            <a:pPr marL="550926" indent="-514350">
              <a:buAutoNum type="arabicPeriod"/>
            </a:pPr>
            <a:r>
              <a:rPr lang="en-US" dirty="0" smtClean="0"/>
              <a:t>Temperature</a:t>
            </a:r>
          </a:p>
          <a:p>
            <a:pPr marL="550926" indent="-514350">
              <a:buAutoNum type="arabicPeriod"/>
            </a:pPr>
            <a:r>
              <a:rPr lang="en-US" dirty="0" smtClean="0"/>
              <a:t>Pulse</a:t>
            </a:r>
          </a:p>
          <a:p>
            <a:pPr marL="550926" indent="-514350">
              <a:buAutoNum type="arabicPeriod"/>
            </a:pPr>
            <a:r>
              <a:rPr lang="en-US" dirty="0" smtClean="0"/>
              <a:t>Respiration</a:t>
            </a:r>
          </a:p>
          <a:p>
            <a:pPr marL="550926" indent="-514350">
              <a:buAutoNum type="arabicPeriod"/>
            </a:pPr>
            <a:r>
              <a:rPr lang="en-US" dirty="0" smtClean="0"/>
              <a:t>Blood Pressure</a:t>
            </a:r>
          </a:p>
          <a:p>
            <a:pPr marL="550926" indent="-514350">
              <a:buNone/>
            </a:pPr>
            <a:r>
              <a:rPr lang="en-US" dirty="0" smtClean="0"/>
              <a:t> The correct measurement of vital signs is extremely important</a:t>
            </a:r>
          </a:p>
          <a:p>
            <a:pPr marL="550926" indent="-514350">
              <a:buNone/>
            </a:pPr>
            <a:r>
              <a:rPr lang="en-US" dirty="0" smtClean="0"/>
              <a:t>Never-ever estimate the measurement</a:t>
            </a:r>
          </a:p>
          <a:p>
            <a:pPr marL="550926" indent="-514350">
              <a:buAutoNum type="arabicPeriod"/>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temperature of the body indicates the amount of heat produced by the activity of changing food into energy</a:t>
            </a:r>
          </a:p>
          <a:p>
            <a:r>
              <a:rPr lang="en-US" dirty="0" smtClean="0"/>
              <a:t>Conditions affecting body heat include metabolic rate, time of day, and amount of activity(sweating) </a:t>
            </a:r>
          </a:p>
          <a:p>
            <a:r>
              <a:rPr lang="en-US" dirty="0" smtClean="0"/>
              <a:t>Not all people have the same normal temperature</a:t>
            </a:r>
          </a:p>
          <a:p>
            <a:r>
              <a:rPr lang="en-US" dirty="0" smtClean="0"/>
              <a:t>An average normal oral temperature is 98.6</a:t>
            </a:r>
          </a:p>
          <a:p>
            <a:r>
              <a:rPr lang="en-US" dirty="0" smtClean="0"/>
              <a:t>A person with a temperature above normal is said to be</a:t>
            </a:r>
            <a:r>
              <a:rPr lang="en-US" b="1" dirty="0" smtClean="0"/>
              <a:t> febrile</a:t>
            </a:r>
          </a:p>
          <a:p>
            <a:r>
              <a:rPr lang="en-US" dirty="0" smtClean="0"/>
              <a:t>A person with a normal temperature is said to be </a:t>
            </a:r>
            <a:r>
              <a:rPr lang="en-US" b="1" dirty="0" err="1" smtClean="0"/>
              <a:t>afebrile</a:t>
            </a:r>
            <a:endParaRPr lang="en-US" b="1"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a:t>
            </a:r>
            <a:endParaRPr lang="en-US" dirty="0"/>
          </a:p>
        </p:txBody>
      </p:sp>
      <p:sp>
        <p:nvSpPr>
          <p:cNvPr id="3" name="Content Placeholder 2"/>
          <p:cNvSpPr>
            <a:spLocks noGrp="1"/>
          </p:cNvSpPr>
          <p:nvPr>
            <p:ph idx="1"/>
          </p:nvPr>
        </p:nvSpPr>
        <p:spPr/>
        <p:txBody>
          <a:bodyPr>
            <a:normAutofit lnSpcReduction="10000"/>
          </a:bodyPr>
          <a:lstStyle/>
          <a:p>
            <a:r>
              <a:rPr lang="en-US" dirty="0" smtClean="0"/>
              <a:t>The accurate measurement of temperature can help the physician make a diagnosis</a:t>
            </a:r>
          </a:p>
          <a:p>
            <a:endParaRPr lang="en-US" dirty="0" smtClean="0"/>
          </a:p>
          <a:p>
            <a:pPr>
              <a:buNone/>
            </a:pPr>
            <a:r>
              <a:rPr lang="en-US" dirty="0" smtClean="0"/>
              <a:t>Average    Oral       </a:t>
            </a:r>
            <a:r>
              <a:rPr lang="en-US" dirty="0" err="1" smtClean="0"/>
              <a:t>Axillary</a:t>
            </a:r>
            <a:r>
              <a:rPr lang="en-US" dirty="0" smtClean="0"/>
              <a:t>     Rectal </a:t>
            </a:r>
          </a:p>
          <a:p>
            <a:pPr>
              <a:buNone/>
            </a:pPr>
            <a:r>
              <a:rPr lang="en-US" dirty="0" smtClean="0"/>
              <a:t>normal      98.6        97.6         99.6</a:t>
            </a:r>
          </a:p>
          <a:p>
            <a:pPr>
              <a:buNone/>
            </a:pPr>
            <a:r>
              <a:rPr lang="en-US" dirty="0" smtClean="0"/>
              <a:t>temperature:</a:t>
            </a:r>
          </a:p>
          <a:p>
            <a:pPr>
              <a:buNone/>
            </a:pPr>
            <a:r>
              <a:rPr lang="en-US" dirty="0" smtClean="0"/>
              <a:t>Range:  97.6- 99.6   96.6-98.6   98.6-100.6</a:t>
            </a:r>
          </a:p>
          <a:p>
            <a:pPr>
              <a:buNone/>
            </a:pPr>
            <a:r>
              <a:rPr lang="en-US" dirty="0" smtClean="0"/>
              <a:t>Page 645</a:t>
            </a:r>
          </a:p>
          <a:p>
            <a:endParaRPr lang="en-US" dirty="0"/>
          </a:p>
        </p:txBody>
      </p:sp>
      <p:pic>
        <p:nvPicPr>
          <p:cNvPr id="2050" name="Picture 2" descr="http://4.bp.blogspot.com/_pV9QKVWA6zo/Snu3-sr0lRI/AAAAAAAAC_M/m8T5Ul1UJMw/s400/Oral-temp.jpg"/>
          <p:cNvPicPr>
            <a:picLocks noChangeAspect="1" noChangeArrowheads="1"/>
          </p:cNvPicPr>
          <p:nvPr/>
        </p:nvPicPr>
        <p:blipFill>
          <a:blip r:embed="rId2" cstate="print"/>
          <a:srcRect/>
          <a:stretch>
            <a:fillRect/>
          </a:stretch>
        </p:blipFill>
        <p:spPr bwMode="auto">
          <a:xfrm>
            <a:off x="6400800" y="228600"/>
            <a:ext cx="1905000" cy="1419226"/>
          </a:xfrm>
          <a:prstGeom prst="rect">
            <a:avLst/>
          </a:prstGeom>
          <a:noFill/>
        </p:spPr>
      </p:pic>
      <p:pic>
        <p:nvPicPr>
          <p:cNvPr id="2052" name="Picture 4" descr="http://www.mountnittany.org/assets/images/krames/518.jpg"/>
          <p:cNvPicPr>
            <a:picLocks noChangeAspect="1" noChangeArrowheads="1"/>
          </p:cNvPicPr>
          <p:nvPr/>
        </p:nvPicPr>
        <p:blipFill>
          <a:blip r:embed="rId3" cstate="print"/>
          <a:srcRect/>
          <a:stretch>
            <a:fillRect/>
          </a:stretch>
        </p:blipFill>
        <p:spPr bwMode="auto">
          <a:xfrm>
            <a:off x="6705600" y="2590800"/>
            <a:ext cx="1809750" cy="1885950"/>
          </a:xfrm>
          <a:prstGeom prst="rect">
            <a:avLst/>
          </a:prstGeom>
          <a:noFill/>
        </p:spPr>
      </p:pic>
      <p:pic>
        <p:nvPicPr>
          <p:cNvPr id="2054" name="Picture 6" descr="http://hometech.apartmenttherapy.com/images/uploads/2007-10-14exergen-tat-2000-temporal-thermometer.jpg"/>
          <p:cNvPicPr>
            <a:picLocks noChangeAspect="1" noChangeArrowheads="1"/>
          </p:cNvPicPr>
          <p:nvPr/>
        </p:nvPicPr>
        <p:blipFill>
          <a:blip r:embed="rId4" cstate="print"/>
          <a:srcRect/>
          <a:stretch>
            <a:fillRect/>
          </a:stretch>
        </p:blipFill>
        <p:spPr bwMode="auto">
          <a:xfrm>
            <a:off x="7410450" y="4800599"/>
            <a:ext cx="1733550" cy="2057401"/>
          </a:xfrm>
          <a:prstGeom prst="rect">
            <a:avLst/>
          </a:prstGeom>
          <a:noFill/>
        </p:spPr>
      </p:pic>
      <p:pic>
        <p:nvPicPr>
          <p:cNvPr id="2056" name="Picture 8" descr="http://www.mountnittany.org/assets/images/krames/521.jpg"/>
          <p:cNvPicPr>
            <a:picLocks noChangeAspect="1" noChangeArrowheads="1"/>
          </p:cNvPicPr>
          <p:nvPr/>
        </p:nvPicPr>
        <p:blipFill>
          <a:blip r:embed="rId5" cstate="print"/>
          <a:srcRect/>
          <a:stretch>
            <a:fillRect/>
          </a:stretch>
        </p:blipFill>
        <p:spPr bwMode="auto">
          <a:xfrm>
            <a:off x="3124200" y="5181600"/>
            <a:ext cx="2714625" cy="1676400"/>
          </a:xfrm>
          <a:prstGeom prst="rect">
            <a:avLst/>
          </a:prstGeom>
          <a:noFill/>
        </p:spPr>
      </p:pic>
      <p:pic>
        <p:nvPicPr>
          <p:cNvPr id="2058" name="Picture 10" descr="http://www.sciencephoto.com/image/291640/large/M8250739-Digital_ear_thermometer-SPL.jpg"/>
          <p:cNvPicPr>
            <a:picLocks noChangeAspect="1" noChangeArrowheads="1"/>
          </p:cNvPicPr>
          <p:nvPr/>
        </p:nvPicPr>
        <p:blipFill>
          <a:blip r:embed="rId6" cstate="print"/>
          <a:srcRect/>
          <a:stretch>
            <a:fillRect/>
          </a:stretch>
        </p:blipFill>
        <p:spPr bwMode="auto">
          <a:xfrm>
            <a:off x="381000" y="0"/>
            <a:ext cx="2381250" cy="17287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229600" cy="1143000"/>
          </a:xfrm>
        </p:spPr>
        <p:txBody>
          <a:bodyPr/>
          <a:lstStyle/>
          <a:p>
            <a:r>
              <a:rPr lang="en-US" dirty="0" smtClean="0"/>
              <a:t>Screening</a:t>
            </a:r>
            <a:endParaRPr lang="en-US" dirty="0"/>
          </a:p>
        </p:txBody>
      </p:sp>
      <p:sp>
        <p:nvSpPr>
          <p:cNvPr id="3" name="Content Placeholder 2"/>
          <p:cNvSpPr>
            <a:spLocks noGrp="1"/>
          </p:cNvSpPr>
          <p:nvPr>
            <p:ph idx="1"/>
          </p:nvPr>
        </p:nvSpPr>
        <p:spPr/>
        <p:txBody>
          <a:bodyPr/>
          <a:lstStyle/>
          <a:p>
            <a:r>
              <a:rPr lang="en-US" b="1" dirty="0" smtClean="0"/>
              <a:t>Screening</a:t>
            </a:r>
            <a:r>
              <a:rPr lang="en-US" dirty="0" smtClean="0"/>
              <a:t> is the process of obtaining information from patients to determine their medical condition</a:t>
            </a:r>
          </a:p>
          <a:p>
            <a:r>
              <a:rPr lang="en-US" dirty="0" smtClean="0"/>
              <a:t>The French word </a:t>
            </a:r>
            <a:r>
              <a:rPr lang="en-US" b="1" dirty="0" smtClean="0"/>
              <a:t>triage </a:t>
            </a:r>
            <a:r>
              <a:rPr lang="en-US" dirty="0" smtClean="0"/>
              <a:t>means to sort and to prioritize</a:t>
            </a:r>
          </a:p>
          <a:p>
            <a:r>
              <a:rPr lang="en-US" dirty="0" smtClean="0"/>
              <a:t>First priority(red flags): Chest pain, </a:t>
            </a:r>
            <a:r>
              <a:rPr lang="en-US" dirty="0" smtClean="0"/>
              <a:t>severe bleeding</a:t>
            </a:r>
            <a:r>
              <a:rPr lang="en-US" dirty="0" smtClean="0"/>
              <a:t>, head injury, poisoning, shock, and some burns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temperature regulating center in the body is located in the </a:t>
            </a:r>
            <a:r>
              <a:rPr lang="en-US" b="1" dirty="0" smtClean="0"/>
              <a:t>hypothalamus</a:t>
            </a:r>
            <a:r>
              <a:rPr lang="en-US" dirty="0" smtClean="0"/>
              <a:t> of the brain</a:t>
            </a:r>
          </a:p>
          <a:p>
            <a:r>
              <a:rPr lang="en-US" dirty="0" smtClean="0"/>
              <a:t>During an infection(influenza) process, the presence of microorganisms cause </a:t>
            </a:r>
            <a:r>
              <a:rPr lang="en-US" dirty="0" err="1" smtClean="0"/>
              <a:t>pyrogens</a:t>
            </a:r>
            <a:r>
              <a:rPr lang="en-US" dirty="0" smtClean="0"/>
              <a:t>(a chemical circulating in the blood that causes a rise in body temperature) to be secreted, which raise the “set point” of the hypothalamic thermostat</a:t>
            </a:r>
          </a:p>
          <a:p>
            <a:r>
              <a:rPr lang="en-US" dirty="0" smtClean="0"/>
              <a:t>Blood vessels constrict causing you to be cold, white blood cells increase to fight the infection, chills and shivering begin until the process is reversed, once this occurs the hypothalamus thermostat is reset</a:t>
            </a:r>
          </a:p>
          <a:p>
            <a:r>
              <a:rPr lang="en-US" dirty="0" smtClean="0"/>
              <a:t>The extent of the infection determines the amount of the fever</a:t>
            </a:r>
          </a:p>
          <a:p>
            <a:r>
              <a:rPr lang="en-US" dirty="0" smtClean="0"/>
              <a:t>A mild infection may cause the temperature to rise to 100.0 F</a:t>
            </a:r>
          </a:p>
          <a:p>
            <a:r>
              <a:rPr lang="en-US" dirty="0" smtClean="0"/>
              <a:t>A moderate infection 102.0 F</a:t>
            </a:r>
          </a:p>
          <a:p>
            <a:r>
              <a:rPr lang="en-US" dirty="0" smtClean="0"/>
              <a:t>Dangerous 104.0 F</a:t>
            </a:r>
          </a:p>
          <a:p>
            <a:r>
              <a:rPr lang="en-US" dirty="0" smtClean="0"/>
              <a:t>Fatal over 106.0 F</a:t>
            </a:r>
            <a:endParaRPr lang="en-US" dirty="0"/>
          </a:p>
        </p:txBody>
      </p:sp>
      <p:pic>
        <p:nvPicPr>
          <p:cNvPr id="31746" name="Picture 2" descr="http://upload.wikimedia.org/wikipedia/commons/thumb/b/b2/Illu_diencephalon_.jpg/250px-Illu_diencephalon_.jpg"/>
          <p:cNvPicPr>
            <a:picLocks noChangeAspect="1" noChangeArrowheads="1"/>
          </p:cNvPicPr>
          <p:nvPr/>
        </p:nvPicPr>
        <p:blipFill>
          <a:blip r:embed="rId2" cstate="print"/>
          <a:srcRect/>
          <a:stretch>
            <a:fillRect/>
          </a:stretch>
        </p:blipFill>
        <p:spPr bwMode="auto">
          <a:xfrm>
            <a:off x="6096000" y="0"/>
            <a:ext cx="2381250" cy="14097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Oral Temperature</a:t>
            </a:r>
            <a:endParaRPr lang="en-US" dirty="0"/>
          </a:p>
        </p:txBody>
      </p:sp>
      <p:sp>
        <p:nvSpPr>
          <p:cNvPr id="5" name="Content Placeholder 4"/>
          <p:cNvSpPr>
            <a:spLocks noGrp="1"/>
          </p:cNvSpPr>
          <p:nvPr>
            <p:ph idx="1"/>
          </p:nvPr>
        </p:nvSpPr>
        <p:spPr/>
        <p:txBody>
          <a:bodyPr>
            <a:normAutofit fontScale="77500" lnSpcReduction="20000"/>
          </a:bodyPr>
          <a:lstStyle/>
          <a:p>
            <a:endParaRPr lang="en-US" dirty="0" smtClean="0"/>
          </a:p>
          <a:p>
            <a:endParaRPr lang="en-US" dirty="0" smtClean="0"/>
          </a:p>
          <a:p>
            <a:endParaRPr lang="en-US" dirty="0" smtClean="0"/>
          </a:p>
          <a:p>
            <a:r>
              <a:rPr lang="en-US" dirty="0" smtClean="0"/>
              <a:t>Oral temperature requires contact with mucus membranes, so a thermometer must be disposable or requires a barrier cover</a:t>
            </a:r>
          </a:p>
          <a:p>
            <a:r>
              <a:rPr lang="en-US" dirty="0" smtClean="0"/>
              <a:t>This must be placed sublingually(under the tongue) into the heat pocket</a:t>
            </a:r>
          </a:p>
          <a:p>
            <a:r>
              <a:rPr lang="en-US" dirty="0" smtClean="0"/>
              <a:t>Anything hot or cold by mouth may alter measurement. Wait for at least 15 minutes prior to measuring</a:t>
            </a:r>
          </a:p>
          <a:p>
            <a:r>
              <a:rPr lang="en-US" dirty="0" smtClean="0"/>
              <a:t>Maintain the thermometer in place for the required period of time</a:t>
            </a:r>
          </a:p>
        </p:txBody>
      </p:sp>
      <p:pic>
        <p:nvPicPr>
          <p:cNvPr id="6" name="Picture 2" descr="http://4.bp.blogspot.com/_pV9QKVWA6zo/Snu3-sr0lRI/AAAAAAAAC_M/m8T5Ul1UJMw/s400/Oral-temp.jpg"/>
          <p:cNvPicPr>
            <a:picLocks noChangeAspect="1" noChangeArrowheads="1"/>
          </p:cNvPicPr>
          <p:nvPr/>
        </p:nvPicPr>
        <p:blipFill>
          <a:blip r:embed="rId2" cstate="print"/>
          <a:srcRect/>
          <a:stretch>
            <a:fillRect/>
          </a:stretch>
        </p:blipFill>
        <p:spPr bwMode="auto">
          <a:xfrm>
            <a:off x="6705600" y="0"/>
            <a:ext cx="2438400" cy="2333626"/>
          </a:xfrm>
          <a:prstGeom prst="rect">
            <a:avLst/>
          </a:prstGeom>
          <a:noFill/>
        </p:spPr>
      </p:pic>
      <p:sp>
        <p:nvSpPr>
          <p:cNvPr id="21506" name="AutoShape 2" descr="data:image/jpeg;base64,/9j/4AAQSkZJRgABAQAAAQABAAD/2wCEAAkGBhQSEBUUEhQUFRQVFBYXFxQYFxcYFxoWFhcVGBkWFxoYHSYfGB0kGRoVHzAgJScpLCwsGx4xNTAqNSYrLSkBCQoKDAwNDQwMDSkYFBgpKSkpKSkpKSkpKSkpKSkpKSkpKSkpKSkpKSkpKSkpKSkpKSkpKSkpKSkpKSkpKSkpKf/AABEIAOEA4QMBIgACEQEDEQH/xAAbAAACAwEBAQAAAAAAAAAAAAAABQEEBgMCB//EAE4QAAIBAwIEAgQGDQoFBAMAAAECAwAEERIhBQYTMSJBFDJRYQcjQnF0gRUWM1JTVGKRlKGx0tMkNENygpKTsrPRVXOio9REY6TBF2TC/8QAFAEBAAAAAAAAAAAAAAAAAAAAAP/EABQRAQAAAAAAAAAAAAAAAAAAAAD/2gAMAwEAAhEDEQA/APplpBPcPOwu5Iwk7xqiRwEBUC+bxsxPc7nzqyOA3H/ELn/CtP4FTyyN7r6ZN+xKd0CP7A3H/ELn/DtP4FT9gZ/+IXP+HZ/+PTuqN7cmORGaRFiPgKlTqaV2UR6WzgeYxg5JG4xQUvsBN/xC6/uWf/j16+wUv49df3bT/wAenANTQJDy7L+P3n5rT/x6j7XZfx+8/wDi/wDj08rjd3QjjZ21FVUsdKs7YAzsqgsx9wBNAp+1yT8fvP8A4w/ZBR9rb/j15/eg/g1euRNIJFQiLwr05hh2yc6sxsoAxtjJOc+WK9T8O1dT4yVepGE8LY0Y1eOP7xvF39y+ygXfay/47e/34f4VT9rLfjt5/fi/+oqu3KypqePMuIsJCdK6pBk5Mh7ZGBvsO9WILxWZlDKXTTrUMCVLDIDAdsjce2gVDllvxy8/xE/h1P2sf/tXn+MP3ad0UCVuWc/+qvPL+l9n9mo+1YZz6Tef47AfqFO6KBH9qi/jN7+kSD9lQeUk/GL39Km/3pte3PTjZ9LvpGdCDLH3KCRk1wls3k1h5CFLoydPKOAmklWbJ1BmBzgDwnHvoKI5TT8PefpU371A5TT8PefpU371MJ+Fqwkw8qmXGWWRgRpAA0ZJCbD5IGdydzXi46yGR1xKMJ04dkIOTrJkJIOQQQMDGnzzQUvtST8Pe/pc/wC9R9qSfh739Kn/AHqbQ3aszqpBMZAYewlQwB/skGu1Aj+1NPw95+lz/vVI5TT8NefpU/79O6KBIeVI/wANefpdx+/QOU4/w15+l3H79Mra4Z2bZOnhTG6vqLZB1ZGMLg4xgnPuqzQJDylH+GvP0u4/fqre8GFu0Lxy3OfSI1Ie5mkUqxIIKyMQa0tKOYs4gx+NQZ/vUDXNFGaKBTy7n+U5/GpfzYSnFJuXO9z9Ll/YlOaAqCKnNRmgowM8ShXLyKsbM07aASQRsVQDfGTsuNvbXWPiUbFVDDU8fUVezGPwgtpO+Msv5xVmowKCml6ZQhiU6JI2YSkY0nw6QUfDZOScY+Sc4yK6Wllp0s+Gm6ao8oXTq05PbJ0jUWOPLNWhRQFFFRmgmuE9tkrpdkw4Y6QviAz4G1A7H3YO3eu9FBxtJy6KxRkLAHQ+NS58m0kjPzE12ql0Sk2pEyJPuj6z4dC4TCHY5yRtj2nNXaArhd3iRLqc6V1Kud+7sEUbe1iBXeqaS65jhnAjGlkKYVmcIysHZctgZHhOPEQdxsHq3tPEJJAhlAZdagjwFshdyT5Ln3irVFGaAoqM1NBxuLUOAG1bMrDDMu6kEZ0kZGRuDsfMGuCSyocOok1SkAxjGiPBKmTW2+MYJXzYeHvV2igp/ZVMZ8eOr0vucnr6tP3vq5+X6vnnFeS8kh8IMQSYAl1VupGFBJTS/hBJxk7jSdtxV2jNBzt7ZY1CIqqqjAVQFUD2ADYV1qM1NAUp5h7QfSof81NqUcwttB77qH9poGlFFFAq5dO9z9Ll/YlOKU8A73P0qT/KlZD4S+Yr2G8s4LJ5AZ47glY4oZHZo1VkwJcADOc7jbPcgUF/4U+O3FrDaNak63v4IygKr1FYSZiLMCFDEAZ8qwHGOe78Jcl5Wt3XitvD0xJFiOJ4pi8YlZNIGVB1kYGM+2mvFeZr9nEFzPBZy2/D1um1xRSdWcath1MhcDAOjcHVjPlXbmua7ZQ81rYL9j47x2e3ikE0rZBbEmTpxn1ctue9B741zrOljBFDdObmeaUmZHivGSKFM6c20YU5YoPVyMtmvUvMN1dfYuWG+niF+/SljURYjeJAsmjUhOS4Y7571Q43z3c293Mlv0VhVLFjeRW6FLeOdIzJKq41MHZhhWJ2z57i/e8cuBxWW3imAhgFs8bLHw4ZMsSF5CZtGdW5zHnv5DFB9etYyqKpYuQoBY4yxAwWONsnvtXWvnFnc8QPG2s2v8wxwrckejQjUhlC9HI3HhONec+6vo9Ah5k41IjR29sFa5n1adQykcaY6k8gHdVyoC5GpiB7aqp8H8LDM8t1PL5ytczIc/kLE6pGPYFH56qcKv4xf3tzIT91Szj8JOlIIw8hyB4V6sj5J28Ip7HzNAyRsGOJZOmvgYHVnG4xsNxufbQKbW5msbmOCeVp7adtEM8mOrHNjKwSsMBwwDaXxnI0nOQa1lZjm4rdW01sokErQmSM6GGh0LNExPyT1Itvm99N+AcS9ItYJu3Vhjkx7C6BiPzmg98Xg1RHESzMpV0jZtILowZTqwdJDAHOPKrgqrxaLVBIvTMuqNx0g2kvkHwBiRpz2zkYqxCuFAxjAAx83lQezVHg04ki1q7yK7OVLpoIGtsJpKqQF9UZGSACSe9XjVHgk2uBT1ev6wMukJqIYg+EbDBBH1UF41krmSTiFxJDHI8VpA/TlkjbTJNMAC0SODmONMgMwwSxKgjSc6HjF90beaXGelFJJj+opb/6rPcs8ThtbWCFywkwgfwMdU8uWlYNjB+NL5I2B2oOrfBvZAZijaCQerPFI6Sg+3XqJb+1qB8wa78ucWl6slndEGeFVdZQAongYkLLpHqsGBV1GwOCNmFMoeMxu7opYtGwVsK2AWzg5xjGVYZ91Z3i/EFeWwvIgwHpIgJZShaG6Qr2O5XqdBh81BsaKjNfIuX+dOKS3UjgNNbwz3aSDoxrGI4VJQJIp1tITgadPs774DlzdzzxCGfi6QamjtxbaJNcS+j60UkhWXMmskjzxXIc43bcTkia7ZIl9DwvXs4fusMbOcToWkySThDtn3ijhPOE5a1mle1uhxGO4aW1SCMMnQRnQahlpMYx4843x7aOHcYd7U3ctxw+SWayuZkt/RoupG8CMU6bDJYLpGQ/kDjtkB2b4RppOMPGtwyWks0llGBHkJJ0wqXCyMuliZtQCk9u4xT/AODyW7lu7zr3ssyWty9uI2SIBgAMOxVQQR7BWT4DzncXEE/VEcHo/DjdQW5t4sTyBHJuxlcACTcKoHcb7NlrylxC/uLSWVbkQyNCs+o21mVZsamwIpNbZGBl1BHz7UH1qkvMrfzf6XD+1qU/Bhf3VzYpc3U6y9dQyoIlj6elnUjKnx5wD2GMU35l/wDT/S4f2mgb0VFFAo5cfLXXuu5B/wBEVMpeHxtIkjRo0kYYJIVBdQwwwViMrkd8d6WctjxXf0yT/Tip3QL+J8v21wVNxBDMU9UyRo+Pm1A4o4hy9bT6Ovbwy6PU1xo+n+rqBwPdVfi/N9pbNpmmQSHtEuXlPzRoC5/NS77e/lGx4j0/wno3l7dAbq4/sUDuXgduxkLQREzKqykop6iqMKr7eIAdge1VJeS7FiC1nasQFUEwREgIAFAyuwAAAHkAKtcH47BdR64JFkUHBxsysO6upwyN+SwBq/QV14fGJTMI06pUIZNI1lAchS3fTnfHau5qaKD57FAjJcpIusR8VkZxqAIWTpsG9RjgLIpyNOBnxCrtnwtejblkbHpQACyIVA1kCQZiX1iieqobG+Rqct1v7dLbiYklVTBedMamAIjvYQVjbfZepGdIb76NR8oVqltEGMIoxpx4RtpyVx7MEnHsyaBBe3IjuGkeOPUkCdSRnGVQtcaRFlNycNkZGdgM4rvyHCV4XZqe4tYf1xqcUt57jSfp2kaqbm4yuvALw2uQJ5dWMqCmUHbLOB7a1sMQVQqjCqAAPYAMAfmoKnGIw0RQpI4cqpEbaGAZlBfUGUgL3ODnAOM9quiqV2mqaIES4XVJrVtKZA0BJAGBbIckDBHhzsQKvUEGqnD7jJkUyJIySMCFGCgbDpGwyfEEZd9s5zgZq5VMz6bjQ0keHTMcWMSEofjHzq8S4aIYA29pzsFbmyEvYXSqMs1tOAPeY2AH56yE6xyssyIHaaKCaM6wmrPSUJtCSpJlTByWX2oCM/QyKyHKNtHbySWcqJ1od4XKjVLaatURDYy3SJEZHkVU/KFAx4dZiK5nCKxZlhcu7L4tbzaiAq5yCGPiz3wNKgCkF5IvQtIY40RDe2fSCsC5WORnZpFCjS2mFiTuO4zkVuY4FXdVA2xsANgSQPzkn6zWVsrWO44mZYUUQ2pk1OoAEt5INLHI9fpRl1J++kYd1NBrhVey4ZFCGEUaRhnZ2CKFy7esxx3J23qyKKBZY8s2sMrSw28McrZ1SJGqsc7ncDO57+2vEHKVmhkKWtuplVlkKxIC6t6ytgbg+Y86bUp45zJHbaQweSWTPTgiXXK+O+lR2UbZZiFGRk0HqXle0bRqtoD04zEmY1OmJlKmNdtlKkjHbBNRw7lSzgLGC2giLqUYpGqllPdTgbjttSz7NcSPiWwiCfePdgTY+ZY2jB92v669R89xIQt5FPZt21TqOkT7BPGWi/OwoH9jYxwxrHEixxqMKigKoGc7AbDcmlvMg2t/pcH+Y03jkDAEEEEZBG4IPYg+dK+YCcQY/GYfzaqBpRRmigUcvEa7vH42+fn6cNKru9l4hO9vbyNFawnTcXCbO8nnbwN8nT8uQbg+EYOSLXDoX0cQCHDtcTaDnsxgi0/NviunICp9i7TpgBfR4tvytI159+vUT780HG+4XHw2xuJLGGFHjheTJGS5QFz1HzrckA7kneut9zLhrNIVDPdsrBWz4bcL1JZTjtgFVGflOKu802PWsbmLUE6lvKmo9hqRhk+6vn/IfOtqVe8vZo4rlgkKQEnWkCIjIkMfrvrLayQNyQPkig0/NUItJo+IJ4cPHFdY2ElvIwQO/taJ2Vg3fTrHY1rBSi9hW/sJEKOi3ELppkQo41AqCVbdTnBGfdUcm8TNxw+2lb13hTX/AFwNL/8AUGoHNFFFBW4hw+OeJopUV43GGRhkEe/9tIPtXuo/DBxGVYh2WWKKd1HsWRsMceWvUfea1FFAp4Hy3Hba2BeWaXBlnkOqV8dgTgBVHkigKPIU2orldT6EZtLNpUnSuCzYGdKgkAk9hvQVrNdUkr6ZVORHh28BCZIeNQxAB1EE7E6dxsKvVW4dBoiVcyHA7yMWfffDE9yM4qzQFUeK3PTVZDJHEiuDI0gyChyNIOoaSWKbnPsxvV6vEykqQMA4OCRkA+RI89/Kg90t41wCK6VRIGDIdUciMUkjbGNUbrupx9R7EEVY4bcB4lPUSUjKs6bKXQlXwMnT4wwxk47eVWqDMNyfK/hm4heSRdjGOjEWHseSGNXI+YrT+wsI4Y1jiRUjQaVRRgADyAqxRQFFFFBBNZjkxRcGa/Iy1w7LET8m1iZkiVfYGIaU+0v7hTDm++MNhcyD1lgk0/1ypVB/eK11tbQ2tmkUKdQwwqiJqC6umoUDURgZx3oKFrxt47q5t5vEwX0i32A1wYAZBjuySAg+eHQ+dWOU53n4fbyTsJHmhWRzgYPVGvTgDGAG0/VWN525nMqQi3guIeIxykwrLC6hcI5mUyYMUiGJX2Vjnwny22vKUSLYWqxtqQW8QVvauhcH66BLc232KcSxAiwZvj4R6tuW7XEQ+THnZ0GwzqAGGy64++0B8jdQf5qjm+7Edhcuw1AW8vh++JQgL9ZIH11TlsGjtbKJj4o5LVWPtKAA/rFBosVFTRQJ+XfXu/pb/wClDVLktxGbq17ej3TlV9kVx/KI8e4a3Uf1Ku8toQ13nzu3P1dOKlfMimzu0v1BMJQQXgUElYgS0VxgbnpsWDfkuT5UCrnZOIvGsDTWqR3dwluBEkvVMchJbxu+kYiVycLvgjbNeIbtLTjZWONRA6WtrI3yluDFK0JXbOnpKsZ380PtraGCC66M4KyiJjJE6tqXUUZNWVOG8LN+2kfFuNWIm0pGLm66qS9KBQ8nVRdCPIykKmF2y7DAoNbWZ+D2QG0bTvF6Vd9Jh2aL0iUqR7RucGk3GrHjF7Gyj0a0ibZoeozTOnmrTIhCZG3g3GTvWg5W4upHorQi1mgRQbcEMoi7I8TAAPHtjOAQRggeYaCiiqlzxWKN1R3VXf1VJwTuB9W5A37kgd6C3RVK24xDJGZEkRo1zqfPhAADEknsNJDZ9hB7Gol43Cqa2kXRhG1bkESHCYwN9RwBj20F6qfEdwi4l8UijMZxp0+PLkHZDp0n26sedd7a5WRQ6nKkZBwRt8x3qpcnNxEMzDCythR8S3qLiU49bfKjI7N3xQMKKKKAoNFFBTs5vjJELxMVYEImzIjAaeoNR3LBzqwAR5bE1cqmrfyhhmLBjU6R91yGYFm33TGANu+qp4hxSOBQ0rBQTgE574LHYAnZQxJ7AAk7Cgt0VTteLRSOyI4Zk9YDPtK7Hsw1Ky5GcEEdxivI43DoLiRSg6hLjJX4kkSbgfJKsPqNBeoqtY8QWZdSasZx4kdD5Hs4B8+9WaDO8/Z9BZsEokkEkgAyejHPE8uB54RWOPYDT2C4V1DoQysAysDkFSMggjuCKR8d45L1ltbREe4ZdbtJnpQxZwHkC7sWIIVAQThjkAE0gsORb+zybS/TBYt6NJARbZY5IjCuWhXJJwtB79Okk4yjsV6Ecs1kkeNxKbZLlpic92AMYH3o/KqOUeXZYnuIYryeOO3u2CwaYXjEUgSdFXWhdV0yadm7gkYpiOcza7cRtzbZO9wmZrVjsMmRRqjJ2+6KPnNWJOeOGx6nF1bFnxkRuskjkDAGiPLucbAYzQHNzdR7S179e5V3GM/E23xzk+7WsS/26vcwZ+Ix+NQ5+bJqly5aSTTvfTo0ZdBFBC+zxwA6izj5MkjYYjyCoDuDVzmMfzf6XD+1qBrRRRQKeXT4rv6W/wDpxU5NJuXo8Pd++7Y/nihpwaD53x/k20vLs20NvFEVCyXVxGpRlD7rEmnCmRwCSzA6V8iWFaTlqaziMlnaqsTwEhoSpRz/AO74t5FP4TcH21y5MGXvy3rHiEwPtwqRBB82jTj56o/CPwdJjZFiyEXsaGZG0SosqSqNDjdcydIY7E4oGnKl+8jXgdy4ivZY0JxkJpicLt96XYD3AVX53XoiG9XZrWVS533tpCI5lOO4AIk+dBWU4Dw26MlxwxmOFuTcXN2W0ySwylXjWMLvrkKMrN2UKwG5FfSr+yWaGSJxlJEZGH5Lgqf1GgsCsvzTYRvPFrlMWdAJCSHOmVXj1OD01+MwB1AdycdzVvke8eSwi6m8keuBz7Xt3aFm+spn66sca4CLkoHchFIJQKucg91fGpCRlSQd1YjbOaDN8O4ZEti6md+i0iepDIrFtMCxqqy62dW0glcMDqwMAHLKaOE2EMbTOY4xanqhX1PokTSqhMNrZl04XxAntXS15NEcDQrJ4WZW+5oAGj6IQgLjScR7kYJLEgjAxd+1xRax26My9LplH2JDxkMGIxg5I3HsJG1Bb4VcI8QMerSMrhw4cFTghhJ4sgjzrzPKBPGC8gLJJhAmYzgxnUz6fCw7AahnU2xxt1sLZkXDyGRiSSxAHc9gB2UdgN/eSd65cSm0GNzIyKJApVU1BzJ4FVvCSo1Mp1DHbc4zQXqKKKAooooKgU+kE4iwIwNX9LksfCdvU2z3752pRzrbI0A6jsgBbxrHI5CmORXPxRBUBCxJJ07YIOcU1tYT1pXaOJc6FWRd3dFXOJPCMaXaTAyRvnbJrnxzg/pMRjLlFbZsKjBlIIIIdSPYQfIgH3EM1wvhsMZuik7BAjrI4jdSIw0pYiXOGdCWUMoGAvYkgi3YW8K2E0PVkCMLkM8kegxBwzkOulQoVXBAOMjcbEVbs+To4mkKu2JQ6kFYzlZGd3DEqeodbkgvnA282zYseWI47aSAkss2vqH1c61CHGO3hAH1UHvl+WLQUhWRAuMrIkiHxDIYCTcg4PzYI2NNGOKp8OsHj1GSZ5icDLBFAC57BABk5yT5+4AALee7hk4fPoOGdViDdtPXdYdf9kPn6qDjyMvUiluyPFeTNKCe/RX4uAfN0lVvnc+2p5uucpalW8DX1qGKtsR1MgZHcawm3n2p9Z2ixRpGgwiKqKPYqgAD8wFfO+PcAf0iPh0Tg21xN6UVVistsscokkMZUbI8hwvYqzHGR6oay75kief0WNfSJMhZlXBSJD3M7Hwjbsm7N7MZIWcM4evDbtYUVRa3RYQ7DMM+C5h1dzG6h2XPqlSvYrjpyBw6KI3otkVIPS9MYXOCYoYY5Dk+t8asgzk5INWudfUth8o39pp+qUMcf2A/1ZoNHSjmIfzf6VD+003pXx4bQ/SYf2mgY0VNFAr4GfHdfSW/0oabUo4AfHd/Sm/0oab0Gb4W/S4ldRHYTrFcx+/CLBMB71KQk/8AMFNuN8KS5t5IXGVkQr7CD8lgfIhsEHyIFc+NcBjuVXWXR421RyxtpkjbGCUb3jYgggjuDWb49NxC1iwt3FK7tohQ2uZ5HIJC5WZY9gCS+kAAEmgt3vArjoW9wpB4hbxIGIICzjC9aBiQAVcglScaW0nbfN/jHN0FupBdXnwdFshDTO3kgRcnJO2ew9tIbflB5emOK3rzSSZ02yP0ICVGogLHpaXSN8n3nFXx8HXDlcCOERS6SQYpZIpMAgFgUcEjJG/vFAz5S4U1vZxRyEGTDPIR26srNJJj3a2bHupxWd5aupEmmtJ3Mjw6ZIpWxrkt5MhS2O7K6uhON8KfOtFQFFFFAVzuEJUhWKkggMACVJGzAHY4777V0ooKthdB1ONeUZkJdChLJsWAIGVPcMNj5Vaqne27DMkeWkWNlSNpGSJiSpGrAIByoGrSSAT7aH4rGuvW2gRqrOzgqgDZwdbAKexzg7bZxmguVWvrrQuAY+o2RErtpDyaSQudz5b4BOATjavFzxEDqKgMkkaBzEunWQ2rTjUQNyrAZIG1CWZMhaQq41K0SlFzGQmk4buSfEc+WSKDpYwBEA0IhOWZU9XW5LORsM5YsckZOcmrFFFAUUUUBS/mDhfpNrLBnHUjZQ33rY8LfU2D9VMKzfMxa4mhskYqsgaW4KnDC3TbQCDlepIVXI+SHoKHDfhOtQeheSJbXSALJHIcJrxuUk9RlJ3G4ODuAat8A4Xqt5pRNHJcXQbXcxNrVThhGkRB9SMEADbJyx3Y1btODWMUnQjgtkfp69AiQEx6tJb1dxqwD8/vpJe8l2c80yWjSWdzEELy2xaIZkDMmpVISTYZI77jcZoNXwbhq29vFCmAsUaoMDA8IAzj2k5P10nvphccSghXdbTVPKRghZHRooYyfvtLSvjyAU+YpFy5wa4l6lvc8QvhLAQJI1eEB0fJSWORYhIEcAjuCCrDO2a2nCOCw2sfTgjCLkscZJZj3Z2OWdj5sSSaC9SvjqkiHH4zCT82qmlKeYO0H0mH9poGmKKM1FAp5dcl7vOP52w29gih705pNy6fHd/S2/0oac0BWasW9I4nNIfUtEW3j7fdZQsszD5k6C/3vbWkNZrkz178H/iM3644CP1YoKHwjcditvRpdaGaC4WVYM/GyRlHilCKN9o5GbJ28O5q9yhavMTfzjEtzGvTTyhtvWjj97NkO582IHZRVn7UreKG46UQ6kyS65Tl5XLhvWkYliN9hnApN8F13cC0hinDOno0MsNwBsY2VcwSHykjO35S4PcGgZcfzHxCwlG2t5rZz7VkiaVQfmeFT+f21pazHOreKxA9c8QgKjzwqyFz8wTUTWmFBNFFFAUUUUGc5s4zLA0PSx4tXh8Gp3DRBU8RB0kM+dOWzpwMZqvy3xuS4WZZGiLHHTBAI8SsdLKp2K4yYz41B8R3Bq7zTeSR9IxNIG1jwKmoONcepSdDb6C+Fyuck6hpyFnBeLTtBN6QZg4TUNC7hwrNJFHqiHiXTjBDjxLhiSaC3ccSn+xqTq3xrQRHGkfdJDHlgD27kYOw+qnfCw/SXqli++dWjPc4+5gL2x2pTKlzFZBjI7ziNdZCqxBZ1Lsqqo1MiFtIxvpGQSd7vAJ9SNiSWVQ5CvIgUkaV7HSutQc+LHtG+M0DSiiigKKKKArOcvnXfcQk76ZYYF9yxwpIQP7czmtHWY5RcJcX8TbSC8aXT7Ypo4+m49oIUr86kUHfnDhxaH0iIhLi1DyxP5HSuXif2xuo0kfMe6ikHIvNKEuboNb3V7L1lSRdKMhREhSGT1ZcRKmRkNqLeEVc+Eq0mmtZUBKWyW80szqwDyGNCUgHmqk+Jm8wunzNPuH8KjezhilRHQRRAoygrlFXBwdtiARQLuYD0L2zuB2kc2cvvWXLxN/ZlXA/5rVpqznOp8NoPbf2v6pNX7Aa0dAUq4+TiHH4zD+bVTWlXHv6D6TF+00DKipooFvBFw9z77kn/tQ00pXwX17n6Sfb+ChppQFZN7scPu5nm8NrdOkgm+RFPoWJklPyFYIhDnbOoHG1ayvLoCCCAQdiD2I9hoK8l/H0i/UQR6c9TUukDHfV2rD8K5wVY47LhED3nQjWPrsenAoUYBeTT4jtnCjfyqxzZytaGSKGG1t0numYdbpJ8XGi6pZAMY16SFXb1mB8qc8Lvbe1lWwWJoAF+JyoEcwCgv03BOpxuWDYY7nBG9Ami5W4ibj0p7u1edVKpE0DmGNWwWWNhIGUnABfBYgezannCeY3Mvo93F0LjBKgNrilVe7QvgZx5oQGHsI3pJy5x+NuMXsSZdnkwxBGI1toYEJffIDSO6j2lGpp8IaYsJJhtJbFbiNvMPEwbb511KfaGIoNIWqkvHLc6MTw/GbJ8YniOdOF38W+23nU8W0G3kEhVYzGwYsSFCspBzgg438iDWY4JZp1Ig9xHIzSPPozkl1iSGPfSo8IilbBVTqU7EoTQaw8Rj1MvUTUgBZdQ1KD2LDOQPnrynFIjIYhLGZRuYw6lwMA7rnI2IPbzFZvh9onpskrSx4XUGiViw6k3RR85XONcRXuRkYwhUg3ODiJbu4xPqkeRm6QdtIAWJGGk+EspXfG41AHGaDQ4oxU0UEYqcUUUFe4v442VXdFZzhAzAFjtsoPfuPzj21xi45bsjus0TInrsHUqvn4iDt9dJubbFJJoA0oiJOk+tqZerA2NtgC6ovix4nXfurcmVHtZSsyNmUyvKRID1OokkBTzICiNVI1A6UwGGxDQScXhVNZljCaQ2ssNOljgNnOME4Ga7W12kih42V1PZlOQcHGxHvrM+iRfY8RtPjBWZ5fGp/nIlYA7MratSgZ1A42zT7hNxG8Q6TMyqSvjLlwR3D9Tx5/rb9qBVf8dmlne2sQhePHWuHBMUJYZCBRgyy4305AAIyd8Uo4hySxnilfidyt2QyRPi3UHbWyCNYxrXClipJ7Zpr8Hgzw+OQ+vK0ssh9skkrls/N2+oUj515k6HFeHxyIBH1ldJc9zIs1vIrDGwUywnOfM0BxfmG7tEZOKW6XFo6lHubYMMIwKnqxE5XIPdTj2Zp1B8InDREpW7hCgABNXxm2wHTPjz7sZqx9mjPctbxQiSGPKXMzNiNWK/cUGk9V8EahsFB3Odqqcp2vQnuLQgMtuI3gcjLrBP1NMJY7nQ0bqDn1dPsoItXfiFxDN03jtLdjJH1FKPNMVZFfQfEkaqzkasFiQcYG+roooClfHe0P0mL9pppSvjgz0O/85i7fX3oGVFFFAq4C2ZLv3XRH/ZgpvSjgS4ku/fdE/wDZgpvQFFFFBnOb4HTpXkYLPaF2ZBuXgdQJlX8oKA496Y86vcQ4dDfWy+IlH0SRSocMrDDRyxt8lhsQfnByCRTQisNxi3ueFxO1m8TwF1EdrKr6kklcKscDIfVZ29RtlycECgz3LvBZgLGW0kMUrm/W5uGi6iSLHNIymdQVBJfJByCMnBxtXTj3PttMi8Pku45MsPSrsJoj0K+po4lUtqdsBMjKgZOSdq0nDuQTJGv2QlMoG/osXxNmmd9IjTHU7ndyc+yqE/MPo6XrwLFHFGy2dnCqovUuwSHIAGSNbKuPZGxoNbZ8YivIGaznjfyDrhwrd8MoIP1bGlPDuSnhlWRJhqGSfC+M/HYUfGbx5kBIOWPTB1Z7VOPcFazhW/jObq2iU3DABRcxIB1RIq4BbGp1OMgjHatnFIGUMNwQCD7iMigT8D5cNtJK3U1K5YhcEetJJJlssQzDXpBAXYDvtjpwzg8kLY6qmENKyp08PmVy/icschSzYwFJ2z23b0UBRVHjPFRbx6yM5ZEAyFGXYKNTNsoye5/WcCqXCuZhcSIEjbQ8ImEmpCArYChgDkEtrA7g6GPagd0Uq4bxhpi46LLol6ZJdCCQMsQVO+kkKffkeRrxy3zELyPqKoVfDj4xXPiGcMF9UgY2oPfHOCtcaB1NCK6uw05JKMrKUbI0MMEZ8Qwx27UrteSdFu0AlBQmIgdM6cwGMoWXXuWKDWcjX+TWpooE45f/AJIsHUOVZXV8bK6SiVMKSfArBQFz6oAz51WveYEsgFuZWmmlYlIoYWLtgDwxxJqbSMesxO5O/YB/I+ASewGT8wrJ8o8OFxbPdyE9W/QsXUkPHC4IiijYbroQg7fKJNBmLPmv0XqW0kV/b2cjO8Vz0Gjkt+o5dkbKspUMWIcZIBwRtmo4nwQeicSuFne7SaC2EdyZEkbSrkyKpjACBdmwFHl3Ipla8yurWfVlPpEEos7u3YlWcTMsaXIQ415dYnDDI0vIM96fcW5FgkYywFrS57ieDwEt/wC4g8Mo9oYb+2gZRxwWFqe0cEKMxJJOAMszMTuzE5JJyST7TVPlKzcrJdTgrNdFXKH+jiUEQw/Oqkk/lO9JOV+FS3i6+IXDTNbzuhtgiJCs0L4DsF3m20surYZB05rd0BRRRQFKuPD7hvj+Uxf/ANbU1pXxs7wfSY/2NQMqKmigV8EI6l1j8ZOfn6MNNaTcvj4y7+lt/owU5oCiiigKzvPaEWnWALejTQXBUdykMqvJ9fT1n5xWiqGXIwexoM7zLBczQq9nMQhUHTEIxLIGK40TS5SMaSTnSSfIivnsXBAnErFFivbOd5ZzJNOyz9QMnUbpSa2jDsUYEgBgGJxW3fhk3DiHtepPaZ8dn6zxg/KtSxBwPwROMerjtVO65t9NfoWdo7XETq5a6iaKO3bB0yPnxF8E4Vdzk7gUFv4TePxwWEkTN8ZcqYI1A1Mep4GYKNyFVidu5wO5Fc//AMiw25RLiC4toyoCPKI86RsGeNHMka7dyuPbimfA+UUhk687m5uyMNcOBkD7yFB4YU77Lv7Sar8+8Lt54I45xh5ZkjikVFZ0fOvUpOCoCo5Y57Z70GlilDAMpBBAIIOQQdwQR3Fe6wfKPMkVrw20RhJJLJGzwwRqZJWiMjmM4+SugqNTED31aj+ElUu0tru3ltXlAMZdonUhmKrqMbNoywxvtnzoNDx+MmBgFLnY4DvGdiDnVGC22M4AJPbBzWe5a4xDLJojiMSmKIaupJnMUcUgjB06SFEhBw+ThsjBJrVXtkkqaJF1LkHG4wQQQQRuCCAQRuKqxcu26tqWJVIVVGMjAXRjABwNkQZ7kKAcgUFHlzjEcySejqvTSdhnWG1LIomMoxkjU0hIU7/N2HXlq7ZoogIhHCYUaD43W3TwNKuCAQQpTsWHln2tILNELFFVS7amwMZbSq5P9lVH1VXseCwwszRRqrNsSM9sk6Vz6q5JOkYGfKgv1xu7tIo2kkYKiKWZjsAoGST9VYmH4RZbq6lg4fbpMIRlpJZWjVgG0+DTGwGTnBYjVgkDArhzfzP1rC6t5oZba46DP0pMESpGQ8ghkQ6ZPADsCG37UHex+ESS8kZbG3jlVAWKyzmOVlBAyECMqZyMB2UnPYCuvwaccBgFlKrw3FqNBhkGlzECem4++GnAJG2RnsRm78H8kSQy20IKi3mYDJDF0mxPHNkAZDK+3f1e5pnzDyvDeKBJqWRDmKeM6JYm++RxuPm7HzFB8/8AtfMt/wAQjS0S9XXEomupfBCdBlaGN9LybNLnCgYGMntWu4Fw1rGB5bmdwixlniMzzwxhSTqjkmXq+rgYJI9g7UubmO8sGSC5gN2ZX0Q3MRjiEjkbJOrkLHJt3Bw3lvtTG04DLdSdbiAAVWBis1fXEmOzykACaTO47qu2Mnegs8k27C2aWRSr3M0lwUPdRKfi1PvEQjB9+a0FAooCiiigKVcdO9v9Jj/Y9NaUcwHxW25H8qT/ACS7UDaiiigUcAbL3f0pv9KCnFJuXx8Zd/S2/wBGCnNAUUUUBRRRQQay3IjhElt32uopZGnz3kMjsy3GflK64wfLSV204rVUm47y6J2SWN2huY8iOZQCcHvG6naSM+an5wQd6BzXzDnvjDSyyiEFnjzY2yj5V5dKOs4/5UGBnyLvWm+2WaAab+B122ubZXmhPvZQDJCfcVYflGkPIcMcl9JhXSO2hHoqyhhI6zvIZrxg+GLSOuNRA29maDT8n8qLZQgE65mVOrKe7aVCqi+yNVAVV8gPaTS74UoLT0Bnu1zp1LC2G1LNIjKmCu+M987bAntWxr5b8LTG6nt7JW+UhI2+63D9KLPzRi5f6h7aBlwuS94naLJFcPZx9JBG4RWllkCgPK+fVj1BgAuC2NRIGBRwviF7w+6SC/uI7iCdxHDKdKTK+BjWg3KljozvglN963VnarFGkaDCIqqo9iqAAPzCvm/w3WzdO2lQeJGmGR3AEfWz7sGEH6qCzxLr8Wunht7s2trA5WQRNieUjUhcY9WPWrIMnBKOcHbHriHBrnhVo0sNxPdxpG4nimbU2CGxNCTkoUyCUyQQCdjVL4EIj07mR86maHv3wYzKD8xMpP119NlQMCCMgggg9iD3FBjPgmureTh6G3j0FNEcx0qC8scMQLnB3BBGCdzT7mjlqK+t2hl+dHHrI47OvvHs8wSD3r598GcvofE7qxOyF2RP68OXX62t3H+Ea+s0HyXlK+ezmjE/heBl4fdewxsS1jcf1clotR8mGe1fWhXzznqDqX8Qhh9JboSpeW6kDVaMV0hiSAHDlmQZBJBxjvTmK6vZ0VIITZxAAda4xJPpAx4IgxAP5Ujf2TQRzxMJ1FhGA085U7f0MSOrNcN97jGF8y+MdjjVClnAuXYrUNo1NJIdUsznVLI3tdvd2AGAPICmlAUUUUBRRRQFKOYDvbZ/Go/8slN6T8wrvbe66i/Y9A3oqKKBbwU+O6+kn/ShppWatuY4IJrlJpFjbr6gGzkqYocN27ZBH1Va+3Wz/GI/1/7UDuikQ55sj2uY/wBf+1T9u9l+MJ+v/ageUUiPPFl+MJ+Zv9qDzxZfh1/M/wDtQPaKRjnazP8ATj+6/wC7QOdLQ9ph/dk/doHlKuNcuRXOkvrWRM9OaNikqZ76WHkdsqcg+YNcDzrafhf+iT92pPOdr+FP+HL+7QU14fxKH7ncQXK/e3EZik/xIPCfrjpHxzhNyLmC/uEiRLeZGeKDVK2hkMbzyPoVpCg0YUL4VDd+1aY87Wn4Rv8ACm/co+3O1+/f/Bn/AHKDrYc3Wc33K6t3PsEqavrXOR+as38KMLSRJgAoI7gKcjDTzx+jQxLvksTK7bDslM73jHDpvusYl/r2kr/tiNU7AcKhkEkNrokHqstlcArn73EXh+qgV/B5dpahxNLBGBFFFKryojR3FrqgZSrEHS0YiYN/uK00vwg2OdKTiZvvYFec/wDaVhXKfidjI+t4HdxtrawuGbbsNRhzVyPme3UYVLgD2CzuwPzCGgzvC+W7p557+FvRpbiXaGePWpgVERDIqMrRyZDsMNsHwfOm55XuZv51fSlT/R2yi2T5iwLSn++KvDmuD725/RLv+FU/bVD97c/ol3/CoLPB+BQWqaLeNY1Jycblm++djlnb3kk1fpP9tUP3tz+iXf8ACqftph+9uP0S6/hUDeikrc2wD5Nz+iXf8Kgc2wey5/RLv+FQOqKTHmuH2XH6JdfwqDzbB7Lj9Fuv4VA5opP9tUPsuP0W6/hVB5sg9k/6LdfwqBzSvjSZMHuuIz+p65jmuD/3/wBGuf4VVrjjCTyQpGJSwmVjmCdAFCvklmQKPrNBoKKKKCRRRRQFFFFAUUUUBRRRQFFFFAUUUUBRRRQFBoooIooooCiiigmuaes31VFFB1qKKKCaipooCoNTRQFFFF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8" name="AutoShape 4" descr="data:image/jpeg;base64,/9j/4AAQSkZJRgABAQAAAQABAAD/2wCEAAkGBhQSEBUUEhQUFRQVFBYXFxQYFxcYFxoWFhcVGBkWFxoYHSYfGB0kGRoVHzAgJScpLCwsGx4xNTAqNSYrLSkBCQoKDAwNDQwMDSkYFBgpKSkpKSkpKSkpKSkpKSkpKSkpKSkpKSkpKSkpKSkpKSkpKSkpKSkpKSkpKSkpKSkpKf/AABEIAOEA4QMBIgACEQEDEQH/xAAbAAACAwEBAQAAAAAAAAAAAAAABQEEBgMCB//EAE4QAAIBAwIEAgQGDQoFBAMAAAECAwAEERIhBQYTMSJBFDJRYQcjQnF0gRUWM1JTVGKRlKGx0tMkNENygpKTsrPRVXOio9REY6TBF2TC/8QAFAEBAAAAAAAAAAAAAAAAAAAAAP/EABQRAQAAAAAAAAAAAAAAAAAAAAD/2gAMAwEAAhEDEQA/APplpBPcPOwu5Iwk7xqiRwEBUC+bxsxPc7nzqyOA3H/ELn/CtP4FTyyN7r6ZN+xKd0CP7A3H/ELn/DtP4FT9gZ/+IXP+HZ/+PTuqN7cmORGaRFiPgKlTqaV2UR6WzgeYxg5JG4xQUvsBN/xC6/uWf/j16+wUv49df3bT/wAenANTQJDy7L+P3n5rT/x6j7XZfx+8/wDi/wDj08rjd3QjjZ21FVUsdKs7YAzsqgsx9wBNAp+1yT8fvP8A4w/ZBR9rb/j15/eg/g1euRNIJFQiLwr05hh2yc6sxsoAxtjJOc+WK9T8O1dT4yVepGE8LY0Y1eOP7xvF39y+ygXfay/47e/34f4VT9rLfjt5/fi/+oqu3KypqePMuIsJCdK6pBk5Mh7ZGBvsO9WILxWZlDKXTTrUMCVLDIDAdsjce2gVDllvxy8/xE/h1P2sf/tXn+MP3ad0UCVuWc/+qvPL+l9n9mo+1YZz6Tef47AfqFO6KBH9qi/jN7+kSD9lQeUk/GL39Km/3pte3PTjZ9LvpGdCDLH3KCRk1wls3k1h5CFLoydPKOAmklWbJ1BmBzgDwnHvoKI5TT8PefpU371A5TT8PefpU371MJ+Fqwkw8qmXGWWRgRpAA0ZJCbD5IGdydzXi46yGR1xKMJ04dkIOTrJkJIOQQQMDGnzzQUvtST8Pe/pc/wC9R9qSfh739Kn/AHqbQ3aszqpBMZAYewlQwB/skGu1Aj+1NPw95+lz/vVI5TT8NefpU/79O6KBIeVI/wANefpdx+/QOU4/w15+l3H79Mra4Z2bZOnhTG6vqLZB1ZGMLg4xgnPuqzQJDylH+GvP0u4/fqre8GFu0Lxy3OfSI1Ie5mkUqxIIKyMQa0tKOYs4gx+NQZ/vUDXNFGaKBTy7n+U5/GpfzYSnFJuXO9z9Ll/YlOaAqCKnNRmgowM8ShXLyKsbM07aASQRsVQDfGTsuNvbXWPiUbFVDDU8fUVezGPwgtpO+Msv5xVmowKCml6ZQhiU6JI2YSkY0nw6QUfDZOScY+Sc4yK6Wllp0s+Gm6ao8oXTq05PbJ0jUWOPLNWhRQFFFRmgmuE9tkrpdkw4Y6QviAz4G1A7H3YO3eu9FBxtJy6KxRkLAHQ+NS58m0kjPzE12ql0Sk2pEyJPuj6z4dC4TCHY5yRtj2nNXaArhd3iRLqc6V1Kud+7sEUbe1iBXeqaS65jhnAjGlkKYVmcIysHZctgZHhOPEQdxsHq3tPEJJAhlAZdagjwFshdyT5Ln3irVFGaAoqM1NBxuLUOAG1bMrDDMu6kEZ0kZGRuDsfMGuCSyocOok1SkAxjGiPBKmTW2+MYJXzYeHvV2igp/ZVMZ8eOr0vucnr6tP3vq5+X6vnnFeS8kh8IMQSYAl1VupGFBJTS/hBJxk7jSdtxV2jNBzt7ZY1CIqqqjAVQFUD2ADYV1qM1NAUp5h7QfSof81NqUcwttB77qH9poGlFFFAq5dO9z9Ll/YlOKU8A73P0qT/KlZD4S+Yr2G8s4LJ5AZ47glY4oZHZo1VkwJcADOc7jbPcgUF/4U+O3FrDaNak63v4IygKr1FYSZiLMCFDEAZ8qwHGOe78Jcl5Wt3XitvD0xJFiOJ4pi8YlZNIGVB1kYGM+2mvFeZr9nEFzPBZy2/D1um1xRSdWcath1MhcDAOjcHVjPlXbmua7ZQ81rYL9j47x2e3ikE0rZBbEmTpxn1ctue9B741zrOljBFDdObmeaUmZHivGSKFM6c20YU5YoPVyMtmvUvMN1dfYuWG+niF+/SljURYjeJAsmjUhOS4Y7571Q43z3c293Mlv0VhVLFjeRW6FLeOdIzJKq41MHZhhWJ2z57i/e8cuBxWW3imAhgFs8bLHw4ZMsSF5CZtGdW5zHnv5DFB9etYyqKpYuQoBY4yxAwWONsnvtXWvnFnc8QPG2s2v8wxwrckejQjUhlC9HI3HhONec+6vo9Ah5k41IjR29sFa5n1adQykcaY6k8gHdVyoC5GpiB7aqp8H8LDM8t1PL5ytczIc/kLE6pGPYFH56qcKv4xf3tzIT91Szj8JOlIIw8hyB4V6sj5J28Ip7HzNAyRsGOJZOmvgYHVnG4xsNxufbQKbW5msbmOCeVp7adtEM8mOrHNjKwSsMBwwDaXxnI0nOQa1lZjm4rdW01sokErQmSM6GGh0LNExPyT1Itvm99N+AcS9ItYJu3Vhjkx7C6BiPzmg98Xg1RHESzMpV0jZtILowZTqwdJDAHOPKrgqrxaLVBIvTMuqNx0g2kvkHwBiRpz2zkYqxCuFAxjAAx83lQezVHg04ki1q7yK7OVLpoIGtsJpKqQF9UZGSACSe9XjVHgk2uBT1ev6wMukJqIYg+EbDBBH1UF41krmSTiFxJDHI8VpA/TlkjbTJNMAC0SODmONMgMwwSxKgjSc6HjF90beaXGelFJJj+opb/6rPcs8ThtbWCFywkwgfwMdU8uWlYNjB+NL5I2B2oOrfBvZAZijaCQerPFI6Sg+3XqJb+1qB8wa78ucWl6slndEGeFVdZQAongYkLLpHqsGBV1GwOCNmFMoeMxu7opYtGwVsK2AWzg5xjGVYZ91Z3i/EFeWwvIgwHpIgJZShaG6Qr2O5XqdBh81BsaKjNfIuX+dOKS3UjgNNbwz3aSDoxrGI4VJQJIp1tITgadPs774DlzdzzxCGfi6QamjtxbaJNcS+j60UkhWXMmskjzxXIc43bcTkia7ZIl9DwvXs4fusMbOcToWkySThDtn3ijhPOE5a1mle1uhxGO4aW1SCMMnQRnQahlpMYx4843x7aOHcYd7U3ctxw+SWayuZkt/RoupG8CMU6bDJYLpGQ/kDjtkB2b4RppOMPGtwyWks0llGBHkJJ0wqXCyMuliZtQCk9u4xT/AODyW7lu7zr3ssyWty9uI2SIBgAMOxVQQR7BWT4DzncXEE/VEcHo/DjdQW5t4sTyBHJuxlcACTcKoHcb7NlrylxC/uLSWVbkQyNCs+o21mVZsamwIpNbZGBl1BHz7UH1qkvMrfzf6XD+1qU/Bhf3VzYpc3U6y9dQyoIlj6elnUjKnx5wD2GMU35l/wDT/S4f2mgb0VFFAo5cfLXXuu5B/wBEVMpeHxtIkjRo0kYYJIVBdQwwwViMrkd8d6WctjxXf0yT/Tip3QL+J8v21wVNxBDMU9UyRo+Pm1A4o4hy9bT6Ovbwy6PU1xo+n+rqBwPdVfi/N9pbNpmmQSHtEuXlPzRoC5/NS77e/lGx4j0/wno3l7dAbq4/sUDuXgduxkLQREzKqykop6iqMKr7eIAdge1VJeS7FiC1nasQFUEwREgIAFAyuwAAAHkAKtcH47BdR64JFkUHBxsysO6upwyN+SwBq/QV14fGJTMI06pUIZNI1lAchS3fTnfHau5qaKD57FAjJcpIusR8VkZxqAIWTpsG9RjgLIpyNOBnxCrtnwtejblkbHpQACyIVA1kCQZiX1iieqobG+Rqct1v7dLbiYklVTBedMamAIjvYQVjbfZepGdIb76NR8oVqltEGMIoxpx4RtpyVx7MEnHsyaBBe3IjuGkeOPUkCdSRnGVQtcaRFlNycNkZGdgM4rvyHCV4XZqe4tYf1xqcUt57jSfp2kaqbm4yuvALw2uQJ5dWMqCmUHbLOB7a1sMQVQqjCqAAPYAMAfmoKnGIw0RQpI4cqpEbaGAZlBfUGUgL3ODnAOM9quiqV2mqaIES4XVJrVtKZA0BJAGBbIckDBHhzsQKvUEGqnD7jJkUyJIySMCFGCgbDpGwyfEEZd9s5zgZq5VMz6bjQ0keHTMcWMSEofjHzq8S4aIYA29pzsFbmyEvYXSqMs1tOAPeY2AH56yE6xyssyIHaaKCaM6wmrPSUJtCSpJlTByWX2oCM/QyKyHKNtHbySWcqJ1od4XKjVLaatURDYy3SJEZHkVU/KFAx4dZiK5nCKxZlhcu7L4tbzaiAq5yCGPiz3wNKgCkF5IvQtIY40RDe2fSCsC5WORnZpFCjS2mFiTuO4zkVuY4FXdVA2xsANgSQPzkn6zWVsrWO44mZYUUQ2pk1OoAEt5INLHI9fpRl1J++kYd1NBrhVey4ZFCGEUaRhnZ2CKFy7esxx3J23qyKKBZY8s2sMrSw28McrZ1SJGqsc7ncDO57+2vEHKVmhkKWtuplVlkKxIC6t6ytgbg+Y86bUp45zJHbaQweSWTPTgiXXK+O+lR2UbZZiFGRk0HqXle0bRqtoD04zEmY1OmJlKmNdtlKkjHbBNRw7lSzgLGC2giLqUYpGqllPdTgbjttSz7NcSPiWwiCfePdgTY+ZY2jB92v669R89xIQt5FPZt21TqOkT7BPGWi/OwoH9jYxwxrHEixxqMKigKoGc7AbDcmlvMg2t/pcH+Y03jkDAEEEEZBG4IPYg+dK+YCcQY/GYfzaqBpRRmigUcvEa7vH42+fn6cNKru9l4hO9vbyNFawnTcXCbO8nnbwN8nT8uQbg+EYOSLXDoX0cQCHDtcTaDnsxgi0/NviunICp9i7TpgBfR4tvytI159+vUT780HG+4XHw2xuJLGGFHjheTJGS5QFz1HzrckA7kneut9zLhrNIVDPdsrBWz4bcL1JZTjtgFVGflOKu802PWsbmLUE6lvKmo9hqRhk+6vn/IfOtqVe8vZo4rlgkKQEnWkCIjIkMfrvrLayQNyQPkig0/NUItJo+IJ4cPHFdY2ElvIwQO/taJ2Vg3fTrHY1rBSi9hW/sJEKOi3ELppkQo41AqCVbdTnBGfdUcm8TNxw+2lb13hTX/AFwNL/8AUGoHNFFFBW4hw+OeJopUV43GGRhkEe/9tIPtXuo/DBxGVYh2WWKKd1HsWRsMceWvUfea1FFAp4Hy3Hba2BeWaXBlnkOqV8dgTgBVHkigKPIU2orldT6EZtLNpUnSuCzYGdKgkAk9hvQVrNdUkr6ZVORHh28BCZIeNQxAB1EE7E6dxsKvVW4dBoiVcyHA7yMWfffDE9yM4qzQFUeK3PTVZDJHEiuDI0gyChyNIOoaSWKbnPsxvV6vEykqQMA4OCRkA+RI89/Kg90t41wCK6VRIGDIdUciMUkjbGNUbrupx9R7EEVY4bcB4lPUSUjKs6bKXQlXwMnT4wwxk47eVWqDMNyfK/hm4heSRdjGOjEWHseSGNXI+YrT+wsI4Y1jiRUjQaVRRgADyAqxRQFFFFBBNZjkxRcGa/Iy1w7LET8m1iZkiVfYGIaU+0v7hTDm++MNhcyD1lgk0/1ypVB/eK11tbQ2tmkUKdQwwqiJqC6umoUDURgZx3oKFrxt47q5t5vEwX0i32A1wYAZBjuySAg+eHQ+dWOU53n4fbyTsJHmhWRzgYPVGvTgDGAG0/VWN525nMqQi3guIeIxykwrLC6hcI5mUyYMUiGJX2Vjnwny22vKUSLYWqxtqQW8QVvauhcH66BLc232KcSxAiwZvj4R6tuW7XEQ+THnZ0GwzqAGGy64++0B8jdQf5qjm+7Edhcuw1AW8vh++JQgL9ZIH11TlsGjtbKJj4o5LVWPtKAA/rFBosVFTRQJ+XfXu/pb/wClDVLktxGbq17ej3TlV9kVx/KI8e4a3Uf1Ku8toQ13nzu3P1dOKlfMimzu0v1BMJQQXgUElYgS0VxgbnpsWDfkuT5UCrnZOIvGsDTWqR3dwluBEkvVMchJbxu+kYiVycLvgjbNeIbtLTjZWONRA6WtrI3yluDFK0JXbOnpKsZ380PtraGCC66M4KyiJjJE6tqXUUZNWVOG8LN+2kfFuNWIm0pGLm66qS9KBQ8nVRdCPIykKmF2y7DAoNbWZ+D2QG0bTvF6Vd9Jh2aL0iUqR7RucGk3GrHjF7Gyj0a0ibZoeozTOnmrTIhCZG3g3GTvWg5W4upHorQi1mgRQbcEMoi7I8TAAPHtjOAQRggeYaCiiqlzxWKN1R3VXf1VJwTuB9W5A37kgd6C3RVK24xDJGZEkRo1zqfPhAADEknsNJDZ9hB7Gol43Cqa2kXRhG1bkESHCYwN9RwBj20F6qfEdwi4l8UijMZxp0+PLkHZDp0n26sedd7a5WRQ6nKkZBwRt8x3qpcnNxEMzDCythR8S3qLiU49bfKjI7N3xQMKKKKAoNFFBTs5vjJELxMVYEImzIjAaeoNR3LBzqwAR5bE1cqmrfyhhmLBjU6R91yGYFm33TGANu+qp4hxSOBQ0rBQTgE574LHYAnZQxJ7AAk7Cgt0VTteLRSOyI4Zk9YDPtK7Hsw1Ky5GcEEdxivI43DoLiRSg6hLjJX4kkSbgfJKsPqNBeoqtY8QWZdSasZx4kdD5Hs4B8+9WaDO8/Z9BZsEokkEkgAyejHPE8uB54RWOPYDT2C4V1DoQysAysDkFSMggjuCKR8d45L1ltbREe4ZdbtJnpQxZwHkC7sWIIVAQThjkAE0gsORb+zybS/TBYt6NJARbZY5IjCuWhXJJwtB79Okk4yjsV6Ecs1kkeNxKbZLlpic92AMYH3o/KqOUeXZYnuIYryeOO3u2CwaYXjEUgSdFXWhdV0yadm7gkYpiOcza7cRtzbZO9wmZrVjsMmRRqjJ2+6KPnNWJOeOGx6nF1bFnxkRuskjkDAGiPLucbAYzQHNzdR7S179e5V3GM/E23xzk+7WsS/26vcwZ+Ix+NQ5+bJqly5aSTTvfTo0ZdBFBC+zxwA6izj5MkjYYjyCoDuDVzmMfzf6XD+1qBrRRRQKeXT4rv6W/wDpxU5NJuXo8Pd++7Y/nihpwaD53x/k20vLs20NvFEVCyXVxGpRlD7rEmnCmRwCSzA6V8iWFaTlqaziMlnaqsTwEhoSpRz/AO74t5FP4TcH21y5MGXvy3rHiEwPtwqRBB82jTj56o/CPwdJjZFiyEXsaGZG0SosqSqNDjdcydIY7E4oGnKl+8jXgdy4ivZY0JxkJpicLt96XYD3AVX53XoiG9XZrWVS533tpCI5lOO4AIk+dBWU4Dw26MlxwxmOFuTcXN2W0ySwylXjWMLvrkKMrN2UKwG5FfSr+yWaGSJxlJEZGH5Lgqf1GgsCsvzTYRvPFrlMWdAJCSHOmVXj1OD01+MwB1AdycdzVvke8eSwi6m8keuBz7Xt3aFm+spn66sca4CLkoHchFIJQKucg91fGpCRlSQd1YjbOaDN8O4ZEti6md+i0iepDIrFtMCxqqy62dW0glcMDqwMAHLKaOE2EMbTOY4xanqhX1PokTSqhMNrZl04XxAntXS15NEcDQrJ4WZW+5oAGj6IQgLjScR7kYJLEgjAxd+1xRax26My9LplH2JDxkMGIxg5I3HsJG1Bb4VcI8QMerSMrhw4cFTghhJ4sgjzrzPKBPGC8gLJJhAmYzgxnUz6fCw7AahnU2xxt1sLZkXDyGRiSSxAHc9gB2UdgN/eSd65cSm0GNzIyKJApVU1BzJ4FVvCSo1Mp1DHbc4zQXqKKKAooooKgU+kE4iwIwNX9LksfCdvU2z3752pRzrbI0A6jsgBbxrHI5CmORXPxRBUBCxJJ07YIOcU1tYT1pXaOJc6FWRd3dFXOJPCMaXaTAyRvnbJrnxzg/pMRjLlFbZsKjBlIIIIdSPYQfIgH3EM1wvhsMZuik7BAjrI4jdSIw0pYiXOGdCWUMoGAvYkgi3YW8K2E0PVkCMLkM8kegxBwzkOulQoVXBAOMjcbEVbs+To4mkKu2JQ6kFYzlZGd3DEqeodbkgvnA282zYseWI47aSAkss2vqH1c61CHGO3hAH1UHvl+WLQUhWRAuMrIkiHxDIYCTcg4PzYI2NNGOKp8OsHj1GSZ5icDLBFAC57BABk5yT5+4AALee7hk4fPoOGdViDdtPXdYdf9kPn6qDjyMvUiluyPFeTNKCe/RX4uAfN0lVvnc+2p5uucpalW8DX1qGKtsR1MgZHcawm3n2p9Z2ixRpGgwiKqKPYqgAD8wFfO+PcAf0iPh0Tg21xN6UVVistsscokkMZUbI8hwvYqzHGR6oay75kief0WNfSJMhZlXBSJD3M7Hwjbsm7N7MZIWcM4evDbtYUVRa3RYQ7DMM+C5h1dzG6h2XPqlSvYrjpyBw6KI3otkVIPS9MYXOCYoYY5Dk+t8asgzk5INWudfUth8o39pp+qUMcf2A/1ZoNHSjmIfzf6VD+003pXx4bQ/SYf2mgY0VNFAr4GfHdfSW/0oabUo4AfHd/Sm/0oab0Gb4W/S4ldRHYTrFcx+/CLBMB71KQk/8AMFNuN8KS5t5IXGVkQr7CD8lgfIhsEHyIFc+NcBjuVXWXR421RyxtpkjbGCUb3jYgggjuDWb49NxC1iwt3FK7tohQ2uZ5HIJC5WZY9gCS+kAAEmgt3vArjoW9wpB4hbxIGIICzjC9aBiQAVcglScaW0nbfN/jHN0FupBdXnwdFshDTO3kgRcnJO2ew9tIbflB5emOK3rzSSZ02yP0ICVGogLHpaXSN8n3nFXx8HXDlcCOERS6SQYpZIpMAgFgUcEjJG/vFAz5S4U1vZxRyEGTDPIR26srNJJj3a2bHupxWd5aupEmmtJ3Mjw6ZIpWxrkt5MhS2O7K6uhON8KfOtFQFFFFAVzuEJUhWKkggMACVJGzAHY4777V0ooKthdB1ONeUZkJdChLJsWAIGVPcMNj5Vaqne27DMkeWkWNlSNpGSJiSpGrAIByoGrSSAT7aH4rGuvW2gRqrOzgqgDZwdbAKexzg7bZxmguVWvrrQuAY+o2RErtpDyaSQudz5b4BOATjavFzxEDqKgMkkaBzEunWQ2rTjUQNyrAZIG1CWZMhaQq41K0SlFzGQmk4buSfEc+WSKDpYwBEA0IhOWZU9XW5LORsM5YsckZOcmrFFFAUUUUBS/mDhfpNrLBnHUjZQ33rY8LfU2D9VMKzfMxa4mhskYqsgaW4KnDC3TbQCDlepIVXI+SHoKHDfhOtQeheSJbXSALJHIcJrxuUk9RlJ3G4ODuAat8A4Xqt5pRNHJcXQbXcxNrVThhGkRB9SMEADbJyx3Y1btODWMUnQjgtkfp69AiQEx6tJb1dxqwD8/vpJe8l2c80yWjSWdzEELy2xaIZkDMmpVISTYZI77jcZoNXwbhq29vFCmAsUaoMDA8IAzj2k5P10nvphccSghXdbTVPKRghZHRooYyfvtLSvjyAU+YpFy5wa4l6lvc8QvhLAQJI1eEB0fJSWORYhIEcAjuCCrDO2a2nCOCw2sfTgjCLkscZJZj3Z2OWdj5sSSaC9SvjqkiHH4zCT82qmlKeYO0H0mH9poGmKKM1FAp5dcl7vOP52w29gih705pNy6fHd/S2/0oac0BWasW9I4nNIfUtEW3j7fdZQsszD5k6C/3vbWkNZrkz178H/iM3644CP1YoKHwjcditvRpdaGaC4WVYM/GyRlHilCKN9o5GbJ28O5q9yhavMTfzjEtzGvTTyhtvWjj97NkO582IHZRVn7UreKG46UQ6kyS65Tl5XLhvWkYliN9hnApN8F13cC0hinDOno0MsNwBsY2VcwSHykjO35S4PcGgZcfzHxCwlG2t5rZz7VkiaVQfmeFT+f21pazHOreKxA9c8QgKjzwqyFz8wTUTWmFBNFFFAUUUUGc5s4zLA0PSx4tXh8Gp3DRBU8RB0kM+dOWzpwMZqvy3xuS4WZZGiLHHTBAI8SsdLKp2K4yYz41B8R3Bq7zTeSR9IxNIG1jwKmoONcepSdDb6C+Fyuck6hpyFnBeLTtBN6QZg4TUNC7hwrNJFHqiHiXTjBDjxLhiSaC3ccSn+xqTq3xrQRHGkfdJDHlgD27kYOw+qnfCw/SXqli++dWjPc4+5gL2x2pTKlzFZBjI7ziNdZCqxBZ1Lsqqo1MiFtIxvpGQSd7vAJ9SNiSWVQ5CvIgUkaV7HSutQc+LHtG+M0DSiiigKKKKArOcvnXfcQk76ZYYF9yxwpIQP7czmtHWY5RcJcX8TbSC8aXT7Ypo4+m49oIUr86kUHfnDhxaH0iIhLi1DyxP5HSuXif2xuo0kfMe6ikHIvNKEuboNb3V7L1lSRdKMhREhSGT1ZcRKmRkNqLeEVc+Eq0mmtZUBKWyW80szqwDyGNCUgHmqk+Jm8wunzNPuH8KjezhilRHQRRAoygrlFXBwdtiARQLuYD0L2zuB2kc2cvvWXLxN/ZlXA/5rVpqznOp8NoPbf2v6pNX7Aa0dAUq4+TiHH4zD+bVTWlXHv6D6TF+00DKipooFvBFw9z77kn/tQ00pXwX17n6Sfb+ChppQFZN7scPu5nm8NrdOkgm+RFPoWJklPyFYIhDnbOoHG1ayvLoCCCAQdiD2I9hoK8l/H0i/UQR6c9TUukDHfV2rD8K5wVY47LhED3nQjWPrsenAoUYBeTT4jtnCjfyqxzZytaGSKGG1t0numYdbpJ8XGi6pZAMY16SFXb1mB8qc8Lvbe1lWwWJoAF+JyoEcwCgv03BOpxuWDYY7nBG9Ami5W4ibj0p7u1edVKpE0DmGNWwWWNhIGUnABfBYgezannCeY3Mvo93F0LjBKgNrilVe7QvgZx5oQGHsI3pJy5x+NuMXsSZdnkwxBGI1toYEJffIDSO6j2lGpp8IaYsJJhtJbFbiNvMPEwbb511KfaGIoNIWqkvHLc6MTw/GbJ8YniOdOF38W+23nU8W0G3kEhVYzGwYsSFCspBzgg438iDWY4JZp1Ig9xHIzSPPozkl1iSGPfSo8IilbBVTqU7EoTQaw8Rj1MvUTUgBZdQ1KD2LDOQPnrynFIjIYhLGZRuYw6lwMA7rnI2IPbzFZvh9onpskrSx4XUGiViw6k3RR85XONcRXuRkYwhUg3ODiJbu4xPqkeRm6QdtIAWJGGk+EspXfG41AHGaDQ4oxU0UEYqcUUUFe4v442VXdFZzhAzAFjtsoPfuPzj21xi45bsjus0TInrsHUqvn4iDt9dJubbFJJoA0oiJOk+tqZerA2NtgC6ovix4nXfurcmVHtZSsyNmUyvKRID1OokkBTzICiNVI1A6UwGGxDQScXhVNZljCaQ2ssNOljgNnOME4Ga7W12kih42V1PZlOQcHGxHvrM+iRfY8RtPjBWZ5fGp/nIlYA7MratSgZ1A42zT7hNxG8Q6TMyqSvjLlwR3D9Tx5/rb9qBVf8dmlne2sQhePHWuHBMUJYZCBRgyy4305AAIyd8Uo4hySxnilfidyt2QyRPi3UHbWyCNYxrXClipJ7Zpr8Hgzw+OQ+vK0ssh9skkrls/N2+oUj515k6HFeHxyIBH1ldJc9zIs1vIrDGwUywnOfM0BxfmG7tEZOKW6XFo6lHubYMMIwKnqxE5XIPdTj2Zp1B8InDREpW7hCgABNXxm2wHTPjz7sZqx9mjPctbxQiSGPKXMzNiNWK/cUGk9V8EahsFB3Odqqcp2vQnuLQgMtuI3gcjLrBP1NMJY7nQ0bqDn1dPsoItXfiFxDN03jtLdjJH1FKPNMVZFfQfEkaqzkasFiQcYG+roooClfHe0P0mL9pppSvjgz0O/85i7fX3oGVFFFAq4C2ZLv3XRH/ZgpvSjgS4ku/fdE/wDZgpvQFFFFBnOb4HTpXkYLPaF2ZBuXgdQJlX8oKA496Y86vcQ4dDfWy+IlH0SRSocMrDDRyxt8lhsQfnByCRTQisNxi3ueFxO1m8TwF1EdrKr6kklcKscDIfVZ29RtlycECgz3LvBZgLGW0kMUrm/W5uGi6iSLHNIymdQVBJfJByCMnBxtXTj3PttMi8Pku45MsPSrsJoj0K+po4lUtqdsBMjKgZOSdq0nDuQTJGv2QlMoG/osXxNmmd9IjTHU7ndyc+yqE/MPo6XrwLFHFGy2dnCqovUuwSHIAGSNbKuPZGxoNbZ8YivIGaznjfyDrhwrd8MoIP1bGlPDuSnhlWRJhqGSfC+M/HYUfGbx5kBIOWPTB1Z7VOPcFazhW/jObq2iU3DABRcxIB1RIq4BbGp1OMgjHatnFIGUMNwQCD7iMigT8D5cNtJK3U1K5YhcEetJJJlssQzDXpBAXYDvtjpwzg8kLY6qmENKyp08PmVy/icschSzYwFJ2z23b0UBRVHjPFRbx6yM5ZEAyFGXYKNTNsoye5/WcCqXCuZhcSIEjbQ8ImEmpCArYChgDkEtrA7g6GPagd0Uq4bxhpi46LLol6ZJdCCQMsQVO+kkKffkeRrxy3zELyPqKoVfDj4xXPiGcMF9UgY2oPfHOCtcaB1NCK6uw05JKMrKUbI0MMEZ8Qwx27UrteSdFu0AlBQmIgdM6cwGMoWXXuWKDWcjX+TWpooE45f/AJIsHUOVZXV8bK6SiVMKSfArBQFz6oAz51WveYEsgFuZWmmlYlIoYWLtgDwxxJqbSMesxO5O/YB/I+ASewGT8wrJ8o8OFxbPdyE9W/QsXUkPHC4IiijYbroQg7fKJNBmLPmv0XqW0kV/b2cjO8Vz0Gjkt+o5dkbKspUMWIcZIBwRtmo4nwQeicSuFne7SaC2EdyZEkbSrkyKpjACBdmwFHl3Ipla8yurWfVlPpEEos7u3YlWcTMsaXIQ415dYnDDI0vIM96fcW5FgkYywFrS57ieDwEt/wC4g8Mo9oYb+2gZRxwWFqe0cEKMxJJOAMszMTuzE5JJyST7TVPlKzcrJdTgrNdFXKH+jiUEQw/Oqkk/lO9JOV+FS3i6+IXDTNbzuhtgiJCs0L4DsF3m20surYZB05rd0BRRRQFKuPD7hvj+Uxf/ANbU1pXxs7wfSY/2NQMqKmigV8EI6l1j8ZOfn6MNNaTcvj4y7+lt/owU5oCiiigKzvPaEWnWALejTQXBUdykMqvJ9fT1n5xWiqGXIwexoM7zLBczQq9nMQhUHTEIxLIGK40TS5SMaSTnSSfIivnsXBAnErFFivbOd5ZzJNOyz9QMnUbpSa2jDsUYEgBgGJxW3fhk3DiHtepPaZ8dn6zxg/KtSxBwPwROMerjtVO65t9NfoWdo7XETq5a6iaKO3bB0yPnxF8E4Vdzk7gUFv4TePxwWEkTN8ZcqYI1A1Mep4GYKNyFVidu5wO5Fc//AMiw25RLiC4toyoCPKI86RsGeNHMka7dyuPbimfA+UUhk687m5uyMNcOBkD7yFB4YU77Lv7Sar8+8Lt54I45xh5ZkjikVFZ0fOvUpOCoCo5Y57Z70GlilDAMpBBAIIOQQdwQR3Fe6wfKPMkVrw20RhJJLJGzwwRqZJWiMjmM4+SugqNTED31aj+ElUu0tru3ltXlAMZdonUhmKrqMbNoywxvtnzoNDx+MmBgFLnY4DvGdiDnVGC22M4AJPbBzWe5a4xDLJojiMSmKIaupJnMUcUgjB06SFEhBw+ThsjBJrVXtkkqaJF1LkHG4wQQQQRuCCAQRuKqxcu26tqWJVIVVGMjAXRjABwNkQZ7kKAcgUFHlzjEcySejqvTSdhnWG1LIomMoxkjU0hIU7/N2HXlq7ZoogIhHCYUaD43W3TwNKuCAQQpTsWHln2tILNELFFVS7amwMZbSq5P9lVH1VXseCwwszRRqrNsSM9sk6Vz6q5JOkYGfKgv1xu7tIo2kkYKiKWZjsAoGST9VYmH4RZbq6lg4fbpMIRlpJZWjVgG0+DTGwGTnBYjVgkDArhzfzP1rC6t5oZba46DP0pMESpGQ8ghkQ6ZPADsCG37UHex+ESS8kZbG3jlVAWKyzmOVlBAyECMqZyMB2UnPYCuvwaccBgFlKrw3FqNBhkGlzECem4++GnAJG2RnsRm78H8kSQy20IKi3mYDJDF0mxPHNkAZDK+3f1e5pnzDyvDeKBJqWRDmKeM6JYm++RxuPm7HzFB8/8AtfMt/wAQjS0S9XXEomupfBCdBlaGN9LybNLnCgYGMntWu4Fw1rGB5bmdwixlniMzzwxhSTqjkmXq+rgYJI9g7UubmO8sGSC5gN2ZX0Q3MRjiEjkbJOrkLHJt3Bw3lvtTG04DLdSdbiAAVWBis1fXEmOzykACaTO47qu2Mnegs8k27C2aWRSr3M0lwUPdRKfi1PvEQjB9+a0FAooCiiigKVcdO9v9Jj/Y9NaUcwHxW25H8qT/ACS7UDaiiigUcAbL3f0pv9KCnFJuXx8Zd/S2/wBGCnNAUUUUBRRRQQay3IjhElt32uopZGnz3kMjsy3GflK64wfLSV204rVUm47y6J2SWN2huY8iOZQCcHvG6naSM+an5wQd6BzXzDnvjDSyyiEFnjzY2yj5V5dKOs4/5UGBnyLvWm+2WaAab+B122ubZXmhPvZQDJCfcVYflGkPIcMcl9JhXSO2hHoqyhhI6zvIZrxg+GLSOuNRA29maDT8n8qLZQgE65mVOrKe7aVCqi+yNVAVV8gPaTS74UoLT0Bnu1zp1LC2G1LNIjKmCu+M987bAntWxr5b8LTG6nt7JW+UhI2+63D9KLPzRi5f6h7aBlwuS94naLJFcPZx9JBG4RWllkCgPK+fVj1BgAuC2NRIGBRwviF7w+6SC/uI7iCdxHDKdKTK+BjWg3KljozvglN963VnarFGkaDCIqqo9iqAAPzCvm/w3WzdO2lQeJGmGR3AEfWz7sGEH6qCzxLr8Wunht7s2trA5WQRNieUjUhcY9WPWrIMnBKOcHbHriHBrnhVo0sNxPdxpG4nimbU2CGxNCTkoUyCUyQQCdjVL4EIj07mR86maHv3wYzKD8xMpP119NlQMCCMgggg9iD3FBjPgmureTh6G3j0FNEcx0qC8scMQLnB3BBGCdzT7mjlqK+t2hl+dHHrI47OvvHs8wSD3r598GcvofE7qxOyF2RP68OXX62t3H+Ea+s0HyXlK+ezmjE/heBl4fdewxsS1jcf1clotR8mGe1fWhXzznqDqX8Qhh9JboSpeW6kDVaMV0hiSAHDlmQZBJBxjvTmK6vZ0VIITZxAAda4xJPpAx4IgxAP5Ujf2TQRzxMJ1FhGA085U7f0MSOrNcN97jGF8y+MdjjVClnAuXYrUNo1NJIdUsznVLI3tdvd2AGAPICmlAUUUUBRRRQFKOYDvbZ/Go/8slN6T8wrvbe66i/Y9A3oqKKBbwU+O6+kn/ShppWatuY4IJrlJpFjbr6gGzkqYocN27ZBH1Va+3Wz/GI/1/7UDuikQ55sj2uY/wBf+1T9u9l+MJ+v/ageUUiPPFl+MJ+Zv9qDzxZfh1/M/wDtQPaKRjnazP8ATj+6/wC7QOdLQ9ph/dk/doHlKuNcuRXOkvrWRM9OaNikqZ76WHkdsqcg+YNcDzrafhf+iT92pPOdr+FP+HL+7QU14fxKH7ncQXK/e3EZik/xIPCfrjpHxzhNyLmC/uEiRLeZGeKDVK2hkMbzyPoVpCg0YUL4VDd+1aY87Wn4Rv8ACm/co+3O1+/f/Bn/AHKDrYc3Wc33K6t3PsEqavrXOR+as38KMLSRJgAoI7gKcjDTzx+jQxLvksTK7bDslM73jHDpvusYl/r2kr/tiNU7AcKhkEkNrokHqstlcArn73EXh+qgV/B5dpahxNLBGBFFFKryojR3FrqgZSrEHS0YiYN/uK00vwg2OdKTiZvvYFec/wDaVhXKfidjI+t4HdxtrawuGbbsNRhzVyPme3UYVLgD2CzuwPzCGgzvC+W7p557+FvRpbiXaGePWpgVERDIqMrRyZDsMNsHwfOm55XuZv51fSlT/R2yi2T5iwLSn++KvDmuD725/RLv+FU/bVD97c/ol3/CoLPB+BQWqaLeNY1Jycblm++djlnb3kk1fpP9tUP3tz+iXf8ACqftph+9uP0S6/hUDeikrc2wD5Nz+iXf8Kgc2wey5/RLv+FQOqKTHmuH2XH6JdfwqDzbB7Lj9Fuv4VA5opP9tUPsuP0W6/hVB5sg9k/6LdfwqBzSvjSZMHuuIz+p65jmuD/3/wBGuf4VVrjjCTyQpGJSwmVjmCdAFCvklmQKPrNBoKKKKCRRRRQFFFFAUUUUBRRRQFFFFAUUUUBRRRQFBoooIooooCiiigmuaes31VFFB1qKKKCaipooCoNTRQFFFF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10" name="Picture 6" descr="http://i42.tinypic.com/15mfeqf.jpg"/>
          <p:cNvPicPr>
            <a:picLocks noChangeAspect="1" noChangeArrowheads="1"/>
          </p:cNvPicPr>
          <p:nvPr/>
        </p:nvPicPr>
        <p:blipFill>
          <a:blip r:embed="rId3" cstate="print"/>
          <a:srcRect/>
          <a:stretch>
            <a:fillRect/>
          </a:stretch>
        </p:blipFill>
        <p:spPr bwMode="auto">
          <a:xfrm>
            <a:off x="0" y="0"/>
            <a:ext cx="243840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down)">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down)">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down)">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down)">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Rectal Temperature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Rectal measurement is appropriate with babies(3mo and under) </a:t>
            </a:r>
          </a:p>
          <a:p>
            <a:r>
              <a:rPr lang="en-US" dirty="0" smtClean="0"/>
              <a:t>Use the rectal(red) probe </a:t>
            </a:r>
          </a:p>
          <a:p>
            <a:r>
              <a:rPr lang="en-US" dirty="0" smtClean="0"/>
              <a:t>Use a probe cover</a:t>
            </a:r>
          </a:p>
          <a:p>
            <a:r>
              <a:rPr lang="en-US" dirty="0" smtClean="0"/>
              <a:t>The probe is inserted ¼ inch into </a:t>
            </a:r>
          </a:p>
          <a:p>
            <a:pPr>
              <a:buNone/>
            </a:pPr>
            <a:r>
              <a:rPr lang="en-US" dirty="0" smtClean="0"/>
              <a:t>    the rectum(use lubrication)</a:t>
            </a:r>
          </a:p>
          <a:p>
            <a:r>
              <a:rPr lang="en-US" dirty="0" smtClean="0"/>
              <a:t>Steady the infants legs and ankles</a:t>
            </a:r>
          </a:p>
          <a:p>
            <a:r>
              <a:rPr lang="en-US" dirty="0" smtClean="0"/>
              <a:t>Be prepared for the procedure to initiate urination or expelling of stool</a:t>
            </a:r>
          </a:p>
          <a:p>
            <a:endParaRPr lang="en-US" dirty="0"/>
          </a:p>
        </p:txBody>
      </p:sp>
      <p:pic>
        <p:nvPicPr>
          <p:cNvPr id="4" name="Picture 8" descr="http://www.mountnittany.org/assets/images/krames/521.jpg"/>
          <p:cNvPicPr>
            <a:picLocks noChangeAspect="1" noChangeArrowheads="1"/>
          </p:cNvPicPr>
          <p:nvPr/>
        </p:nvPicPr>
        <p:blipFill>
          <a:blip r:embed="rId2" cstate="print"/>
          <a:srcRect/>
          <a:stretch>
            <a:fillRect/>
          </a:stretch>
        </p:blipFill>
        <p:spPr bwMode="auto">
          <a:xfrm>
            <a:off x="6019800" y="2514600"/>
            <a:ext cx="2714625" cy="167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Axillary</a:t>
            </a:r>
            <a:r>
              <a:rPr lang="en-US" dirty="0" smtClean="0"/>
              <a:t> Temperature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This is done by placing the thermometer in the </a:t>
            </a:r>
            <a:r>
              <a:rPr lang="en-US" dirty="0" err="1" smtClean="0"/>
              <a:t>axilla</a:t>
            </a:r>
            <a:r>
              <a:rPr lang="en-US" dirty="0" smtClean="0"/>
              <a:t>(armpit)</a:t>
            </a:r>
          </a:p>
          <a:p>
            <a:r>
              <a:rPr lang="en-US" dirty="0" smtClean="0"/>
              <a:t>This method is the least accurate</a:t>
            </a:r>
          </a:p>
          <a:p>
            <a:r>
              <a:rPr lang="en-US" dirty="0" smtClean="0"/>
              <a:t>Apply a probe cover, and insert the tip well into the </a:t>
            </a:r>
            <a:r>
              <a:rPr lang="en-US" dirty="0" err="1" smtClean="0"/>
              <a:t>axillary</a:t>
            </a:r>
            <a:r>
              <a:rPr lang="en-US" dirty="0" smtClean="0"/>
              <a:t> space with the probe extending down and slightly forward along the patient side</a:t>
            </a:r>
          </a:p>
          <a:p>
            <a:r>
              <a:rPr lang="en-US" dirty="0" smtClean="0"/>
              <a:t>Lower that patients arm over the probe</a:t>
            </a:r>
          </a:p>
          <a:p>
            <a:r>
              <a:rPr lang="en-US" dirty="0" smtClean="0"/>
              <a:t>Hold the probe in this position to maintain good contact</a:t>
            </a:r>
            <a:endParaRPr lang="en-US" dirty="0"/>
          </a:p>
        </p:txBody>
      </p:sp>
      <p:pic>
        <p:nvPicPr>
          <p:cNvPr id="4" name="Picture 4" descr="http://www.mountnittany.org/assets/images/krames/518.jpg"/>
          <p:cNvPicPr>
            <a:picLocks noChangeAspect="1" noChangeArrowheads="1"/>
          </p:cNvPicPr>
          <p:nvPr/>
        </p:nvPicPr>
        <p:blipFill>
          <a:blip r:embed="rId2" cstate="print"/>
          <a:srcRect/>
          <a:stretch>
            <a:fillRect/>
          </a:stretch>
        </p:blipFill>
        <p:spPr bwMode="auto">
          <a:xfrm>
            <a:off x="7010400" y="0"/>
            <a:ext cx="1809750" cy="167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Tympanic(Aural) Membrane Thermometer</a:t>
            </a:r>
            <a:endParaRPr lang="en-US" dirty="0"/>
          </a:p>
        </p:txBody>
      </p:sp>
      <p:sp>
        <p:nvSpPr>
          <p:cNvPr id="3" name="Content Placeholder 2"/>
          <p:cNvSpPr>
            <a:spLocks noGrp="1"/>
          </p:cNvSpPr>
          <p:nvPr>
            <p:ph idx="1"/>
          </p:nvPr>
        </p:nvSpPr>
        <p:spPr/>
        <p:txBody>
          <a:bodyPr>
            <a:normAutofit/>
          </a:bodyPr>
          <a:lstStyle/>
          <a:p>
            <a:r>
              <a:rPr lang="en-US" dirty="0" smtClean="0"/>
              <a:t>The thermometer operates by the principle of measuring the strength of the infracted heat waves generated by the tympanic membrane (hypothalamus)</a:t>
            </a:r>
          </a:p>
          <a:p>
            <a:r>
              <a:rPr lang="en-US" dirty="0" smtClean="0"/>
              <a:t>You position the cover plastic tip properly inside the auditory canal and press the scan button, an infrared beam measures the heat waves</a:t>
            </a:r>
          </a:p>
        </p:txBody>
      </p:sp>
      <p:pic>
        <p:nvPicPr>
          <p:cNvPr id="32770" name="Picture 2" descr="http://www.sciencephoto.com/image/291640/large/M8250739-Digital_ear_thermometer-SPL.jpg"/>
          <p:cNvPicPr>
            <a:picLocks noChangeAspect="1" noChangeArrowheads="1"/>
          </p:cNvPicPr>
          <p:nvPr/>
        </p:nvPicPr>
        <p:blipFill>
          <a:blip r:embed="rId2" cstate="print"/>
          <a:srcRect/>
          <a:stretch>
            <a:fillRect/>
          </a:stretch>
        </p:blipFill>
        <p:spPr bwMode="auto">
          <a:xfrm>
            <a:off x="5029200" y="5257800"/>
            <a:ext cx="41148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Temporal Thermometers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This measures the temperature of the skin over the temporal artery of the forehead</a:t>
            </a:r>
          </a:p>
          <a:p>
            <a:r>
              <a:rPr lang="en-US" dirty="0" smtClean="0"/>
              <a:t>You place the cover plastic tip properly, press the scan button </a:t>
            </a:r>
          </a:p>
          <a:p>
            <a:r>
              <a:rPr lang="en-US" dirty="0" smtClean="0"/>
              <a:t>Scan the forehead keeping the probe on the skin, press and hold the scan button while slowly sliding the thermometer across the forehead until reaching the hairline </a:t>
            </a:r>
          </a:p>
          <a:p>
            <a:r>
              <a:rPr lang="en-US" dirty="0" smtClean="0"/>
              <a:t>If perspiration(makeup) is present, continue to</a:t>
            </a:r>
          </a:p>
          <a:p>
            <a:pPr>
              <a:buNone/>
            </a:pPr>
            <a:r>
              <a:rPr lang="en-US" dirty="0" smtClean="0"/>
              <a:t>     hold the button, lift probe from forehead, and </a:t>
            </a:r>
          </a:p>
          <a:p>
            <a:pPr>
              <a:buNone/>
            </a:pPr>
            <a:r>
              <a:rPr lang="en-US" dirty="0" smtClean="0"/>
              <a:t>     position on the neck behind the earlobe</a:t>
            </a:r>
          </a:p>
          <a:p>
            <a:r>
              <a:rPr lang="en-US" dirty="0" smtClean="0"/>
              <a:t>This is closely related to the true </a:t>
            </a:r>
          </a:p>
          <a:p>
            <a:pPr>
              <a:buNone/>
            </a:pPr>
            <a:r>
              <a:rPr lang="en-US" dirty="0" smtClean="0"/>
              <a:t>      internal body temperature</a:t>
            </a:r>
          </a:p>
          <a:p>
            <a:pPr>
              <a:buNone/>
            </a:pPr>
            <a:endParaRPr lang="en-US" dirty="0"/>
          </a:p>
        </p:txBody>
      </p:sp>
      <p:pic>
        <p:nvPicPr>
          <p:cNvPr id="4" name="Picture 6" descr="http://hometech.apartmenttherapy.com/images/uploads/2007-10-14exergen-tat-2000-temporal-thermometer.jpg"/>
          <p:cNvPicPr>
            <a:picLocks noChangeAspect="1" noChangeArrowheads="1"/>
          </p:cNvPicPr>
          <p:nvPr/>
        </p:nvPicPr>
        <p:blipFill>
          <a:blip r:embed="rId2" cstate="print"/>
          <a:srcRect/>
          <a:stretch>
            <a:fillRect/>
          </a:stretch>
        </p:blipFill>
        <p:spPr bwMode="auto">
          <a:xfrm>
            <a:off x="7410450" y="4800599"/>
            <a:ext cx="1733550" cy="20574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Each time the heart beats, blood is forced into the aorta, temporarily expanding its walls and initiating a wavelike effect</a:t>
            </a:r>
          </a:p>
          <a:p>
            <a:r>
              <a:rPr lang="en-US" dirty="0" smtClean="0"/>
              <a:t>This effect can be </a:t>
            </a:r>
            <a:r>
              <a:rPr lang="en-US" b="1" dirty="0" smtClean="0"/>
              <a:t>palpated</a:t>
            </a:r>
            <a:r>
              <a:rPr lang="en-US" dirty="0" smtClean="0"/>
              <a:t>(felt) in the arteries that are close to the body surface and that lie over bone or firm structure</a:t>
            </a:r>
          </a:p>
          <a:p>
            <a:r>
              <a:rPr lang="en-US" dirty="0" smtClean="0"/>
              <a:t>The pulse can be felt in several locations on the body(659)</a:t>
            </a:r>
          </a:p>
          <a:p>
            <a:r>
              <a:rPr lang="en-US" dirty="0" smtClean="0"/>
              <a:t>The radial pulse(ideal) is on the thumb side of the inner surface of the wrist, lying over the radius bone</a:t>
            </a:r>
          </a:p>
        </p:txBody>
      </p:sp>
      <p:pic>
        <p:nvPicPr>
          <p:cNvPr id="38914" name="Picture 2" descr="http://www.linkstudio.info/images/portfolio/medill/hlthwise_06.jpg"/>
          <p:cNvPicPr>
            <a:picLocks noChangeAspect="1" noChangeArrowheads="1"/>
          </p:cNvPicPr>
          <p:nvPr/>
        </p:nvPicPr>
        <p:blipFill>
          <a:blip r:embed="rId2" cstate="print"/>
          <a:srcRect/>
          <a:stretch>
            <a:fillRect/>
          </a:stretch>
        </p:blipFill>
        <p:spPr bwMode="auto">
          <a:xfrm>
            <a:off x="5410200" y="0"/>
            <a:ext cx="33147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average adult pulse rate 72 beats per minute</a:t>
            </a:r>
          </a:p>
          <a:p>
            <a:endParaRPr lang="en-US" dirty="0" smtClean="0"/>
          </a:p>
          <a:p>
            <a:r>
              <a:rPr lang="en-US" dirty="0" smtClean="0"/>
              <a:t>Pulse rate is directly related to age, the younger the person, the faster the heartbeat</a:t>
            </a:r>
          </a:p>
          <a:p>
            <a:pPr>
              <a:buNone/>
            </a:pPr>
            <a:r>
              <a:rPr lang="en-US" dirty="0" smtClean="0"/>
              <a:t>    </a:t>
            </a:r>
            <a:r>
              <a:rPr lang="en-US" u="sng" dirty="0" smtClean="0"/>
              <a:t>Age</a:t>
            </a:r>
            <a:r>
              <a:rPr lang="en-US" dirty="0" smtClean="0"/>
              <a:t>                                       </a:t>
            </a:r>
            <a:r>
              <a:rPr lang="en-US" u="sng" dirty="0" smtClean="0"/>
              <a:t>Pulse rate</a:t>
            </a:r>
          </a:p>
          <a:p>
            <a:pPr>
              <a:buNone/>
            </a:pPr>
            <a:r>
              <a:rPr lang="en-US" dirty="0" smtClean="0"/>
              <a:t>Less than 1 year                       100-170</a:t>
            </a:r>
          </a:p>
          <a:p>
            <a:pPr>
              <a:buNone/>
            </a:pPr>
            <a:r>
              <a:rPr lang="en-US" dirty="0" smtClean="0"/>
              <a:t>2-6 years                                    90-115</a:t>
            </a:r>
          </a:p>
          <a:p>
            <a:pPr>
              <a:buNone/>
            </a:pPr>
            <a:r>
              <a:rPr lang="en-US" dirty="0" smtClean="0"/>
              <a:t>6-10 years                                  80-110</a:t>
            </a:r>
          </a:p>
          <a:p>
            <a:pPr>
              <a:buNone/>
            </a:pPr>
            <a:r>
              <a:rPr lang="en-US" dirty="0" smtClean="0"/>
              <a:t>11-16 years                                70-95</a:t>
            </a:r>
          </a:p>
          <a:p>
            <a:pPr>
              <a:buNone/>
            </a:pPr>
            <a:r>
              <a:rPr lang="en-US" dirty="0" smtClean="0"/>
              <a:t>Midlife adult                              65-80</a:t>
            </a:r>
          </a:p>
          <a:p>
            <a:pPr>
              <a:buNone/>
            </a:pPr>
            <a:r>
              <a:rPr lang="en-US" dirty="0" smtClean="0"/>
              <a:t>Older adult                                 50-65</a:t>
            </a:r>
          </a:p>
          <a:p>
            <a:pPr>
              <a:buNone/>
            </a:pPr>
            <a:endParaRPr lang="en-US" dirty="0" smtClean="0"/>
          </a:p>
          <a:p>
            <a:pPr>
              <a:buNone/>
            </a:pPr>
            <a:r>
              <a:rPr lang="en-US" dirty="0" smtClean="0"/>
              <a:t>Page 659</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wipe(down)">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the Radial Pulse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patient should be completely relaxed and sitting comfortably or lying down</a:t>
            </a:r>
          </a:p>
          <a:p>
            <a:r>
              <a:rPr lang="en-US" dirty="0" smtClean="0"/>
              <a:t>Never use your thumb to measure pulse rate; there is a chance you may feel and record your own heart rate in your thumb’s artery</a:t>
            </a:r>
          </a:p>
          <a:p>
            <a:r>
              <a:rPr lang="en-US" dirty="0" smtClean="0"/>
              <a:t>Too much pressure may shut off circulation</a:t>
            </a:r>
          </a:p>
          <a:p>
            <a:r>
              <a:rPr lang="en-US" dirty="0" smtClean="0"/>
              <a:t>Too little pressure will not compress the artery sufficiently </a:t>
            </a:r>
          </a:p>
          <a:p>
            <a:r>
              <a:rPr lang="en-US" dirty="0" smtClean="0"/>
              <a:t>Applying the correct amount of pressure will take some practice and then become routine</a:t>
            </a:r>
          </a:p>
          <a:p>
            <a:r>
              <a:rPr lang="en-US" dirty="0" smtClean="0"/>
              <a:t>Check your watch, begin counting when the second hand is at 3,6,9, or 12(this makes 30 seconds easier to observe)</a:t>
            </a:r>
          </a:p>
          <a:p>
            <a:r>
              <a:rPr lang="en-US" dirty="0" smtClean="0"/>
              <a:t>Count the pulse for 30 seconds and multiply be 2</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the Apical Pulse</a:t>
            </a:r>
            <a:endParaRPr lang="en-US" dirty="0"/>
          </a:p>
        </p:txBody>
      </p:sp>
      <p:sp>
        <p:nvSpPr>
          <p:cNvPr id="3" name="Content Placeholder 2"/>
          <p:cNvSpPr>
            <a:spLocks noGrp="1"/>
          </p:cNvSpPr>
          <p:nvPr>
            <p:ph idx="1"/>
          </p:nvPr>
        </p:nvSpPr>
        <p:spPr/>
        <p:txBody>
          <a:bodyPr/>
          <a:lstStyle/>
          <a:p>
            <a:r>
              <a:rPr lang="en-US" dirty="0" smtClean="0"/>
              <a:t>In some instances the radial pulse may not be appropriate to measure, it will be necessary to listen to the heart at its apex with a stethoscope</a:t>
            </a:r>
            <a:endParaRPr lang="en-US" dirty="0"/>
          </a:p>
        </p:txBody>
      </p:sp>
      <p:pic>
        <p:nvPicPr>
          <p:cNvPr id="40962" name="Picture 2" descr="http://www.womenshealthapta.org/secure/ob101/my%20documents4/Text/Gynecologic%20Exam/Heart%20Exam/heart1.jpg"/>
          <p:cNvPicPr>
            <a:picLocks noChangeAspect="1" noChangeArrowheads="1"/>
          </p:cNvPicPr>
          <p:nvPr/>
        </p:nvPicPr>
        <p:blipFill>
          <a:blip r:embed="rId2" cstate="print"/>
          <a:srcRect/>
          <a:stretch>
            <a:fillRect/>
          </a:stretch>
        </p:blipFill>
        <p:spPr bwMode="auto">
          <a:xfrm>
            <a:off x="6753225" y="3886200"/>
            <a:ext cx="2390775" cy="2686051"/>
          </a:xfrm>
          <a:prstGeom prst="rect">
            <a:avLst/>
          </a:prstGeom>
          <a:noFill/>
        </p:spPr>
      </p:pic>
      <p:pic>
        <p:nvPicPr>
          <p:cNvPr id="40964" name="Picture 4" descr="http://www.biomedicalblog.com/wp-content/uploads/2010/07/stethoscope.jpg"/>
          <p:cNvPicPr>
            <a:picLocks noChangeAspect="1" noChangeArrowheads="1"/>
          </p:cNvPicPr>
          <p:nvPr/>
        </p:nvPicPr>
        <p:blipFill>
          <a:blip r:embed="rId3" cstate="print"/>
          <a:srcRect/>
          <a:stretch>
            <a:fillRect/>
          </a:stretch>
        </p:blipFill>
        <p:spPr bwMode="auto">
          <a:xfrm>
            <a:off x="0" y="3810000"/>
            <a:ext cx="3810000" cy="1981200"/>
          </a:xfrm>
          <a:prstGeom prst="rect">
            <a:avLst/>
          </a:prstGeom>
          <a:noFill/>
        </p:spPr>
      </p:pic>
      <p:pic>
        <p:nvPicPr>
          <p:cNvPr id="40966" name="Picture 6" descr="http://3.bp.blogspot.com/_I-0bV1hP0Xo/SbQbgGsoIZI/AAAAAAAAASY/Nw_Lo0ziGZw/s200/apical+pulse2.jpg"/>
          <p:cNvPicPr>
            <a:picLocks noChangeAspect="1" noChangeArrowheads="1"/>
          </p:cNvPicPr>
          <p:nvPr/>
        </p:nvPicPr>
        <p:blipFill>
          <a:blip r:embed="rId4" cstate="print"/>
          <a:srcRect/>
          <a:stretch>
            <a:fillRect/>
          </a:stretch>
        </p:blipFill>
        <p:spPr bwMode="auto">
          <a:xfrm>
            <a:off x="4343400" y="4343400"/>
            <a:ext cx="1905000" cy="13049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Phone Screening</a:t>
            </a:r>
            <a:endParaRPr lang="en-US" dirty="0"/>
          </a:p>
        </p:txBody>
      </p:sp>
      <p:sp>
        <p:nvSpPr>
          <p:cNvPr id="3" name="Content Placeholder 2"/>
          <p:cNvSpPr>
            <a:spLocks noGrp="1"/>
          </p:cNvSpPr>
          <p:nvPr>
            <p:ph idx="1"/>
          </p:nvPr>
        </p:nvSpPr>
        <p:spPr>
          <a:xfrm>
            <a:off x="457200" y="1143000"/>
            <a:ext cx="8229600" cy="5410200"/>
          </a:xfrm>
        </p:spPr>
        <p:txBody>
          <a:bodyPr>
            <a:normAutofit fontScale="70000" lnSpcReduction="20000"/>
          </a:bodyPr>
          <a:lstStyle/>
          <a:p>
            <a:r>
              <a:rPr lang="en-US" dirty="0" smtClean="0"/>
              <a:t>The medical assistant who speaks to the patient over the phone must have knowledge of:</a:t>
            </a:r>
          </a:p>
          <a:p>
            <a:r>
              <a:rPr lang="en-US" dirty="0" smtClean="0"/>
              <a:t>Medical Terminology </a:t>
            </a:r>
          </a:p>
          <a:p>
            <a:r>
              <a:rPr lang="en-US" dirty="0" smtClean="0"/>
              <a:t>Anatomy and Physiology</a:t>
            </a:r>
          </a:p>
          <a:p>
            <a:r>
              <a:rPr lang="en-US" dirty="0" smtClean="0"/>
              <a:t>Diseases and disorders</a:t>
            </a:r>
          </a:p>
          <a:p>
            <a:r>
              <a:rPr lang="en-US" dirty="0" smtClean="0"/>
              <a:t>Emergency procedures</a:t>
            </a:r>
          </a:p>
          <a:p>
            <a:r>
              <a:rPr lang="en-US" dirty="0" smtClean="0"/>
              <a:t>Medications</a:t>
            </a:r>
          </a:p>
          <a:p>
            <a:r>
              <a:rPr lang="en-US" dirty="0" smtClean="0"/>
              <a:t>And they must use:</a:t>
            </a:r>
          </a:p>
          <a:p>
            <a:r>
              <a:rPr lang="en-US" dirty="0" smtClean="0"/>
              <a:t>Communication skills</a:t>
            </a:r>
          </a:p>
          <a:p>
            <a:r>
              <a:rPr lang="en-US" dirty="0" smtClean="0"/>
              <a:t>Problem-solving</a:t>
            </a:r>
          </a:p>
          <a:p>
            <a:r>
              <a:rPr lang="en-US" dirty="0" smtClean="0"/>
              <a:t>Decision-making</a:t>
            </a:r>
          </a:p>
          <a:p>
            <a:r>
              <a:rPr lang="en-US" dirty="0" smtClean="0"/>
              <a:t>Compassion</a:t>
            </a:r>
          </a:p>
          <a:p>
            <a:r>
              <a:rPr lang="en-US" dirty="0" smtClean="0"/>
              <a:t>Self-control</a:t>
            </a:r>
          </a:p>
          <a:p>
            <a:r>
              <a:rPr lang="en-US" dirty="0" smtClean="0"/>
              <a:t>Patients</a:t>
            </a:r>
          </a:p>
          <a:p>
            <a:r>
              <a:rPr lang="en-US" dirty="0" smtClean="0"/>
              <a:t>Understanding</a:t>
            </a:r>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ipe(down)">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wipe(down)">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the Apical Pulse</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sz="2400" dirty="0" smtClean="0"/>
              <a:t>The</a:t>
            </a:r>
            <a:r>
              <a:rPr lang="en-US" sz="2400" b="1" dirty="0" smtClean="0"/>
              <a:t> apical </a:t>
            </a:r>
            <a:r>
              <a:rPr lang="en-US" sz="2400" dirty="0" smtClean="0"/>
              <a:t>pulse is counted for a </a:t>
            </a:r>
            <a:r>
              <a:rPr lang="en-US" sz="2400" b="1" dirty="0" smtClean="0"/>
              <a:t>full minute</a:t>
            </a:r>
          </a:p>
          <a:p>
            <a:r>
              <a:rPr lang="en-US" sz="2400" dirty="0" smtClean="0"/>
              <a:t>The bottom or lower edge of the heart is  known as the </a:t>
            </a:r>
            <a:r>
              <a:rPr lang="en-US" sz="2400" b="1" dirty="0" smtClean="0"/>
              <a:t>apex</a:t>
            </a:r>
          </a:p>
          <a:p>
            <a:r>
              <a:rPr lang="en-US" sz="2400" dirty="0" smtClean="0"/>
              <a:t>This is the point of maximum impulse of the heart against the chest wall</a:t>
            </a:r>
          </a:p>
          <a:p>
            <a:r>
              <a:rPr lang="en-US" sz="2400" dirty="0" smtClean="0"/>
              <a:t>It can be palpitated at the </a:t>
            </a:r>
            <a:r>
              <a:rPr lang="en-US" sz="2400" b="1" dirty="0" smtClean="0"/>
              <a:t>left fifth </a:t>
            </a:r>
            <a:r>
              <a:rPr lang="en-US" sz="2400" b="1" dirty="0" err="1" smtClean="0"/>
              <a:t>intercostal</a:t>
            </a:r>
            <a:r>
              <a:rPr lang="en-US" sz="2400" b="1" dirty="0" smtClean="0"/>
              <a:t> space </a:t>
            </a:r>
            <a:r>
              <a:rPr lang="en-US" sz="2400" dirty="0" smtClean="0"/>
              <a:t>inline with the middle if the left clavicle</a:t>
            </a:r>
            <a:endParaRPr lang="en-US" sz="2400" dirty="0"/>
          </a:p>
        </p:txBody>
      </p:sp>
      <p:pic>
        <p:nvPicPr>
          <p:cNvPr id="44034" name="Picture 2" descr="http://www.anatomy.tv/StudyGuides/Images/54203005_680pip.jpg"/>
          <p:cNvPicPr>
            <a:picLocks noChangeAspect="1" noChangeArrowheads="1"/>
          </p:cNvPicPr>
          <p:nvPr/>
        </p:nvPicPr>
        <p:blipFill>
          <a:blip r:embed="rId2" cstate="print"/>
          <a:srcRect/>
          <a:stretch>
            <a:fillRect/>
          </a:stretch>
        </p:blipFill>
        <p:spPr bwMode="auto">
          <a:xfrm>
            <a:off x="381000" y="3581400"/>
            <a:ext cx="8382000" cy="3276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the Apical Pulse</a:t>
            </a:r>
            <a:endParaRPr lang="en-US" dirty="0"/>
          </a:p>
        </p:txBody>
      </p:sp>
      <p:sp>
        <p:nvSpPr>
          <p:cNvPr id="3" name="Content Placeholder 2"/>
          <p:cNvSpPr>
            <a:spLocks noGrp="1"/>
          </p:cNvSpPr>
          <p:nvPr>
            <p:ph idx="1"/>
          </p:nvPr>
        </p:nvSpPr>
        <p:spPr/>
        <p:txBody>
          <a:bodyPr/>
          <a:lstStyle/>
          <a:p>
            <a:r>
              <a:rPr lang="en-US" dirty="0" smtClean="0"/>
              <a:t>Apical pulse is indicated for infants and small children because of their normally rapid heart rate, which is easier to hear and count</a:t>
            </a:r>
          </a:p>
          <a:p>
            <a:r>
              <a:rPr lang="en-US" dirty="0" smtClean="0"/>
              <a:t>Patient’s with heart conditions, will require apical measurements for greater accuracy</a:t>
            </a:r>
          </a:p>
          <a:p>
            <a:r>
              <a:rPr lang="en-US" dirty="0" smtClean="0"/>
              <a:t>Apical pulse is always indicated if you have difficulty feeling a radial pulse and believe you may be missing beats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Respiration is the combination of total inspiration(breathing in) and the total expiration(breathing out) or inhale and exhale</a:t>
            </a:r>
          </a:p>
          <a:p>
            <a:r>
              <a:rPr lang="en-US" dirty="0" smtClean="0"/>
              <a:t>It is important that the patient not be aware that this being done(they can alter their rate)</a:t>
            </a:r>
          </a:p>
          <a:p>
            <a:r>
              <a:rPr lang="en-US" dirty="0" smtClean="0"/>
              <a:t>To accomplish this, it is common practice to observe and measure respiration rate immediately after the pulse rate, while maintaining your fingers on the radial pulse, using this method, the patient assumes you are still measuring pulse rate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normal respiration rate for adults is 16 to 20 times per minute</a:t>
            </a:r>
          </a:p>
          <a:p>
            <a:r>
              <a:rPr lang="en-US" dirty="0" smtClean="0"/>
              <a:t>Newborns: range 30 to 80</a:t>
            </a:r>
          </a:p>
          <a:p>
            <a:r>
              <a:rPr lang="en-US" dirty="0" smtClean="0"/>
              <a:t>Early childhood: range 20 to 40</a:t>
            </a:r>
          </a:p>
          <a:p>
            <a:r>
              <a:rPr lang="en-US" dirty="0" smtClean="0"/>
              <a:t>Late childhood: 16 to 20</a:t>
            </a:r>
          </a:p>
          <a:p>
            <a:r>
              <a:rPr lang="en-US" dirty="0" smtClean="0"/>
              <a:t>Abnormally slow respiration rate is known as </a:t>
            </a:r>
            <a:r>
              <a:rPr lang="en-US" b="1" dirty="0" err="1" smtClean="0"/>
              <a:t>bradypnea</a:t>
            </a:r>
            <a:r>
              <a:rPr lang="en-US" b="1" dirty="0" smtClean="0"/>
              <a:t> </a:t>
            </a:r>
          </a:p>
          <a:p>
            <a:r>
              <a:rPr lang="en-US" dirty="0" smtClean="0"/>
              <a:t>Abnormally fast respiration rate is known as </a:t>
            </a:r>
            <a:r>
              <a:rPr lang="en-US" b="1" dirty="0" err="1" smtClean="0"/>
              <a:t>tachypnea</a:t>
            </a:r>
            <a:r>
              <a:rPr lang="en-US" b="1" dirty="0" smtClean="0"/>
              <a:t> </a:t>
            </a:r>
          </a:p>
          <a:p>
            <a:r>
              <a:rPr lang="en-US" dirty="0" smtClean="0"/>
              <a:t>Excessively fast and deep breathing  is known as </a:t>
            </a:r>
            <a:r>
              <a:rPr lang="en-US" b="1" dirty="0" smtClean="0"/>
              <a:t>hyperventilation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Pressure</a:t>
            </a:r>
            <a:endParaRPr lang="en-US" dirty="0"/>
          </a:p>
        </p:txBody>
      </p:sp>
      <p:sp>
        <p:nvSpPr>
          <p:cNvPr id="3" name="Content Placeholder 2"/>
          <p:cNvSpPr>
            <a:spLocks noGrp="1"/>
          </p:cNvSpPr>
          <p:nvPr>
            <p:ph idx="1"/>
          </p:nvPr>
        </p:nvSpPr>
        <p:spPr>
          <a:xfrm>
            <a:off x="457200" y="1219200"/>
            <a:ext cx="7467600" cy="4906963"/>
          </a:xfrm>
        </p:spPr>
        <p:txBody>
          <a:bodyPr>
            <a:normAutofit/>
          </a:bodyPr>
          <a:lstStyle/>
          <a:p>
            <a:r>
              <a:rPr lang="en-US" dirty="0" smtClean="0"/>
              <a:t>Learning to assess blood pressure accurately requires attention to details, careful listening, and correct technique</a:t>
            </a:r>
          </a:p>
          <a:p>
            <a:r>
              <a:rPr lang="en-US" dirty="0" smtClean="0"/>
              <a:t>The term blood pressure means the fluctuating pressure that the blood exerts against the arterial walls as the heart alternately contracts and relaxes</a:t>
            </a:r>
          </a:p>
          <a:p>
            <a:endParaRPr lang="en-US" dirty="0" smtClean="0"/>
          </a:p>
          <a:p>
            <a:endParaRPr lang="en-US" dirty="0" smtClean="0"/>
          </a:p>
          <a:p>
            <a:endParaRPr lang="en-US" dirty="0" smtClean="0"/>
          </a:p>
        </p:txBody>
      </p:sp>
      <p:pic>
        <p:nvPicPr>
          <p:cNvPr id="2050" name="Picture 2" descr="http://www.mountainside-medical.com/product_images/uploaded_images/manual-blood-pressure-monitor.gif"/>
          <p:cNvPicPr>
            <a:picLocks noChangeAspect="1" noChangeArrowheads="1"/>
          </p:cNvPicPr>
          <p:nvPr/>
        </p:nvPicPr>
        <p:blipFill>
          <a:blip r:embed="rId2" cstate="print"/>
          <a:srcRect/>
          <a:stretch>
            <a:fillRect/>
          </a:stretch>
        </p:blipFill>
        <p:spPr bwMode="auto">
          <a:xfrm>
            <a:off x="3200400" y="4724400"/>
            <a:ext cx="3657600"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Pressure Phases</a:t>
            </a:r>
            <a:endParaRPr lang="en-US" dirty="0"/>
          </a:p>
        </p:txBody>
      </p:sp>
      <p:sp>
        <p:nvSpPr>
          <p:cNvPr id="3" name="Content Placeholder 2"/>
          <p:cNvSpPr>
            <a:spLocks noGrp="1"/>
          </p:cNvSpPr>
          <p:nvPr>
            <p:ph idx="1"/>
          </p:nvPr>
        </p:nvSpPr>
        <p:spPr/>
        <p:txBody>
          <a:bodyPr/>
          <a:lstStyle/>
          <a:p>
            <a:r>
              <a:rPr lang="en-US" dirty="0" smtClean="0"/>
              <a:t>The phases of blood pressure are identical to those of the pulse</a:t>
            </a:r>
          </a:p>
          <a:p>
            <a:r>
              <a:rPr lang="en-US" dirty="0" smtClean="0"/>
              <a:t>A contraction phase, known as </a:t>
            </a:r>
            <a:r>
              <a:rPr lang="en-US" b="1" dirty="0" smtClean="0"/>
              <a:t>systole</a:t>
            </a:r>
            <a:r>
              <a:rPr lang="en-US" dirty="0" smtClean="0"/>
              <a:t>, corresponds to the beat phase of the heart and is the period of greater pressure</a:t>
            </a:r>
          </a:p>
          <a:p>
            <a:r>
              <a:rPr lang="en-US" dirty="0" smtClean="0"/>
              <a:t>The relaxation phase, known as </a:t>
            </a:r>
            <a:r>
              <a:rPr lang="en-US" b="1" dirty="0" smtClean="0"/>
              <a:t>diastole</a:t>
            </a:r>
            <a:r>
              <a:rPr lang="en-US" dirty="0" smtClean="0"/>
              <a:t>, corresponds to the resting or filling action of the heart and is the period of least pressure</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Blood Pressure</a:t>
            </a:r>
            <a:endParaRPr lang="en-US" dirty="0"/>
          </a:p>
        </p:txBody>
      </p:sp>
      <p:sp>
        <p:nvSpPr>
          <p:cNvPr id="3" name="Content Placeholder 2"/>
          <p:cNvSpPr>
            <a:spLocks noGrp="1"/>
          </p:cNvSpPr>
          <p:nvPr>
            <p:ph idx="1"/>
          </p:nvPr>
        </p:nvSpPr>
        <p:spPr/>
        <p:txBody>
          <a:bodyPr/>
          <a:lstStyle/>
          <a:p>
            <a:r>
              <a:rPr lang="en-US" dirty="0" smtClean="0"/>
              <a:t>Blood pressure is measured using a stethoscope and a sphygmomanometer(</a:t>
            </a:r>
            <a:r>
              <a:rPr lang="en-US" dirty="0" err="1" smtClean="0"/>
              <a:t>safig</a:t>
            </a:r>
            <a:r>
              <a:rPr lang="en-US" dirty="0" smtClean="0"/>
              <a:t>-mom-a-nom-meter)</a:t>
            </a:r>
          </a:p>
        </p:txBody>
      </p:sp>
      <p:pic>
        <p:nvPicPr>
          <p:cNvPr id="45058" name="Picture 2" descr="http://www.blueapplehealthscans.com/picts/New%20CD%20Art/BA%20Web%20Blood%20Press%20sm.jpg"/>
          <p:cNvPicPr>
            <a:picLocks noChangeAspect="1" noChangeArrowheads="1"/>
          </p:cNvPicPr>
          <p:nvPr/>
        </p:nvPicPr>
        <p:blipFill>
          <a:blip r:embed="rId2" cstate="print"/>
          <a:srcRect/>
          <a:stretch>
            <a:fillRect/>
          </a:stretch>
        </p:blipFill>
        <p:spPr bwMode="auto">
          <a:xfrm>
            <a:off x="1447800" y="3048000"/>
            <a:ext cx="5486400"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Pressure Readings</a:t>
            </a:r>
            <a:endParaRPr lang="en-US" dirty="0"/>
          </a:p>
        </p:txBody>
      </p:sp>
      <p:sp>
        <p:nvSpPr>
          <p:cNvPr id="3" name="Content Placeholder 2"/>
          <p:cNvSpPr>
            <a:spLocks noGrp="1"/>
          </p:cNvSpPr>
          <p:nvPr>
            <p:ph idx="1"/>
          </p:nvPr>
        </p:nvSpPr>
        <p:spPr/>
        <p:txBody>
          <a:bodyPr/>
          <a:lstStyle/>
          <a:p>
            <a:r>
              <a:rPr lang="en-US" dirty="0" smtClean="0"/>
              <a:t>An adult should have a systolic pressure less than 120 and a diastolic pressure less than 80</a:t>
            </a:r>
          </a:p>
          <a:p>
            <a:r>
              <a:rPr lang="en-US" dirty="0" smtClean="0"/>
              <a:t>Above 140/90 indicates stage 1 hypertension</a:t>
            </a:r>
          </a:p>
          <a:p>
            <a:r>
              <a:rPr lang="en-US" dirty="0" smtClean="0"/>
              <a:t>Above 160/100 indicates stage 2 hypertension</a:t>
            </a:r>
          </a:p>
          <a:p>
            <a:r>
              <a:rPr lang="en-US" dirty="0" smtClean="0"/>
              <a:t>Page 667</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Blood Pressure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Place the patient in a relaxed and comfortable sitting or lying position Expose the patient’s upper arm well above the elbow(bare arm)</a:t>
            </a:r>
          </a:p>
          <a:p>
            <a:r>
              <a:rPr lang="en-US" dirty="0" smtClean="0"/>
              <a:t>Support the arm, slightly flexed</a:t>
            </a:r>
          </a:p>
          <a:p>
            <a:r>
              <a:rPr lang="en-US" dirty="0" smtClean="0"/>
              <a:t>Place cuff over the brachial artery, with the bottom edge of the cuff 1 to 2 inches above the elbow</a:t>
            </a:r>
          </a:p>
          <a:p>
            <a:r>
              <a:rPr lang="en-US" dirty="0" smtClean="0"/>
              <a:t>Apply the stethoscope at the </a:t>
            </a:r>
            <a:r>
              <a:rPr lang="en-US" dirty="0" err="1" smtClean="0"/>
              <a:t>antecubital</a:t>
            </a:r>
            <a:r>
              <a:rPr lang="en-US" dirty="0" smtClean="0"/>
              <a:t> space</a:t>
            </a:r>
          </a:p>
          <a:p>
            <a:r>
              <a:rPr lang="en-US" dirty="0" smtClean="0"/>
              <a:t>With one hand, close the valve on the bulb, turning clockwise</a:t>
            </a:r>
          </a:p>
          <a:p>
            <a:r>
              <a:rPr lang="en-US" dirty="0" smtClean="0"/>
              <a:t>Observing the manometer, rapidly inflate the cuff to about 160 mm</a:t>
            </a:r>
          </a:p>
          <a:p>
            <a:r>
              <a:rPr lang="en-US" dirty="0" smtClean="0"/>
              <a:t>Open the valve, slowly releasing the air until the pulse is detected</a:t>
            </a:r>
          </a:p>
          <a:p>
            <a:r>
              <a:rPr lang="en-US" dirty="0" smtClean="0"/>
              <a:t>Observe the dial reading</a:t>
            </a:r>
          </a:p>
          <a:p>
            <a:r>
              <a:rPr lang="en-US" dirty="0" smtClean="0"/>
              <a:t>The very first pulse heard is the systolic reading</a:t>
            </a:r>
          </a:p>
          <a:p>
            <a:r>
              <a:rPr lang="en-US" dirty="0" smtClean="0"/>
              <a:t>The very last pulse heard is the diastolic</a:t>
            </a:r>
          </a:p>
          <a:p>
            <a:r>
              <a:rPr lang="en-US" dirty="0" smtClean="0"/>
              <a:t>After the reading deflate the cuff </a:t>
            </a:r>
          </a:p>
          <a:p>
            <a:pPr>
              <a:buNone/>
            </a:pPr>
            <a:r>
              <a:rPr lang="en-US" dirty="0" smtClean="0"/>
              <a:t>      rapidly and empty the air</a:t>
            </a:r>
          </a:p>
          <a:p>
            <a:r>
              <a:rPr lang="en-US" dirty="0" smtClean="0"/>
              <a:t>Record you reading(chart)</a:t>
            </a:r>
          </a:p>
          <a:p>
            <a:pPr>
              <a:buNone/>
            </a:pPr>
            <a:endParaRPr lang="en-US" dirty="0" smtClean="0"/>
          </a:p>
          <a:p>
            <a:endParaRPr lang="en-US" dirty="0" smtClean="0"/>
          </a:p>
          <a:p>
            <a:endParaRPr lang="en-US" dirty="0" smtClean="0"/>
          </a:p>
          <a:p>
            <a:endParaRPr lang="en-US" dirty="0"/>
          </a:p>
        </p:txBody>
      </p:sp>
      <p:pic>
        <p:nvPicPr>
          <p:cNvPr id="52226" name="Picture 2" descr="http://www.adinstruments.com/solutions/images/armwithbpcuff.gif"/>
          <p:cNvPicPr>
            <a:picLocks noChangeAspect="1" noChangeArrowheads="1"/>
          </p:cNvPicPr>
          <p:nvPr/>
        </p:nvPicPr>
        <p:blipFill>
          <a:blip r:embed="rId2" cstate="print"/>
          <a:srcRect/>
          <a:stretch>
            <a:fillRect/>
          </a:stretch>
        </p:blipFill>
        <p:spPr bwMode="auto">
          <a:xfrm>
            <a:off x="5791200" y="4191000"/>
            <a:ext cx="3200400"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ipe(down)">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Cuff Size</a:t>
            </a:r>
            <a:endParaRPr lang="en-US" dirty="0"/>
          </a:p>
        </p:txBody>
      </p:sp>
      <p:sp>
        <p:nvSpPr>
          <p:cNvPr id="3" name="Content Placeholder 2"/>
          <p:cNvSpPr>
            <a:spLocks noGrp="1"/>
          </p:cNvSpPr>
          <p:nvPr>
            <p:ph idx="1"/>
          </p:nvPr>
        </p:nvSpPr>
        <p:spPr/>
        <p:txBody>
          <a:bodyPr/>
          <a:lstStyle/>
          <a:p>
            <a:r>
              <a:rPr lang="en-US" dirty="0" smtClean="0"/>
              <a:t>The cuff size is important in measuring a patient’s pressure</a:t>
            </a:r>
            <a:endParaRPr lang="en-US" dirty="0"/>
          </a:p>
        </p:txBody>
      </p:sp>
      <p:pic>
        <p:nvPicPr>
          <p:cNvPr id="53252" name="Picture 4" descr="http://www.terumotmp.com/imgs/photos/cuffs.jpg"/>
          <p:cNvPicPr>
            <a:picLocks noChangeAspect="1" noChangeArrowheads="1"/>
          </p:cNvPicPr>
          <p:nvPr/>
        </p:nvPicPr>
        <p:blipFill>
          <a:blip r:embed="rId2" cstate="print"/>
          <a:srcRect/>
          <a:stretch>
            <a:fillRect/>
          </a:stretch>
        </p:blipFill>
        <p:spPr bwMode="auto">
          <a:xfrm>
            <a:off x="2514600" y="2514600"/>
            <a:ext cx="4648200" cy="32004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Phone Screening</a:t>
            </a:r>
            <a:endParaRPr lang="en-US" dirty="0"/>
          </a:p>
        </p:txBody>
      </p:sp>
      <p:sp>
        <p:nvSpPr>
          <p:cNvPr id="3" name="Content Placeholder 2"/>
          <p:cNvSpPr>
            <a:spLocks noGrp="1"/>
          </p:cNvSpPr>
          <p:nvPr>
            <p:ph idx="1"/>
          </p:nvPr>
        </p:nvSpPr>
        <p:spPr/>
        <p:txBody>
          <a:bodyPr/>
          <a:lstStyle/>
          <a:p>
            <a:r>
              <a:rPr lang="en-US" dirty="0" smtClean="0"/>
              <a:t>Taking information regarding patient’s condition by phone requires careful listening and thorough questioning to ascertain the nature and the extent of the problem</a:t>
            </a:r>
          </a:p>
          <a:p>
            <a:r>
              <a:rPr lang="en-US" dirty="0" smtClean="0"/>
              <a:t>This will help you determine how much time the physician needs with that patient or how soon the patient needs to be seen or called back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Hypertension </a:t>
            </a:r>
            <a:endParaRPr lang="en-US" dirty="0"/>
          </a:p>
        </p:txBody>
      </p:sp>
      <p:sp>
        <p:nvSpPr>
          <p:cNvPr id="3" name="Content Placeholder 2"/>
          <p:cNvSpPr>
            <a:spLocks noGrp="1"/>
          </p:cNvSpPr>
          <p:nvPr>
            <p:ph idx="1"/>
          </p:nvPr>
        </p:nvSpPr>
        <p:spPr/>
        <p:txBody>
          <a:bodyPr/>
          <a:lstStyle/>
          <a:p>
            <a:r>
              <a:rPr lang="en-US" b="1" dirty="0" smtClean="0"/>
              <a:t>Hypertension</a:t>
            </a:r>
            <a:r>
              <a:rPr lang="en-US" dirty="0" smtClean="0"/>
              <a:t>(above normal blood pressure) can result from things such as stress, obesity, high salt intake, and aging</a:t>
            </a:r>
          </a:p>
          <a:p>
            <a:r>
              <a:rPr lang="en-US" dirty="0" smtClean="0"/>
              <a:t>Physical conditions may include kidney disease, thyroid dysfunction, neurological disorders and vascular conditions, which make circulation more difficult, therefore requiring a greater pressure to circulate blood</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Hypotension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blood pressure consistently below 90/69 indicates </a:t>
            </a:r>
            <a:r>
              <a:rPr lang="en-US" b="1" dirty="0" smtClean="0"/>
              <a:t>hypotension</a:t>
            </a:r>
            <a:r>
              <a:rPr lang="en-US" dirty="0" smtClean="0"/>
              <a:t>(below normal blood pressure)</a:t>
            </a:r>
          </a:p>
          <a:p>
            <a:r>
              <a:rPr lang="en-US" dirty="0" smtClean="0"/>
              <a:t>This may be normal for some people</a:t>
            </a:r>
          </a:p>
          <a:p>
            <a:r>
              <a:rPr lang="en-US" dirty="0" smtClean="0"/>
              <a:t>This may be present with heart failure, severe burns, dehydration, deep depression, or shock</a:t>
            </a:r>
          </a:p>
          <a:p>
            <a:r>
              <a:rPr lang="en-US" dirty="0" smtClean="0"/>
              <a:t>A drop in blood pressure may occur when a patient changes from sitting to standing position</a:t>
            </a:r>
          </a:p>
          <a:p>
            <a:r>
              <a:rPr lang="en-US" dirty="0" smtClean="0"/>
              <a:t>This is known as </a:t>
            </a:r>
            <a:r>
              <a:rPr lang="en-US" b="1" dirty="0" smtClean="0"/>
              <a:t>orthostatic</a:t>
            </a:r>
            <a:r>
              <a:rPr lang="en-US" dirty="0" smtClean="0"/>
              <a:t> hypotension </a:t>
            </a:r>
          </a:p>
          <a:p>
            <a:r>
              <a:rPr lang="en-US" dirty="0" smtClean="0"/>
              <a:t>Typically, if the blood pressure is measured, it will show a drop of at least 20 mm systolic and 10 mm diastolic</a:t>
            </a:r>
          </a:p>
          <a:p>
            <a:r>
              <a:rPr lang="en-US" dirty="0" smtClean="0"/>
              <a:t>You may need to perform orthostatic pressure on patient’s</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In-Person Screening</a:t>
            </a:r>
            <a:endParaRPr lang="en-US" dirty="0"/>
          </a:p>
        </p:txBody>
      </p:sp>
      <p:sp>
        <p:nvSpPr>
          <p:cNvPr id="3" name="Content Placeholder 2"/>
          <p:cNvSpPr>
            <a:spLocks noGrp="1"/>
          </p:cNvSpPr>
          <p:nvPr>
            <p:ph idx="1"/>
          </p:nvPr>
        </p:nvSpPr>
        <p:spPr/>
        <p:txBody>
          <a:bodyPr>
            <a:normAutofit lnSpcReduction="10000"/>
          </a:bodyPr>
          <a:lstStyle/>
          <a:p>
            <a:r>
              <a:rPr lang="en-US" dirty="0" smtClean="0"/>
              <a:t>Taking to a patient one-on-one and asking questions about his/her personal condition requires professional communication skills and the assurance of privacy </a:t>
            </a:r>
          </a:p>
          <a:p>
            <a:r>
              <a:rPr lang="en-US" dirty="0" smtClean="0"/>
              <a:t>This is used for screening and triaging</a:t>
            </a:r>
          </a:p>
          <a:p>
            <a:r>
              <a:rPr lang="en-US" dirty="0" smtClean="0"/>
              <a:t>The purpose of the screening is to help patients focus on their main concern, called the </a:t>
            </a:r>
            <a:r>
              <a:rPr lang="en-US" b="1" dirty="0" smtClean="0"/>
              <a:t>chief complaint</a:t>
            </a:r>
            <a:r>
              <a:rPr lang="en-US" dirty="0" smtClean="0"/>
              <a:t>(ex: cough, fever, chest pain, physical, knee injury ect….)</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In-Person Screening</a:t>
            </a:r>
            <a:endParaRPr lang="en-US" dirty="0"/>
          </a:p>
        </p:txBody>
      </p:sp>
      <p:sp>
        <p:nvSpPr>
          <p:cNvPr id="3" name="Content Placeholder 2"/>
          <p:cNvSpPr>
            <a:spLocks noGrp="1"/>
          </p:cNvSpPr>
          <p:nvPr>
            <p:ph idx="1"/>
          </p:nvPr>
        </p:nvSpPr>
        <p:spPr/>
        <p:txBody>
          <a:bodyPr>
            <a:normAutofit lnSpcReduction="10000"/>
          </a:bodyPr>
          <a:lstStyle/>
          <a:p>
            <a:r>
              <a:rPr lang="en-US" dirty="0" smtClean="0"/>
              <a:t>Information you receive from patients is based upon symptoms they feel which are subjective</a:t>
            </a:r>
          </a:p>
          <a:p>
            <a:r>
              <a:rPr lang="en-US" b="1" dirty="0" smtClean="0"/>
              <a:t>Subjective:</a:t>
            </a:r>
            <a:r>
              <a:rPr lang="en-US" dirty="0" smtClean="0"/>
              <a:t> symptoms or sensations are those that only the patient can perceive, such as pain, dizziness, itching, or numbness</a:t>
            </a:r>
          </a:p>
          <a:p>
            <a:r>
              <a:rPr lang="en-US" dirty="0" smtClean="0"/>
              <a:t>Information or symptoms that can be observed, such as swelling, bruising, vital signs, and physical findings, are known as </a:t>
            </a:r>
            <a:r>
              <a:rPr lang="en-US" b="1" dirty="0" smtClean="0"/>
              <a:t>objective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In-Person Screening</a:t>
            </a:r>
            <a:endParaRPr lang="en-US" dirty="0"/>
          </a:p>
        </p:txBody>
      </p:sp>
      <p:sp>
        <p:nvSpPr>
          <p:cNvPr id="3" name="Content Placeholder 2"/>
          <p:cNvSpPr>
            <a:spLocks noGrp="1"/>
          </p:cNvSpPr>
          <p:nvPr>
            <p:ph idx="1"/>
          </p:nvPr>
        </p:nvSpPr>
        <p:spPr/>
        <p:txBody>
          <a:bodyPr/>
          <a:lstStyle/>
          <a:p>
            <a:r>
              <a:rPr lang="en-US" dirty="0" smtClean="0"/>
              <a:t>Many physician use a method called </a:t>
            </a:r>
            <a:r>
              <a:rPr lang="en-US" b="1" dirty="0" smtClean="0"/>
              <a:t>SOAP</a:t>
            </a:r>
            <a:r>
              <a:rPr lang="en-US" dirty="0" smtClean="0"/>
              <a:t> notes for recording patients data</a:t>
            </a:r>
          </a:p>
          <a:p>
            <a:r>
              <a:rPr lang="en-US" dirty="0" smtClean="0"/>
              <a:t>S= Subjective</a:t>
            </a:r>
          </a:p>
          <a:p>
            <a:r>
              <a:rPr lang="en-US" dirty="0" smtClean="0"/>
              <a:t>O= Objective</a:t>
            </a:r>
          </a:p>
          <a:p>
            <a:r>
              <a:rPr lang="en-US" dirty="0" smtClean="0"/>
              <a:t>A= Assessment</a:t>
            </a:r>
          </a:p>
          <a:p>
            <a:r>
              <a:rPr lang="en-US" dirty="0" smtClean="0"/>
              <a:t>P= Plan</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Influencing Screening</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smtClean="0"/>
              <a:t>Ensure Privacy: Close the door</a:t>
            </a:r>
          </a:p>
          <a:p>
            <a:r>
              <a:rPr lang="en-US" dirty="0" smtClean="0"/>
              <a:t>Be aware of your biases: all patient must be treated with respect</a:t>
            </a:r>
          </a:p>
          <a:p>
            <a:r>
              <a:rPr lang="en-US" dirty="0" smtClean="0"/>
              <a:t>Establish a relaxed atmosphere: Introduce yourself, sit at eye level</a:t>
            </a:r>
          </a:p>
          <a:p>
            <a:r>
              <a:rPr lang="en-US" dirty="0" smtClean="0"/>
              <a:t>Be aware of you nonverbal messages: eye rolling, looking at the clock </a:t>
            </a:r>
          </a:p>
          <a:p>
            <a:r>
              <a:rPr lang="en-US" dirty="0" smtClean="0"/>
              <a:t>Be sure the patient understands: Do not use medical terminology</a:t>
            </a:r>
          </a:p>
          <a:p>
            <a:r>
              <a:rPr lang="en-US" dirty="0" smtClean="0"/>
              <a:t>Allow the patient to talk: don’t interrupt</a:t>
            </a:r>
          </a:p>
          <a:p>
            <a:r>
              <a:rPr lang="en-US" dirty="0" smtClean="0"/>
              <a:t>Listen</a:t>
            </a:r>
          </a:p>
          <a:p>
            <a:r>
              <a:rPr lang="en-US" dirty="0" smtClean="0"/>
              <a:t>Nonverbal communication: watch for patient’s body language: embarrassment ; not understanding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Conducting The In-Person Screening</a:t>
            </a:r>
            <a:endParaRPr lang="en-US" dirty="0"/>
          </a:p>
        </p:txBody>
      </p:sp>
      <p:sp>
        <p:nvSpPr>
          <p:cNvPr id="3" name="Content Placeholder 2"/>
          <p:cNvSpPr>
            <a:spLocks noGrp="1"/>
          </p:cNvSpPr>
          <p:nvPr>
            <p:ph idx="1"/>
          </p:nvPr>
        </p:nvSpPr>
        <p:spPr>
          <a:xfrm>
            <a:off x="457200" y="1752600"/>
            <a:ext cx="8229600" cy="5334000"/>
          </a:xfrm>
        </p:spPr>
        <p:txBody>
          <a:bodyPr/>
          <a:lstStyle/>
          <a:p>
            <a:r>
              <a:rPr lang="en-US" dirty="0" smtClean="0"/>
              <a:t>What is done by the medical assistant during the in-person screening will be determined by the employing physician </a:t>
            </a:r>
          </a:p>
          <a:p>
            <a:r>
              <a:rPr lang="en-US" dirty="0" smtClean="0"/>
              <a:t>Some prefer that you conduct only the chief complaint, others want all preliminary questioning done before the exam</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2385</TotalTime>
  <Words>2412</Words>
  <Application>Microsoft Office PowerPoint</Application>
  <PresentationFormat>On-screen Show (4:3)</PresentationFormat>
  <Paragraphs>248</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Chapter 13</vt:lpstr>
      <vt:lpstr>Screening</vt:lpstr>
      <vt:lpstr>Phone Screening</vt:lpstr>
      <vt:lpstr>Phone Screening</vt:lpstr>
      <vt:lpstr>In-Person Screening</vt:lpstr>
      <vt:lpstr>In-Person Screening</vt:lpstr>
      <vt:lpstr>In-Person Screening</vt:lpstr>
      <vt:lpstr>Factors Influencing Screening</vt:lpstr>
      <vt:lpstr>Conducting The In-Person Screening</vt:lpstr>
      <vt:lpstr>Conducting The In-Person Screening</vt:lpstr>
      <vt:lpstr>Conducting The In-Person Screening</vt:lpstr>
      <vt:lpstr>Body Measurements</vt:lpstr>
      <vt:lpstr>Head and Chest Circumference</vt:lpstr>
      <vt:lpstr>Height and Weight</vt:lpstr>
      <vt:lpstr>Measuring and Weight the Patient</vt:lpstr>
      <vt:lpstr>Inches to feet</vt:lpstr>
      <vt:lpstr> Vital Signs</vt:lpstr>
      <vt:lpstr>Temperature</vt:lpstr>
      <vt:lpstr>Temperature</vt:lpstr>
      <vt:lpstr>Temperature</vt:lpstr>
      <vt:lpstr>Oral Temperature</vt:lpstr>
      <vt:lpstr>Rectal Temperature</vt:lpstr>
      <vt:lpstr>Axillary Temperature</vt:lpstr>
      <vt:lpstr>Tympanic(Aural) Membrane Thermometer</vt:lpstr>
      <vt:lpstr>Temporal Thermometers</vt:lpstr>
      <vt:lpstr>Pulse </vt:lpstr>
      <vt:lpstr>Pulse</vt:lpstr>
      <vt:lpstr>Measuring the Radial Pulse</vt:lpstr>
      <vt:lpstr>Measuring the Apical Pulse</vt:lpstr>
      <vt:lpstr>Measuring the Apical Pulse</vt:lpstr>
      <vt:lpstr>Measuring the Apical Pulse</vt:lpstr>
      <vt:lpstr>Respiration</vt:lpstr>
      <vt:lpstr>Respirations</vt:lpstr>
      <vt:lpstr>Blood Pressure</vt:lpstr>
      <vt:lpstr>Blood Pressure Phases</vt:lpstr>
      <vt:lpstr>Normal Blood Pressure</vt:lpstr>
      <vt:lpstr>Blood Pressure Readings</vt:lpstr>
      <vt:lpstr>Measure Blood Pressure</vt:lpstr>
      <vt:lpstr>Cuff Size</vt:lpstr>
      <vt:lpstr>Hypertension </vt:lpstr>
      <vt:lpstr>Hypotension</vt:lpstr>
    </vt:vector>
  </TitlesOfParts>
  <Company>Salt Lake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dc:title>
  <dc:creator>ahastin2</dc:creator>
  <cp:lastModifiedBy>ahastin2</cp:lastModifiedBy>
  <cp:revision>226</cp:revision>
  <dcterms:created xsi:type="dcterms:W3CDTF">2011-09-15T19:11:39Z</dcterms:created>
  <dcterms:modified xsi:type="dcterms:W3CDTF">2013-09-17T17:22:45Z</dcterms:modified>
</cp:coreProperties>
</file>