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2" r:id="rId37"/>
    <p:sldId id="291" r:id="rId38"/>
    <p:sldId id="293" r:id="rId39"/>
    <p:sldId id="294" r:id="rId40"/>
    <p:sldId id="295" r:id="rId41"/>
    <p:sldId id="296"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9" autoAdjust="0"/>
    <p:restoredTop sz="94709" autoAdjust="0"/>
  </p:normalViewPr>
  <p:slideViewPr>
    <p:cSldViewPr>
      <p:cViewPr varScale="1">
        <p:scale>
          <a:sx n="119" d="100"/>
          <a:sy n="119" d="100"/>
        </p:scale>
        <p:origin x="-1752" y="-104"/>
      </p:cViewPr>
      <p:guideLst>
        <p:guide orient="horz" pos="2160"/>
        <p:guide pos="2880"/>
      </p:guideLst>
    </p:cSldViewPr>
  </p:slideViewPr>
  <p:outlineViewPr>
    <p:cViewPr>
      <p:scale>
        <a:sx n="33" d="100"/>
        <a:sy n="33" d="100"/>
      </p:scale>
      <p:origin x="0" y="2679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theme" Target="theme/theme1.xml"/><Relationship Id="rId47"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printerSettings" Target="printerSettings/printerSettings1.bin"/><Relationship Id="rId44" Type="http://schemas.openxmlformats.org/officeDocument/2006/relationships/presProps" Target="presProps.xml"/><Relationship Id="rId4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BDCB6D32-636F-4602-A519-69DA1DC61C31}" type="datetimeFigureOut">
              <a:rPr lang="en-US" smtClean="0"/>
              <a:pPr/>
              <a:t>10/8/13</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969FFC7C-12CB-4EF9-B356-E28AE860ABD8}"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DCB6D32-636F-4602-A519-69DA1DC61C31}" type="datetimeFigureOut">
              <a:rPr lang="en-US" smtClean="0"/>
              <a:pPr/>
              <a:t>10/8/13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9FFC7C-12CB-4EF9-B356-E28AE860ABD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DCB6D32-636F-4602-A519-69DA1DC61C31}" type="datetimeFigureOut">
              <a:rPr lang="en-US" smtClean="0"/>
              <a:pPr/>
              <a:t>10/8/13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9FFC7C-12CB-4EF9-B356-E28AE860ABD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DCB6D32-636F-4602-A519-69DA1DC61C31}" type="datetimeFigureOut">
              <a:rPr lang="en-US" smtClean="0"/>
              <a:pPr/>
              <a:t>10/8/13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9FFC7C-12CB-4EF9-B356-E28AE860ABD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BDCB6D32-636F-4602-A519-69DA1DC61C31}" type="datetimeFigureOut">
              <a:rPr lang="en-US" smtClean="0"/>
              <a:pPr/>
              <a:t>10/8/13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9FFC7C-12CB-4EF9-B356-E28AE860ABD8}"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BDCB6D32-636F-4602-A519-69DA1DC61C31}" type="datetimeFigureOut">
              <a:rPr lang="en-US" smtClean="0"/>
              <a:pPr/>
              <a:t>10/8/13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9FFC7C-12CB-4EF9-B356-E28AE860ABD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BDCB6D32-636F-4602-A519-69DA1DC61C31}" type="datetimeFigureOut">
              <a:rPr lang="en-US" smtClean="0"/>
              <a:pPr/>
              <a:t>10/8/13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69FFC7C-12CB-4EF9-B356-E28AE860ABD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BDCB6D32-636F-4602-A519-69DA1DC61C31}" type="datetimeFigureOut">
              <a:rPr lang="en-US" smtClean="0"/>
              <a:pPr/>
              <a:t>10/8/13</a:t>
            </a:fld>
            <a:endParaRPr lang="en-US"/>
          </a:p>
        </p:txBody>
      </p:sp>
      <p:sp>
        <p:nvSpPr>
          <p:cNvPr id="8" name="Slide Number Placeholder 7"/>
          <p:cNvSpPr>
            <a:spLocks noGrp="1"/>
          </p:cNvSpPr>
          <p:nvPr>
            <p:ph type="sldNum" sz="quarter" idx="11"/>
          </p:nvPr>
        </p:nvSpPr>
        <p:spPr/>
        <p:txBody>
          <a:bodyPr/>
          <a:lstStyle/>
          <a:p>
            <a:fld id="{969FFC7C-12CB-4EF9-B356-E28AE860ABD8}" type="slidenum">
              <a:rPr lang="en-US" smtClean="0"/>
              <a:pPr/>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CB6D32-636F-4602-A519-69DA1DC61C31}" type="datetimeFigureOut">
              <a:rPr lang="en-US" smtClean="0"/>
              <a:pPr/>
              <a:t>10/8/13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9FFC7C-12CB-4EF9-B356-E28AE860ABD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BDCB6D32-636F-4602-A519-69DA1DC61C31}" type="datetimeFigureOut">
              <a:rPr lang="en-US" smtClean="0"/>
              <a:pPr/>
              <a:t>10/8/13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156448" y="6422064"/>
            <a:ext cx="762000" cy="365125"/>
          </a:xfrm>
        </p:spPr>
        <p:txBody>
          <a:bodyPr/>
          <a:lstStyle/>
          <a:p>
            <a:fld id="{969FFC7C-12CB-4EF9-B356-E28AE860ABD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fld id="{BDCB6D32-636F-4602-A519-69DA1DC61C31}" type="datetimeFigureOut">
              <a:rPr lang="en-US" smtClean="0"/>
              <a:pPr/>
              <a:t>10/8/13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9FFC7C-12CB-4EF9-B356-E28AE860ABD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BDCB6D32-636F-4602-A519-69DA1DC61C31}" type="datetimeFigureOut">
              <a:rPr lang="en-US" smtClean="0"/>
              <a:pPr/>
              <a:t>10/8/13</a:t>
            </a:fld>
            <a:endParaRPr lang="en-US"/>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n-US"/>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969FFC7C-12CB-4EF9-B356-E28AE860ABD8}"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 Id="rId3" Type="http://schemas.openxmlformats.org/officeDocument/2006/relationships/image" Target="../media/image15.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6.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gi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gi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5.jpeg"/><Relationship Id="rId3" Type="http://schemas.openxmlformats.org/officeDocument/2006/relationships/image" Target="../media/image26.jpeg"/></Relationships>
</file>

<file path=ppt/slides/_rels/slide23.xml.rels><?xml version="1.0" encoding="UTF-8" standalone="yes"?>
<Relationships xmlns="http://schemas.openxmlformats.org/package/2006/relationships"><Relationship Id="rId3" Type="http://schemas.openxmlformats.org/officeDocument/2006/relationships/image" Target="../media/image28.jpeg"/><Relationship Id="rId4" Type="http://schemas.openxmlformats.org/officeDocument/2006/relationships/image" Target="../media/image29.jpeg"/><Relationship Id="rId5" Type="http://schemas.openxmlformats.org/officeDocument/2006/relationships/image" Target="../media/image30.jpeg"/><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gi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4.jpeg"/><Relationship Id="rId4" Type="http://schemas.openxmlformats.org/officeDocument/2006/relationships/image" Target="../media/image35.jpeg"/><Relationship Id="rId1" Type="http://schemas.openxmlformats.org/officeDocument/2006/relationships/slideLayout" Target="../slideLayouts/slideLayout2.xml"/><Relationship Id="rId2" Type="http://schemas.openxmlformats.org/officeDocument/2006/relationships/image" Target="../media/image33.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jpeg"/><Relationship Id="rId3" Type="http://schemas.openxmlformats.org/officeDocument/2006/relationships/image" Target="../media/image38.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9.jpeg"/><Relationship Id="rId3" Type="http://schemas.openxmlformats.org/officeDocument/2006/relationships/image" Target="../media/image40.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1.gi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2.jpeg"/><Relationship Id="rId3" Type="http://schemas.openxmlformats.org/officeDocument/2006/relationships/image" Target="../media/image43.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 Id="rId3" Type="http://schemas.openxmlformats.org/officeDocument/2006/relationships/image" Target="../media/image5.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5.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6.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jpeg"/><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0.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1.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 Id="rId3"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Physical Examinations and Assessment Procedures</a:t>
            </a:r>
            <a:endParaRPr lang="en-US" dirty="0"/>
          </a:p>
        </p:txBody>
      </p:sp>
      <p:sp>
        <p:nvSpPr>
          <p:cNvPr id="3" name="Subtitle 2"/>
          <p:cNvSpPr>
            <a:spLocks noGrp="1"/>
          </p:cNvSpPr>
          <p:nvPr>
            <p:ph type="subTitle" idx="1"/>
          </p:nvPr>
        </p:nvSpPr>
        <p:spPr/>
        <p:txBody>
          <a:bodyPr>
            <a:normAutofit/>
          </a:bodyPr>
          <a:lstStyle/>
          <a:p>
            <a:r>
              <a:rPr lang="en-US" sz="5400" dirty="0" smtClean="0"/>
              <a:t>Chapter 14</a:t>
            </a:r>
            <a:endParaRPr lang="en-US" sz="5400"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Hearing Assessment</a:t>
            </a:r>
            <a:endParaRPr lang="en-US" dirty="0"/>
          </a:p>
        </p:txBody>
      </p:sp>
      <p:sp>
        <p:nvSpPr>
          <p:cNvPr id="3" name="Content Placeholder 2"/>
          <p:cNvSpPr>
            <a:spLocks noGrp="1"/>
          </p:cNvSpPr>
          <p:nvPr>
            <p:ph idx="1"/>
          </p:nvPr>
        </p:nvSpPr>
        <p:spPr>
          <a:xfrm>
            <a:off x="457200" y="1600200"/>
            <a:ext cx="7467600" cy="4953000"/>
          </a:xfrm>
        </p:spPr>
        <p:txBody>
          <a:bodyPr>
            <a:normAutofit fontScale="77500" lnSpcReduction="20000"/>
          </a:bodyPr>
          <a:lstStyle/>
          <a:p>
            <a:r>
              <a:rPr lang="en-US" dirty="0" smtClean="0"/>
              <a:t>During a exam, the physician will use a tuning fork to test the patient’s hearing</a:t>
            </a:r>
          </a:p>
          <a:p>
            <a:r>
              <a:rPr lang="en-US" dirty="0" smtClean="0"/>
              <a:t>The physician strikes the tuning fork and then holds the stem against the patient mastoid bone until the patient no longer hears the sound</a:t>
            </a:r>
          </a:p>
          <a:p>
            <a:r>
              <a:rPr lang="en-US" dirty="0" smtClean="0"/>
              <a:t>The prongs of the tuning fork are then placed about 1 inch from the auditory </a:t>
            </a:r>
            <a:r>
              <a:rPr lang="en-US" dirty="0" err="1" smtClean="0"/>
              <a:t>meatus</a:t>
            </a:r>
            <a:r>
              <a:rPr lang="en-US" dirty="0" smtClean="0"/>
              <a:t>(opening to the ear) This is called the </a:t>
            </a:r>
            <a:r>
              <a:rPr lang="en-US" dirty="0" err="1" smtClean="0"/>
              <a:t>Rinne</a:t>
            </a:r>
            <a:r>
              <a:rPr lang="en-US" dirty="0" smtClean="0"/>
              <a:t> test</a:t>
            </a:r>
          </a:p>
          <a:p>
            <a:r>
              <a:rPr lang="en-US" dirty="0" smtClean="0"/>
              <a:t>In a normal ear, the sound is heard about twice as long </a:t>
            </a:r>
          </a:p>
          <a:p>
            <a:r>
              <a:rPr lang="en-US" dirty="0" smtClean="0"/>
              <a:t>The Weber test is preformed by striking the tuning fork and placing it on the forehead or the vertex of the head to determine whether the sound is heard equally by both ears</a:t>
            </a:r>
            <a:endParaRPr lang="en-US" dirty="0"/>
          </a:p>
        </p:txBody>
      </p:sp>
      <p:pic>
        <p:nvPicPr>
          <p:cNvPr id="19458" name="Picture 2" descr="http://webmedia.unmc.edu/intmed/general/eye&amp;ear/rinne.jpg"/>
          <p:cNvPicPr>
            <a:picLocks noChangeAspect="1" noChangeArrowheads="1"/>
          </p:cNvPicPr>
          <p:nvPr/>
        </p:nvPicPr>
        <p:blipFill>
          <a:blip r:embed="rId2" cstate="print"/>
          <a:srcRect/>
          <a:stretch>
            <a:fillRect/>
          </a:stretch>
        </p:blipFill>
        <p:spPr bwMode="auto">
          <a:xfrm>
            <a:off x="6781800" y="0"/>
            <a:ext cx="2209800" cy="1543051"/>
          </a:xfrm>
          <a:prstGeom prst="rect">
            <a:avLst/>
          </a:prstGeom>
          <a:noFill/>
        </p:spPr>
      </p:pic>
      <p:pic>
        <p:nvPicPr>
          <p:cNvPr id="19460" name="Picture 4" descr="http://cloud.med.nyu.edu/modules/pub/neurosurgery/Img0003.jpg"/>
          <p:cNvPicPr>
            <a:picLocks noChangeAspect="1" noChangeArrowheads="1"/>
          </p:cNvPicPr>
          <p:nvPr/>
        </p:nvPicPr>
        <p:blipFill>
          <a:blip r:embed="rId3" cstate="print"/>
          <a:srcRect/>
          <a:stretch>
            <a:fillRect/>
          </a:stretch>
        </p:blipFill>
        <p:spPr bwMode="auto">
          <a:xfrm>
            <a:off x="6248400" y="5562600"/>
            <a:ext cx="2381250" cy="1295400"/>
          </a:xfrm>
          <a:prstGeom prst="rect">
            <a:avLst/>
          </a:prstGeom>
          <a:noFill/>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Preparing For Examinations</a:t>
            </a:r>
            <a:endParaRPr lang="en-US" dirty="0"/>
          </a:p>
        </p:txBody>
      </p:sp>
      <p:sp>
        <p:nvSpPr>
          <p:cNvPr id="3" name="Content Placeholder 2"/>
          <p:cNvSpPr>
            <a:spLocks noGrp="1"/>
          </p:cNvSpPr>
          <p:nvPr>
            <p:ph sz="half" idx="1"/>
          </p:nvPr>
        </p:nvSpPr>
        <p:spPr/>
        <p:txBody>
          <a:bodyPr>
            <a:normAutofit fontScale="77500" lnSpcReduction="20000"/>
          </a:bodyPr>
          <a:lstStyle/>
          <a:p>
            <a:r>
              <a:rPr lang="en-US" dirty="0" smtClean="0"/>
              <a:t>The medical assistant must know how to operate the examination table in order to ensure the examination goes smoothly</a:t>
            </a:r>
          </a:p>
          <a:p>
            <a:r>
              <a:rPr lang="en-US" dirty="0" smtClean="0"/>
              <a:t>Preparation of the room for an examination is also the responsibility of the medical assistant(biohazard, face guards, gowns, gloves, light source, speculums, ect) </a:t>
            </a:r>
          </a:p>
          <a:p>
            <a:r>
              <a:rPr lang="en-US" dirty="0" smtClean="0"/>
              <a:t>After every examination clean the table and use new table paper</a:t>
            </a:r>
            <a:endParaRPr lang="en-US" dirty="0"/>
          </a:p>
        </p:txBody>
      </p:sp>
      <p:sp>
        <p:nvSpPr>
          <p:cNvPr id="5" name="Content Placeholder 4"/>
          <p:cNvSpPr>
            <a:spLocks noGrp="1"/>
          </p:cNvSpPr>
          <p:nvPr>
            <p:ph sz="half" idx="2"/>
          </p:nvPr>
        </p:nvSpPr>
        <p:spPr/>
        <p:txBody>
          <a:bodyPr>
            <a:normAutofit fontScale="77500" lnSpcReduction="20000"/>
          </a:bodyPr>
          <a:lstStyle/>
          <a:p>
            <a:endParaRPr lang="en-US"/>
          </a:p>
        </p:txBody>
      </p:sp>
      <p:pic>
        <p:nvPicPr>
          <p:cNvPr id="31746" name="Picture 2" descr="http://www.claflinequip.com/media/catalog/product/cache/2/image/750x750/9df78eab33525d08d6e5fb8d27136e95/i/2/i21519.jpg"/>
          <p:cNvPicPr>
            <a:picLocks noChangeAspect="1" noChangeArrowheads="1"/>
          </p:cNvPicPr>
          <p:nvPr/>
        </p:nvPicPr>
        <p:blipFill>
          <a:blip r:embed="rId2" cstate="print"/>
          <a:srcRect/>
          <a:stretch>
            <a:fillRect/>
          </a:stretch>
        </p:blipFill>
        <p:spPr bwMode="auto">
          <a:xfrm>
            <a:off x="4191000" y="1371600"/>
            <a:ext cx="4572000" cy="5181600"/>
          </a:xfrm>
          <a:prstGeom prst="rect">
            <a:avLst/>
          </a:prstGeom>
          <a:noFill/>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Examination Positions</a:t>
            </a:r>
            <a:endParaRPr lang="en-US" dirty="0"/>
          </a:p>
        </p:txBody>
      </p:sp>
      <p:sp>
        <p:nvSpPr>
          <p:cNvPr id="3" name="Content Placeholder 2"/>
          <p:cNvSpPr>
            <a:spLocks noGrp="1"/>
          </p:cNvSpPr>
          <p:nvPr>
            <p:ph idx="1"/>
          </p:nvPr>
        </p:nvSpPr>
        <p:spPr/>
        <p:txBody>
          <a:bodyPr/>
          <a:lstStyle/>
          <a:p>
            <a:r>
              <a:rPr lang="en-US" dirty="0" smtClean="0"/>
              <a:t>A patient will be asked to assume certain positions in order to facilitate examination of the body</a:t>
            </a:r>
          </a:p>
          <a:p>
            <a:r>
              <a:rPr lang="en-US" dirty="0" smtClean="0"/>
              <a:t>There are 12 positions that may be utilized </a:t>
            </a:r>
          </a:p>
          <a:p>
            <a:r>
              <a:rPr lang="en-US" dirty="0" smtClean="0"/>
              <a:t>The medical assistant must know the names and be able to assist the patient into the positions  </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Anatomical Position</a:t>
            </a:r>
            <a:endParaRPr lang="en-US" dirty="0"/>
          </a:p>
        </p:txBody>
      </p:sp>
      <p:sp>
        <p:nvSpPr>
          <p:cNvPr id="3" name="Content Placeholder 2"/>
          <p:cNvSpPr>
            <a:spLocks noGrp="1"/>
          </p:cNvSpPr>
          <p:nvPr>
            <p:ph idx="1"/>
          </p:nvPr>
        </p:nvSpPr>
        <p:spPr/>
        <p:txBody>
          <a:bodyPr/>
          <a:lstStyle/>
          <a:p>
            <a:r>
              <a:rPr lang="en-US" dirty="0" smtClean="0"/>
              <a:t>This means to stand erect, arms at sides with palms pointed forward</a:t>
            </a:r>
          </a:p>
          <a:p>
            <a:r>
              <a:rPr lang="en-US" dirty="0" smtClean="0"/>
              <a:t>This allows a visual inspection of posture and movements</a:t>
            </a:r>
            <a:endParaRPr lang="en-US" dirty="0"/>
          </a:p>
        </p:txBody>
      </p:sp>
      <p:pic>
        <p:nvPicPr>
          <p:cNvPr id="16386" name="Picture 2" descr="http://www.mananatomy.com/wp-content/uploads/2010/12/Anatomical-Position.gif"/>
          <p:cNvPicPr>
            <a:picLocks noChangeAspect="1" noChangeArrowheads="1"/>
          </p:cNvPicPr>
          <p:nvPr/>
        </p:nvPicPr>
        <p:blipFill>
          <a:blip r:embed="rId2" cstate="print"/>
          <a:srcRect/>
          <a:stretch>
            <a:fillRect/>
          </a:stretch>
        </p:blipFill>
        <p:spPr bwMode="auto">
          <a:xfrm>
            <a:off x="6553200" y="2743200"/>
            <a:ext cx="2209800" cy="3886200"/>
          </a:xfrm>
          <a:prstGeom prst="rect">
            <a:avLst/>
          </a:prstGeom>
          <a:noFill/>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Horizontal Recumbent or Supine</a:t>
            </a:r>
            <a:endParaRPr lang="en-US" dirty="0"/>
          </a:p>
        </p:txBody>
      </p:sp>
      <p:sp>
        <p:nvSpPr>
          <p:cNvPr id="3" name="Content Placeholder 2"/>
          <p:cNvSpPr>
            <a:spLocks noGrp="1"/>
          </p:cNvSpPr>
          <p:nvPr>
            <p:ph idx="1"/>
          </p:nvPr>
        </p:nvSpPr>
        <p:spPr/>
        <p:txBody>
          <a:bodyPr/>
          <a:lstStyle/>
          <a:p>
            <a:r>
              <a:rPr lang="en-US" dirty="0" smtClean="0"/>
              <a:t>This is lying on your back hands to the sides, and is used for examination and treatment of the anterior(front) portion of the body, including the breasts and abdominal organs</a:t>
            </a:r>
          </a:p>
        </p:txBody>
      </p:sp>
      <p:pic>
        <p:nvPicPr>
          <p:cNvPr id="15362" name="Picture 2" descr="http://www.yogapoint.com/images/supine.gif"/>
          <p:cNvPicPr>
            <a:picLocks noChangeAspect="1" noChangeArrowheads="1"/>
          </p:cNvPicPr>
          <p:nvPr/>
        </p:nvPicPr>
        <p:blipFill>
          <a:blip r:embed="rId2" cstate="print"/>
          <a:srcRect/>
          <a:stretch>
            <a:fillRect/>
          </a:stretch>
        </p:blipFill>
        <p:spPr bwMode="auto">
          <a:xfrm>
            <a:off x="2971800" y="4495800"/>
            <a:ext cx="3657600" cy="12954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Dorsal Recumbent</a:t>
            </a:r>
            <a:endParaRPr lang="en-US" dirty="0"/>
          </a:p>
        </p:txBody>
      </p:sp>
      <p:sp>
        <p:nvSpPr>
          <p:cNvPr id="3" name="Content Placeholder 2"/>
          <p:cNvSpPr>
            <a:spLocks noGrp="1"/>
          </p:cNvSpPr>
          <p:nvPr>
            <p:ph idx="1"/>
          </p:nvPr>
        </p:nvSpPr>
        <p:spPr/>
        <p:txBody>
          <a:bodyPr/>
          <a:lstStyle/>
          <a:p>
            <a:r>
              <a:rPr lang="en-US" dirty="0" smtClean="0"/>
              <a:t>This is used to indicate that the legs are flexed</a:t>
            </a:r>
          </a:p>
          <a:p>
            <a:r>
              <a:rPr lang="en-US" dirty="0" smtClean="0"/>
              <a:t>This allows for relaxation of the abdominal muscles </a:t>
            </a:r>
          </a:p>
          <a:p>
            <a:r>
              <a:rPr lang="en-US" dirty="0" smtClean="0"/>
              <a:t>This is used to exam the abdominal area </a:t>
            </a:r>
          </a:p>
          <a:p>
            <a:endParaRPr lang="en-US" dirty="0"/>
          </a:p>
        </p:txBody>
      </p:sp>
      <p:pic>
        <p:nvPicPr>
          <p:cNvPr id="14338" name="Picture 2" descr="http://i.quizlet.net/i/c_FYdikiV07rKYWsdQNzsg_m.jpg"/>
          <p:cNvPicPr>
            <a:picLocks noChangeAspect="1" noChangeArrowheads="1"/>
          </p:cNvPicPr>
          <p:nvPr/>
        </p:nvPicPr>
        <p:blipFill>
          <a:blip r:embed="rId2" cstate="print"/>
          <a:srcRect/>
          <a:stretch>
            <a:fillRect/>
          </a:stretch>
        </p:blipFill>
        <p:spPr bwMode="auto">
          <a:xfrm>
            <a:off x="2590800" y="4267200"/>
            <a:ext cx="3276600" cy="1676400"/>
          </a:xfrm>
          <a:prstGeom prst="rect">
            <a:avLst/>
          </a:prstGeom>
          <a:noFill/>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Prone Position</a:t>
            </a:r>
            <a:endParaRPr lang="en-US" dirty="0"/>
          </a:p>
        </p:txBody>
      </p:sp>
      <p:sp>
        <p:nvSpPr>
          <p:cNvPr id="3" name="Content Placeholder 2"/>
          <p:cNvSpPr>
            <a:spLocks noGrp="1"/>
          </p:cNvSpPr>
          <p:nvPr>
            <p:ph idx="1"/>
          </p:nvPr>
        </p:nvSpPr>
        <p:spPr/>
        <p:txBody>
          <a:bodyPr/>
          <a:lstStyle/>
          <a:p>
            <a:r>
              <a:rPr lang="en-US" dirty="0" smtClean="0"/>
              <a:t>This is a horizontal position(lying on the abdomen, head turned to the side, flexed arms, with the hands at the sides or flexed and under the forehead)</a:t>
            </a:r>
          </a:p>
          <a:p>
            <a:r>
              <a:rPr lang="en-US" dirty="0" smtClean="0"/>
              <a:t>This is used to examine the back and spine</a:t>
            </a:r>
            <a:endParaRPr lang="en-US" dirty="0"/>
          </a:p>
        </p:txBody>
      </p:sp>
      <p:pic>
        <p:nvPicPr>
          <p:cNvPr id="13316" name="Picture 4" descr="http://1.bp.blogspot.com/-J0dkBAzlBpc/TZki3wmjhFI/AAAAAAAAABQ/AF-MwcfrWzo/s1600/PronePosition.PNG"/>
          <p:cNvPicPr>
            <a:picLocks noChangeAspect="1" noChangeArrowheads="1"/>
          </p:cNvPicPr>
          <p:nvPr/>
        </p:nvPicPr>
        <p:blipFill>
          <a:blip r:embed="rId2" cstate="print"/>
          <a:srcRect/>
          <a:stretch>
            <a:fillRect/>
          </a:stretch>
        </p:blipFill>
        <p:spPr bwMode="auto">
          <a:xfrm>
            <a:off x="3200400" y="4343400"/>
            <a:ext cx="3276600" cy="1676400"/>
          </a:xfrm>
          <a:prstGeom prst="rect">
            <a:avLst/>
          </a:prstGeom>
          <a:noFill/>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Sims’ Position</a:t>
            </a:r>
            <a:endParaRPr lang="en-US" dirty="0"/>
          </a:p>
        </p:txBody>
      </p:sp>
      <p:sp>
        <p:nvSpPr>
          <p:cNvPr id="3" name="Content Placeholder 2"/>
          <p:cNvSpPr>
            <a:spLocks noGrp="1"/>
          </p:cNvSpPr>
          <p:nvPr>
            <p:ph idx="1"/>
          </p:nvPr>
        </p:nvSpPr>
        <p:spPr/>
        <p:txBody>
          <a:bodyPr>
            <a:normAutofit/>
          </a:bodyPr>
          <a:lstStyle/>
          <a:p>
            <a:r>
              <a:rPr lang="en-US" sz="2400" dirty="0" smtClean="0"/>
              <a:t>A position in which the patient lies on the side with the knee and thigh drawn upward toward the chest. The chest and abdomen are allowed to fall forward. </a:t>
            </a:r>
          </a:p>
          <a:p>
            <a:r>
              <a:rPr lang="en-US" sz="2400" dirty="0" smtClean="0"/>
              <a:t>This position is used for rectal exams, rectal temperature, and instilling rectal medications</a:t>
            </a:r>
          </a:p>
        </p:txBody>
      </p:sp>
      <p:pic>
        <p:nvPicPr>
          <p:cNvPr id="12290" name="Picture 2" descr="http://4.bp.blogspot.com/_LPQZ94yv0kU/Rqwg7OhBonI/AAAAAAAAACc/wzdxNcgcQBs/s400/z3.JPG"/>
          <p:cNvPicPr>
            <a:picLocks noChangeAspect="1" noChangeArrowheads="1"/>
          </p:cNvPicPr>
          <p:nvPr/>
        </p:nvPicPr>
        <p:blipFill>
          <a:blip r:embed="rId2" cstate="print"/>
          <a:srcRect/>
          <a:stretch>
            <a:fillRect/>
          </a:stretch>
        </p:blipFill>
        <p:spPr bwMode="auto">
          <a:xfrm>
            <a:off x="2209800" y="4191000"/>
            <a:ext cx="3810000" cy="2381250"/>
          </a:xfrm>
          <a:prstGeom prst="rect">
            <a:avLst/>
          </a:prstGeom>
          <a:noFill/>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Knee-Chest Position</a:t>
            </a:r>
            <a:endParaRPr lang="en-US" dirty="0"/>
          </a:p>
        </p:txBody>
      </p:sp>
      <p:sp>
        <p:nvSpPr>
          <p:cNvPr id="3" name="Content Placeholder 2"/>
          <p:cNvSpPr>
            <a:spLocks noGrp="1"/>
          </p:cNvSpPr>
          <p:nvPr>
            <p:ph idx="1"/>
          </p:nvPr>
        </p:nvSpPr>
        <p:spPr/>
        <p:txBody>
          <a:bodyPr/>
          <a:lstStyle/>
          <a:p>
            <a:r>
              <a:rPr lang="en-US" dirty="0" smtClean="0"/>
              <a:t>This is a position, with the patient on their hands and knees, flexed arms folded under the head</a:t>
            </a:r>
          </a:p>
          <a:p>
            <a:r>
              <a:rPr lang="en-US" dirty="0" smtClean="0"/>
              <a:t>This is used for rectal exams (</a:t>
            </a:r>
            <a:r>
              <a:rPr lang="en-US" dirty="0" err="1" smtClean="0"/>
              <a:t>sigmoidoscopy</a:t>
            </a:r>
            <a:r>
              <a:rPr lang="en-US" dirty="0" smtClean="0"/>
              <a:t>)</a:t>
            </a:r>
          </a:p>
          <a:p>
            <a:endParaRPr lang="en-US" dirty="0" smtClean="0"/>
          </a:p>
          <a:p>
            <a:endParaRPr lang="en-US" dirty="0"/>
          </a:p>
        </p:txBody>
      </p:sp>
      <p:pic>
        <p:nvPicPr>
          <p:cNvPr id="11266" name="Picture 2" descr="http://www.moondragon.org/images/enemaposition2.jpg"/>
          <p:cNvPicPr>
            <a:picLocks noChangeAspect="1" noChangeArrowheads="1"/>
          </p:cNvPicPr>
          <p:nvPr/>
        </p:nvPicPr>
        <p:blipFill>
          <a:blip r:embed="rId2" cstate="print"/>
          <a:srcRect/>
          <a:stretch>
            <a:fillRect/>
          </a:stretch>
        </p:blipFill>
        <p:spPr bwMode="auto">
          <a:xfrm>
            <a:off x="2209800" y="4419600"/>
            <a:ext cx="3819525" cy="1704976"/>
          </a:xfrm>
          <a:prstGeom prst="rect">
            <a:avLst/>
          </a:prstGeom>
          <a:noFill/>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Fowler’s Position(semi or high-fowlers)</a:t>
            </a:r>
            <a:endParaRPr lang="en-US" dirty="0"/>
          </a:p>
        </p:txBody>
      </p:sp>
      <p:sp>
        <p:nvSpPr>
          <p:cNvPr id="3" name="Content Placeholder 2"/>
          <p:cNvSpPr>
            <a:spLocks noGrp="1"/>
          </p:cNvSpPr>
          <p:nvPr>
            <p:ph idx="1"/>
          </p:nvPr>
        </p:nvSpPr>
        <p:spPr/>
        <p:txBody>
          <a:bodyPr>
            <a:normAutofit/>
          </a:bodyPr>
          <a:lstStyle/>
          <a:p>
            <a:r>
              <a:rPr lang="en-US" sz="2000" dirty="0" smtClean="0"/>
              <a:t>Raise the head of the table to a 45-degree angle(for semi-fowlers)</a:t>
            </a:r>
          </a:p>
          <a:p>
            <a:r>
              <a:rPr lang="en-US" sz="2000" dirty="0" smtClean="0"/>
              <a:t>Raise the head of the table to a 90-degree angle (for high-fowlers)</a:t>
            </a:r>
          </a:p>
          <a:p>
            <a:r>
              <a:rPr lang="en-US" sz="2000" dirty="0" smtClean="0"/>
              <a:t>Ask the patient to lean back on the rest</a:t>
            </a:r>
          </a:p>
          <a:p>
            <a:r>
              <a:rPr lang="en-US" sz="2000" dirty="0" smtClean="0"/>
              <a:t>This is used for patient’s with respiratory or cardiovascular problems, or to examine the head, neck, and chest area</a:t>
            </a:r>
          </a:p>
          <a:p>
            <a:pPr>
              <a:buNone/>
            </a:pPr>
            <a:endParaRPr lang="en-US" sz="2000" dirty="0" smtClean="0"/>
          </a:p>
        </p:txBody>
      </p:sp>
      <p:pic>
        <p:nvPicPr>
          <p:cNvPr id="10242" name="Picture 2" descr="http://www.tpub.com/content/armymedical/md0905/md09050101im.jpg"/>
          <p:cNvPicPr>
            <a:picLocks noChangeAspect="1" noChangeArrowheads="1"/>
          </p:cNvPicPr>
          <p:nvPr/>
        </p:nvPicPr>
        <p:blipFill>
          <a:blip r:embed="rId2" cstate="print"/>
          <a:srcRect/>
          <a:stretch>
            <a:fillRect/>
          </a:stretch>
        </p:blipFill>
        <p:spPr bwMode="auto">
          <a:xfrm>
            <a:off x="1981200" y="4038600"/>
            <a:ext cx="5410200" cy="2819400"/>
          </a:xfrm>
          <a:prstGeom prst="rect">
            <a:avLst/>
          </a:prstGeom>
          <a:noFill/>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Physical Examinations and Assessment Procedures</a:t>
            </a:r>
            <a:endParaRPr lang="en-US" dirty="0"/>
          </a:p>
        </p:txBody>
      </p:sp>
      <p:sp>
        <p:nvSpPr>
          <p:cNvPr id="3" name="Content Placeholder 2"/>
          <p:cNvSpPr>
            <a:spLocks noGrp="1"/>
          </p:cNvSpPr>
          <p:nvPr>
            <p:ph idx="1"/>
          </p:nvPr>
        </p:nvSpPr>
        <p:spPr/>
        <p:txBody>
          <a:bodyPr/>
          <a:lstStyle/>
          <a:p>
            <a:r>
              <a:rPr lang="en-US" dirty="0" smtClean="0"/>
              <a:t>The medical assistant is responsible for the preparation of patients for examinations and procedures performs by the physician</a:t>
            </a:r>
          </a:p>
          <a:p>
            <a:endParaRPr lang="en-US" dirty="0"/>
          </a:p>
        </p:txBody>
      </p:sp>
      <p:pic>
        <p:nvPicPr>
          <p:cNvPr id="27650" name="Picture 2" descr="http://ccc4.careercollege-programs.com/wp-content/uploads/2011/05/medicalassisting.jpg"/>
          <p:cNvPicPr>
            <a:picLocks noChangeAspect="1" noChangeArrowheads="1"/>
          </p:cNvPicPr>
          <p:nvPr/>
        </p:nvPicPr>
        <p:blipFill>
          <a:blip r:embed="rId2" cstate="print"/>
          <a:srcRect/>
          <a:stretch>
            <a:fillRect/>
          </a:stretch>
        </p:blipFill>
        <p:spPr bwMode="auto">
          <a:xfrm>
            <a:off x="4648200" y="3505200"/>
            <a:ext cx="3505200" cy="318135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Lithotomy</a:t>
            </a:r>
            <a:r>
              <a:rPr lang="en-US" dirty="0" smtClean="0"/>
              <a:t> Position</a:t>
            </a:r>
            <a:endParaRPr lang="en-US" dirty="0"/>
          </a:p>
        </p:txBody>
      </p:sp>
      <p:sp>
        <p:nvSpPr>
          <p:cNvPr id="3" name="Content Placeholder 2"/>
          <p:cNvSpPr>
            <a:spLocks noGrp="1"/>
          </p:cNvSpPr>
          <p:nvPr>
            <p:ph idx="1"/>
          </p:nvPr>
        </p:nvSpPr>
        <p:spPr/>
        <p:txBody>
          <a:bodyPr/>
          <a:lstStyle/>
          <a:p>
            <a:r>
              <a:rPr lang="en-US" dirty="0" smtClean="0"/>
              <a:t>This is a supine position, with the patient heels in the stirrups</a:t>
            </a:r>
          </a:p>
          <a:p>
            <a:r>
              <a:rPr lang="en-US" dirty="0" smtClean="0"/>
              <a:t>This position is used for vaginal or rectal exams</a:t>
            </a:r>
          </a:p>
          <a:p>
            <a:r>
              <a:rPr lang="en-US" dirty="0" smtClean="0"/>
              <a:t>This position can also be used for examination of the </a:t>
            </a:r>
            <a:r>
              <a:rPr lang="en-US" dirty="0" smtClean="0"/>
              <a:t>male area as well</a:t>
            </a:r>
            <a:endParaRPr lang="en-US" dirty="0" smtClean="0"/>
          </a:p>
          <a:p>
            <a:r>
              <a:rPr lang="en-US" dirty="0" smtClean="0"/>
              <a:t>More on </a:t>
            </a:r>
            <a:r>
              <a:rPr lang="en-US" dirty="0" smtClean="0"/>
              <a:t>page </a:t>
            </a:r>
            <a:r>
              <a:rPr lang="en-US" dirty="0" smtClean="0"/>
              <a:t>702 </a:t>
            </a:r>
            <a:endParaRPr lang="en-US" dirty="0"/>
          </a:p>
        </p:txBody>
      </p:sp>
      <p:pic>
        <p:nvPicPr>
          <p:cNvPr id="9218" name="Picture 2" descr="http://www.sweethaven02.com/ObsNewborn/921les06_img_4.jpg"/>
          <p:cNvPicPr>
            <a:picLocks noChangeAspect="1" noChangeArrowheads="1"/>
          </p:cNvPicPr>
          <p:nvPr/>
        </p:nvPicPr>
        <p:blipFill>
          <a:blip r:embed="rId2" cstate="print"/>
          <a:srcRect/>
          <a:stretch>
            <a:fillRect/>
          </a:stretch>
        </p:blipFill>
        <p:spPr bwMode="auto">
          <a:xfrm>
            <a:off x="2286000" y="5257800"/>
            <a:ext cx="4010025" cy="1600200"/>
          </a:xfrm>
          <a:prstGeom prst="rect">
            <a:avLst/>
          </a:prstGeom>
          <a:noFill/>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Medical Assistant’s Role</a:t>
            </a:r>
            <a:endParaRPr lang="en-US" dirty="0"/>
          </a:p>
        </p:txBody>
      </p:sp>
      <p:sp>
        <p:nvSpPr>
          <p:cNvPr id="3" name="Content Placeholder 2"/>
          <p:cNvSpPr>
            <a:spLocks noGrp="1"/>
          </p:cNvSpPr>
          <p:nvPr>
            <p:ph idx="1"/>
          </p:nvPr>
        </p:nvSpPr>
        <p:spPr/>
        <p:txBody>
          <a:bodyPr>
            <a:normAutofit fontScale="92500"/>
          </a:bodyPr>
          <a:lstStyle/>
          <a:p>
            <a:r>
              <a:rPr lang="en-US" dirty="0" smtClean="0"/>
              <a:t>Preparation of the room</a:t>
            </a:r>
          </a:p>
          <a:p>
            <a:r>
              <a:rPr lang="en-US" dirty="0" smtClean="0"/>
              <a:t>Preparation of the examination equipment</a:t>
            </a:r>
          </a:p>
          <a:p>
            <a:r>
              <a:rPr lang="en-US" dirty="0" smtClean="0"/>
              <a:t>Preparation of the patient</a:t>
            </a:r>
          </a:p>
          <a:p>
            <a:r>
              <a:rPr lang="en-US" dirty="0" smtClean="0"/>
              <a:t>The medical assistant will probably be the main person with whom the patient interacts prior and during the examination</a:t>
            </a:r>
          </a:p>
          <a:p>
            <a:r>
              <a:rPr lang="en-US" dirty="0" smtClean="0"/>
              <a:t>It is important for the patient to feel comfortable in their surroundings</a:t>
            </a:r>
          </a:p>
          <a:p>
            <a:endParaRPr lang="en-US" dirty="0" smtClean="0"/>
          </a:p>
          <a:p>
            <a:endParaRPr lang="en-US" dirty="0" smtClean="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Examination Techniques</a:t>
            </a:r>
            <a:endParaRPr lang="en-US" dirty="0"/>
          </a:p>
        </p:txBody>
      </p:sp>
      <p:sp>
        <p:nvSpPr>
          <p:cNvPr id="3" name="Content Placeholder 2"/>
          <p:cNvSpPr>
            <a:spLocks noGrp="1"/>
          </p:cNvSpPr>
          <p:nvPr>
            <p:ph sz="half" idx="1"/>
          </p:nvPr>
        </p:nvSpPr>
        <p:spPr/>
        <p:txBody>
          <a:bodyPr>
            <a:normAutofit fontScale="70000" lnSpcReduction="20000"/>
          </a:bodyPr>
          <a:lstStyle/>
          <a:p>
            <a:r>
              <a:rPr lang="en-US" dirty="0" smtClean="0"/>
              <a:t>Physicians are skilled in a variety of techniques</a:t>
            </a:r>
          </a:p>
          <a:p>
            <a:r>
              <a:rPr lang="en-US" dirty="0" smtClean="0"/>
              <a:t>In assisting you are expected to have basic knowledge of these terms:</a:t>
            </a:r>
          </a:p>
          <a:p>
            <a:r>
              <a:rPr lang="en-US" b="1" dirty="0" smtClean="0"/>
              <a:t>Inspection</a:t>
            </a:r>
            <a:r>
              <a:rPr lang="en-US" dirty="0" smtClean="0"/>
              <a:t>: this is the initial part of the exam(skin color, rashes general appearance, level of anxiety, gait (which is their walk) this is a large part of the sensory system</a:t>
            </a:r>
          </a:p>
          <a:p>
            <a:r>
              <a:rPr lang="en-US" b="1" dirty="0" smtClean="0"/>
              <a:t>Palpation</a:t>
            </a:r>
            <a:r>
              <a:rPr lang="en-US" dirty="0" smtClean="0"/>
              <a:t>: is evaluation using the sense of touch, the body can be felt using one hand, two hands or fingers(breast palpation to feel for abnormal lumps)</a:t>
            </a:r>
          </a:p>
        </p:txBody>
      </p:sp>
      <p:sp>
        <p:nvSpPr>
          <p:cNvPr id="8" name="Content Placeholder 7"/>
          <p:cNvSpPr>
            <a:spLocks noGrp="1"/>
          </p:cNvSpPr>
          <p:nvPr>
            <p:ph sz="half" idx="2"/>
          </p:nvPr>
        </p:nvSpPr>
        <p:spPr/>
        <p:txBody>
          <a:bodyPr/>
          <a:lstStyle/>
          <a:p>
            <a:endParaRPr lang="en-US"/>
          </a:p>
        </p:txBody>
      </p:sp>
      <p:pic>
        <p:nvPicPr>
          <p:cNvPr id="7170" name="Picture 2" descr="http://4.bp.blogspot.com/_fJyruZw6hV8/SxZkxef1yLI/AAAAAAAAAPY/MZN2J2Z8vbs/s1600/palpation.jpg"/>
          <p:cNvPicPr>
            <a:picLocks noChangeAspect="1" noChangeArrowheads="1"/>
          </p:cNvPicPr>
          <p:nvPr/>
        </p:nvPicPr>
        <p:blipFill>
          <a:blip r:embed="rId2" cstate="print"/>
          <a:srcRect/>
          <a:stretch>
            <a:fillRect/>
          </a:stretch>
        </p:blipFill>
        <p:spPr bwMode="auto">
          <a:xfrm>
            <a:off x="4114800" y="1295400"/>
            <a:ext cx="3810000" cy="1676400"/>
          </a:xfrm>
          <a:prstGeom prst="rect">
            <a:avLst/>
          </a:prstGeom>
          <a:noFill/>
        </p:spPr>
      </p:pic>
      <p:pic>
        <p:nvPicPr>
          <p:cNvPr id="20482" name="Picture 2" descr="https://s3.amazonaws.com/healthtap-public/ht-staging/user_answer/reference_image/9652/large/Palpation.jpeg?1344954530"/>
          <p:cNvPicPr>
            <a:picLocks noChangeAspect="1" noChangeArrowheads="1"/>
          </p:cNvPicPr>
          <p:nvPr/>
        </p:nvPicPr>
        <p:blipFill>
          <a:blip r:embed="rId3" cstate="print"/>
          <a:srcRect/>
          <a:stretch>
            <a:fillRect/>
          </a:stretch>
        </p:blipFill>
        <p:spPr bwMode="auto">
          <a:xfrm>
            <a:off x="4038600" y="3028949"/>
            <a:ext cx="4724400" cy="3448051"/>
          </a:xfrm>
          <a:prstGeom prst="rect">
            <a:avLst/>
          </a:prstGeom>
          <a:noFill/>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Examination Techniques</a:t>
            </a:r>
            <a:endParaRPr lang="en-US" dirty="0"/>
          </a:p>
        </p:txBody>
      </p:sp>
      <p:sp>
        <p:nvSpPr>
          <p:cNvPr id="3" name="Content Placeholder 2"/>
          <p:cNvSpPr>
            <a:spLocks noGrp="1"/>
          </p:cNvSpPr>
          <p:nvPr>
            <p:ph idx="1"/>
          </p:nvPr>
        </p:nvSpPr>
        <p:spPr/>
        <p:txBody>
          <a:bodyPr>
            <a:normAutofit fontScale="77500" lnSpcReduction="20000"/>
          </a:bodyPr>
          <a:lstStyle/>
          <a:p>
            <a:r>
              <a:rPr lang="en-US" b="1" dirty="0" smtClean="0"/>
              <a:t>Percussion</a:t>
            </a:r>
            <a:r>
              <a:rPr lang="en-US" dirty="0" smtClean="0"/>
              <a:t>: is a means of producing sounds by tapping various parts of the body, the physicians listens to the sounds to determine the size, density, and location of organs</a:t>
            </a:r>
          </a:p>
          <a:p>
            <a:r>
              <a:rPr lang="en-US" b="1" dirty="0" smtClean="0"/>
              <a:t>Auscultation</a:t>
            </a:r>
            <a:r>
              <a:rPr lang="en-US" dirty="0" smtClean="0"/>
              <a:t>: is listening to sound made by the patient’s body(heart, lung)</a:t>
            </a:r>
          </a:p>
          <a:p>
            <a:endParaRPr lang="en-US" b="1" dirty="0" smtClean="0"/>
          </a:p>
          <a:p>
            <a:endParaRPr lang="en-US" b="1" dirty="0" smtClean="0"/>
          </a:p>
          <a:p>
            <a:r>
              <a:rPr lang="en-US" b="1" dirty="0" err="1" smtClean="0"/>
              <a:t>Mensuration</a:t>
            </a:r>
            <a:r>
              <a:rPr lang="en-US" dirty="0" smtClean="0"/>
              <a:t>: means measurements(tape measurements, height, weight, chest)</a:t>
            </a:r>
          </a:p>
          <a:p>
            <a:r>
              <a:rPr lang="en-US" b="1" dirty="0" smtClean="0"/>
              <a:t>Manipulation</a:t>
            </a:r>
            <a:r>
              <a:rPr lang="en-US" dirty="0" smtClean="0"/>
              <a:t>: is the passive movement of a joint to determine the range of extension and flexion(arthritis or injuries) </a:t>
            </a:r>
          </a:p>
          <a:p>
            <a:endParaRPr lang="en-US" dirty="0"/>
          </a:p>
        </p:txBody>
      </p:sp>
      <p:pic>
        <p:nvPicPr>
          <p:cNvPr id="6146" name="Picture 2" descr="http://img.tfd.com/mk/P/X2604-P-16.png"/>
          <p:cNvPicPr>
            <a:picLocks noChangeAspect="1" noChangeArrowheads="1"/>
          </p:cNvPicPr>
          <p:nvPr/>
        </p:nvPicPr>
        <p:blipFill>
          <a:blip r:embed="rId2" cstate="print"/>
          <a:srcRect/>
          <a:stretch>
            <a:fillRect/>
          </a:stretch>
        </p:blipFill>
        <p:spPr bwMode="auto">
          <a:xfrm>
            <a:off x="7239000" y="0"/>
            <a:ext cx="1600200" cy="2209800"/>
          </a:xfrm>
          <a:prstGeom prst="rect">
            <a:avLst/>
          </a:prstGeom>
          <a:noFill/>
        </p:spPr>
      </p:pic>
      <p:pic>
        <p:nvPicPr>
          <p:cNvPr id="6148" name="Picture 4" descr="http://t3.gstatic.com/images?q=tbn:ANd9GcQij2Cdlyv5hXTxRVms0nBkEOFOkzQg7gTlT114LxlvSbePq2HJ5A"/>
          <p:cNvPicPr>
            <a:picLocks noChangeAspect="1" noChangeArrowheads="1"/>
          </p:cNvPicPr>
          <p:nvPr/>
        </p:nvPicPr>
        <p:blipFill>
          <a:blip r:embed="rId3" cstate="print"/>
          <a:srcRect/>
          <a:stretch>
            <a:fillRect/>
          </a:stretch>
        </p:blipFill>
        <p:spPr bwMode="auto">
          <a:xfrm>
            <a:off x="7753350" y="2286000"/>
            <a:ext cx="1162050" cy="1238251"/>
          </a:xfrm>
          <a:prstGeom prst="rect">
            <a:avLst/>
          </a:prstGeom>
          <a:noFill/>
        </p:spPr>
      </p:pic>
      <p:pic>
        <p:nvPicPr>
          <p:cNvPr id="6150" name="Picture 6" descr="http://acousticheart.com/library/AuscultationPositionUpright.jpg"/>
          <p:cNvPicPr>
            <a:picLocks noChangeAspect="1" noChangeArrowheads="1"/>
          </p:cNvPicPr>
          <p:nvPr/>
        </p:nvPicPr>
        <p:blipFill>
          <a:blip r:embed="rId4" cstate="print"/>
          <a:srcRect/>
          <a:stretch>
            <a:fillRect/>
          </a:stretch>
        </p:blipFill>
        <p:spPr bwMode="auto">
          <a:xfrm>
            <a:off x="4724400" y="3124199"/>
            <a:ext cx="1600200" cy="1066801"/>
          </a:xfrm>
          <a:prstGeom prst="rect">
            <a:avLst/>
          </a:prstGeom>
          <a:noFill/>
        </p:spPr>
      </p:pic>
      <p:pic>
        <p:nvPicPr>
          <p:cNvPr id="6152" name="Picture 8" descr="http://t2.gstatic.com/images?q=tbn:ANd9GcSjmbr8240Jw5aTIdNWRuzcgNclcT6C2LigaxZ24rO5l1-d7OYUSw"/>
          <p:cNvPicPr>
            <a:picLocks noChangeAspect="1" noChangeArrowheads="1"/>
          </p:cNvPicPr>
          <p:nvPr/>
        </p:nvPicPr>
        <p:blipFill>
          <a:blip r:embed="rId5" cstate="print"/>
          <a:srcRect/>
          <a:stretch>
            <a:fillRect/>
          </a:stretch>
        </p:blipFill>
        <p:spPr bwMode="auto">
          <a:xfrm>
            <a:off x="7848600" y="4572000"/>
            <a:ext cx="1295400" cy="2019301"/>
          </a:xfrm>
          <a:prstGeom prst="rect">
            <a:avLst/>
          </a:prstGeom>
          <a:noFill/>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down)">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ipe(down)">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After The Examination</a:t>
            </a:r>
            <a:endParaRPr lang="en-US" dirty="0"/>
          </a:p>
        </p:txBody>
      </p:sp>
      <p:sp>
        <p:nvSpPr>
          <p:cNvPr id="3" name="Content Placeholder 2"/>
          <p:cNvSpPr>
            <a:spLocks noGrp="1"/>
          </p:cNvSpPr>
          <p:nvPr>
            <p:ph idx="1"/>
          </p:nvPr>
        </p:nvSpPr>
        <p:spPr/>
        <p:txBody>
          <a:bodyPr/>
          <a:lstStyle/>
          <a:p>
            <a:r>
              <a:rPr lang="en-US" dirty="0" smtClean="0"/>
              <a:t>Always be sure to help the patient down from the examination table</a:t>
            </a:r>
          </a:p>
          <a:p>
            <a:r>
              <a:rPr lang="en-US" dirty="0" smtClean="0"/>
              <a:t>Answer any questions</a:t>
            </a:r>
          </a:p>
          <a:p>
            <a:r>
              <a:rPr lang="en-US" dirty="0" smtClean="0"/>
              <a:t>If a procedure has been performed, give the patient an expected time for results(have the patient call or schedule a follow up appointment)</a:t>
            </a:r>
          </a:p>
          <a:p>
            <a:pPr>
              <a:buNone/>
            </a:pPr>
            <a:endParaRPr lang="en-US" dirty="0" smtClean="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Documentation Of The Exam</a:t>
            </a:r>
            <a:endParaRPr lang="en-US" dirty="0"/>
          </a:p>
        </p:txBody>
      </p:sp>
      <p:sp>
        <p:nvSpPr>
          <p:cNvPr id="3" name="Content Placeholder 2"/>
          <p:cNvSpPr>
            <a:spLocks noGrp="1"/>
          </p:cNvSpPr>
          <p:nvPr>
            <p:ph idx="1"/>
          </p:nvPr>
        </p:nvSpPr>
        <p:spPr/>
        <p:txBody>
          <a:bodyPr/>
          <a:lstStyle/>
          <a:p>
            <a:r>
              <a:rPr lang="en-US" dirty="0" smtClean="0"/>
              <a:t>The problem oriented medical record(POMR) is used for a new patient workup and for patient’s with serious or chronic illnesses(diabetes, heart condition) or for acute or single minor complaints(sore throat) </a:t>
            </a:r>
          </a:p>
          <a:p>
            <a:r>
              <a:rPr lang="en-US" dirty="0" smtClean="0"/>
              <a:t>Data is recorded under the SOAP notes</a:t>
            </a:r>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Physical Examination Table</a:t>
            </a:r>
            <a:endParaRPr lang="en-US" dirty="0"/>
          </a:p>
        </p:txBody>
      </p:sp>
      <p:sp>
        <p:nvSpPr>
          <p:cNvPr id="3" name="Content Placeholder 2"/>
          <p:cNvSpPr>
            <a:spLocks noGrp="1"/>
          </p:cNvSpPr>
          <p:nvPr>
            <p:ph idx="1"/>
          </p:nvPr>
        </p:nvSpPr>
        <p:spPr/>
        <p:txBody>
          <a:bodyPr/>
          <a:lstStyle/>
          <a:p>
            <a:r>
              <a:rPr lang="en-US" dirty="0" smtClean="0"/>
              <a:t>There is a list of procedures/screening and the age that they are performed</a:t>
            </a:r>
          </a:p>
          <a:p>
            <a:r>
              <a:rPr lang="en-US" dirty="0" smtClean="0"/>
              <a:t>Page 718 Table 14-2</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Pap Test</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This is a </a:t>
            </a:r>
            <a:r>
              <a:rPr lang="en-US" dirty="0" err="1" smtClean="0"/>
              <a:t>cytologic</a:t>
            </a:r>
            <a:r>
              <a:rPr lang="en-US" dirty="0" smtClean="0"/>
              <a:t> screening test to detect cancer of the cervix</a:t>
            </a:r>
          </a:p>
          <a:p>
            <a:r>
              <a:rPr lang="en-US" dirty="0" smtClean="0"/>
              <a:t>This sample is taken from the vagina, cervix, and the </a:t>
            </a:r>
            <a:r>
              <a:rPr lang="en-US" dirty="0" err="1" smtClean="0"/>
              <a:t>endocervix</a:t>
            </a:r>
            <a:r>
              <a:rPr lang="en-US" dirty="0" smtClean="0"/>
              <a:t> to look for atypical cytology</a:t>
            </a:r>
          </a:p>
          <a:p>
            <a:r>
              <a:rPr lang="en-US" dirty="0" smtClean="0"/>
              <a:t>There is an approved liquid-based method known as a </a:t>
            </a:r>
            <a:r>
              <a:rPr lang="en-US" dirty="0" err="1" smtClean="0"/>
              <a:t>Thinprep</a:t>
            </a:r>
            <a:r>
              <a:rPr lang="en-US" dirty="0" smtClean="0"/>
              <a:t>, this is  the method of taking a sample with a plastic ”broom” and then is immediately placed into a bottle of preservative solution</a:t>
            </a:r>
          </a:p>
          <a:p>
            <a:r>
              <a:rPr lang="en-US" dirty="0" smtClean="0"/>
              <a:t>The broom is swished 10 times in the solution to remove the collected cells</a:t>
            </a:r>
          </a:p>
          <a:p>
            <a:r>
              <a:rPr lang="en-US" dirty="0" smtClean="0"/>
              <a:t>All women should begin a screening test about three years after having intercourse, but no later then 21 years old</a:t>
            </a:r>
          </a:p>
          <a:p>
            <a:pPr>
              <a:buNone/>
            </a:pPr>
            <a:endParaRPr lang="en-US" dirty="0" smtClean="0"/>
          </a:p>
          <a:p>
            <a:endParaRPr lang="en-US" dirty="0"/>
          </a:p>
        </p:txBody>
      </p:sp>
      <p:pic>
        <p:nvPicPr>
          <p:cNvPr id="15362" name="Picture 2" descr="http://t3.gstatic.com/images?q=tbn:ANd9GcTHPYmGB8o4lwcKv5ecOeYx9X4oqnhai91aUhdXlu2fyT4p-bgD"/>
          <p:cNvPicPr>
            <a:picLocks noChangeAspect="1" noChangeArrowheads="1"/>
          </p:cNvPicPr>
          <p:nvPr/>
        </p:nvPicPr>
        <p:blipFill>
          <a:blip r:embed="rId2" cstate="print"/>
          <a:srcRect/>
          <a:stretch>
            <a:fillRect/>
          </a:stretch>
        </p:blipFill>
        <p:spPr bwMode="auto">
          <a:xfrm>
            <a:off x="6324600" y="0"/>
            <a:ext cx="2057400" cy="1524001"/>
          </a:xfrm>
          <a:prstGeom prst="rect">
            <a:avLst/>
          </a:prstGeom>
          <a:noFill/>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Medical Assistant’s Preparation for the Pap Test</a:t>
            </a:r>
            <a:endParaRPr lang="en-US" dirty="0"/>
          </a:p>
        </p:txBody>
      </p:sp>
      <p:sp>
        <p:nvSpPr>
          <p:cNvPr id="3" name="Content Placeholder 2"/>
          <p:cNvSpPr>
            <a:spLocks noGrp="1"/>
          </p:cNvSpPr>
          <p:nvPr>
            <p:ph idx="1"/>
          </p:nvPr>
        </p:nvSpPr>
        <p:spPr/>
        <p:txBody>
          <a:bodyPr/>
          <a:lstStyle/>
          <a:p>
            <a:r>
              <a:rPr lang="en-US" dirty="0" smtClean="0"/>
              <a:t>Before bringing the patient back to the examination room prepare as necessary for the pap test and pelvic exam(on the mayo stand) </a:t>
            </a:r>
          </a:p>
          <a:p>
            <a:r>
              <a:rPr lang="en-US" dirty="0" smtClean="0"/>
              <a:t>Put out a gown and a drape sheet </a:t>
            </a:r>
          </a:p>
          <a:p>
            <a:r>
              <a:rPr lang="en-US" dirty="0" smtClean="0"/>
              <a:t>You will need to ask and document when the patient’s LMP(first day of last menstrual period) was.</a:t>
            </a:r>
            <a:endParaRPr lang="en-US" dirty="0"/>
          </a:p>
        </p:txBody>
      </p:sp>
      <p:sp>
        <p:nvSpPr>
          <p:cNvPr id="1026" name="AutoShape 2" descr="data:image/jpg;base64,/9j/4AAQSkZJRgABAQAAAQABAAD/2wCEAAkGBhMSEBQUExMWFBUWFhwYGRIXGBkaFxkeGBcYGBgUFhkZHSghGBsvGhwWHy8gJScpLTAsFh4xNTEsNSYsLTUBCQoKDgwOGg8PGjYkHyQsLCwsMiwsLSksNCksLC8sLCwsLDUpKTQqLywsLCwsLC0pLCwsLywsLCoqLCwsLCwqKf/AABEIAFUAeAMBIgACEQEDEQH/xAAbAAABBQEBAAAAAAAAAAAAAAAFAAIDBAYBB//EADcQAAECBAMGBAUDAwUAAAAAAAECEQADEiEEMUEFBiJRYXETgZHwMkKhscEHYtEjUuEUM3KSsv/EABkBAAIDAQAAAAAAAAAAAAAAAAMEAAECBf/EACgRAAIBAwMCBQUAAAAAAAAAAAABAgMRIQQSMRNBIjJRkfAVQnGh4f/aAAwDAQACEQMRAD8A2IMdeISsQvEgBssBUd8SKpmxGqfEIXTO6xGrE9YorxMUp+ObrG4QlN2iim0uQsrHNr9YeMUWt6wD2fhV4mcmWkgEuRUWHCHOVzZvURp8BuXNSaaxLSM711BhxITSkS7uGJJ1hiVKFPzO7BtykvCDZm0qLqVbr+IjTvLJJ+JQuzsWPUEZxzejcqfxzJVRQlxSpSSSE3C0gANqGLmx0IbDScalQd+Lle+fwj2btDFKjRqLnJlbo8npcudUzF3Zmu75Nzh63BILgjMHPzi7uZu6cPLQuYk+KoOQVFkPdgn4QoDM55xnBvAiZNmXY+IsO7pUyiAUq1DNm0JOm7vZlINf1ChMNJiATY74vWAlksKIgqFEIVTMhpm9YqrnQxU7yiJNuyLLSpsV5mIiuufERe3U+p0A5noHjoU9H91R2AyqdkSLnvnEQkKUCRZIsVEsB0J/AjkychBZXEr+x7DnWR/5B7kQ2pSmcsNBoOwFh5Q9BY2wVl8+Xf7BP1YzBbbRhsVKWHVSTUo8NQUwKUgAlIdKS5/tAbWPV07z4cygpM2WSUghJWAS9vmu3WPJ8VspC87HRUQYvATVlL0GhISDcFgXD5/eFa2lk5XgEjUXc22+2/Ur/SqSlS0rNP8ATSBUeIEpUrJKSzOHLGwjI/pju8nFYlWImJdEmY9slzFcYBQ1qXqcWLpDEvEuH3am4oeIsBQChKSEg8SyXIPIBJJKm0IixsdasIpZkqBSqykqBMtdLgKZwoG5YuDdjyjFOg7POS3NGu/UPeMYXCUoU0yeaEgaJ+dfdrDK6g0Y/dvdleIw3iyyP9wS0pINwFALUTZmclmvScrRZVs2ftCbMWqhVCUpp+GWBciWAoly4KiX1jU7jYIowRkgULlzlhSSS6TUFXcn5SGu2WkYqVJaeD2tXvktJSeQZjdhTMORQorkgAKKiKkqenhAzS7dn1isJka7bOCK0iUj5mcnQBTlXXLLqIzE3DsVJN6SUuOmohOnLrcvJc5dP8ESZkKI1yim72eFFNNcmlJSyihNBAdiAci1orkk94JSMZSooXcHJ/t2jmM2ac0X/br/AJEdXTdOGGs+opKo5cglQVm4BADuCe4RLTo/7VdWd4i/1wBNPBoVEvM6h/lHMDzJiZBuXqSRaxIOYOnUD0ipj5H9NYQCa0lBSkO76Uhyp2ItzeDzg4JzWTcWnhlbH4dVIKeJBDmYkhQYs10kgDlz8hBTYWHSRxKp5dfPQe7QJ3fk4aTMmiaJgdDSlBg1LipK6wkFgSEuCSrVg9mTtFBKGXdaX4gU5FnUQGSohicg5OWQXo18vd7hJwxgPTMHk4caFrHqOnf6xHiVlWTOwFgXJJzUXJJJMJM9dISSWzY9W+mR5XhqT5Hn9HH46kcodWVdZAd7BDBbwKlS6ZbESkqQirOuZ8S3RYtYgkAspYJuCRLUskXZgTcnqSBcnM2zgvu7scT59KgfDQlyUkC6sgSC4BYi1+DSPQMNgkS0hKEJSBkAAI5dTUx0zcUrt/P6H2uYL2JsGXIqUiYpfiBL1U0lnZSQACLE6nSCkuWAXAAJzI1awdulokIvCJjg1KkpycpMYSSVkRJSASbudfIWH8RkttgSpq3NlcfW5II9R9Y1sxQu7Wvc5NqeUYfe+YFLlkEOUmwuGBSx+p9INo5NVLIHWjeALmYpS1PoDZPvX+YUDZk65Q9gz/entzPlCjsCVixPnA/9m7M0XtnbSNgrsfwYGLRxcnz/AAffSGzbH3fkPfSISxoMVs5E0vcK5psfMGAOKwtC2LuGIWDSQzGoEHmPd2vbP2sfmvkOvT30gtOwyJye+uo/zB6dVx5yik3EzErAhIIlUpSWBSQ4QQXeW2WZsXBCj0Z6sAhVigE9BfvbOJcfhVSC+aefTUHtn2eNP+nmJSMROQfjUhJSdWSSFAeZT6dIacoxg5RQReIz+D3Dm3KJExi+ZCWKmcpqKSHAHSwguncrEpl1FKQEgmit1W0sGfo8ekQoRWpaeEkF2X5PJtnbTmSzVKmFNTAkAEEOL0qBBIBURkdHvHoMvbkgISfHSp2AuKlHJqUh3fQDyjB7W2f4GJmSsk1FSP8AiskgDsXHlFUKYvkefbIuIZraSGptNYMRm4YPUpk0BNRISNSqzd4zG099ZIqTLWzAHxaCtKrl0oGRORcsL2eMZtDaKlsFLUtv71FQHZzaKaZdV1Zejwh9NpwV6kvYJ1n2NJgt8Jh4iKKVkMEJPiI0DuGPPTqcoAT1hCKUAhKbS0Eu2qUdQBn2h6G8uXKKRn+JPKPkl2UOZYEjoASkHsR0jChCldx4M7pVHYlwKQqld+j834ied2bSORcGYhQCUtzuHSsrDJBqSarEZ6P+4e83iDEEBw48vWLMwO4NxyMBdsTvCKQfgVqb0kFs9E5eRMHjVTwwMqWbovS5jMedvXLygts/aRT65eWcBpcwhKgRxJzH4HKLMxHzD375QYA0alaEzkMffsfeBEh8Hi5C34ErArvZK3SUq6ZeiYgwW06LZ3/GvvSDawmegpNnDe+kFhO2OzMq8WekQowCd8cQhCZQSgFKQnxVVKJKbF02u13e94oY3eDELBrnKY/KlkDs6eL6xI6Ocs9hjqIOfqDKltLmVJC0mkocVFKtWzsR6FUYTFY3lDMTOObADnr5mI8LJqNRyzf3pD0V0admwbd3cdKkn5vSJlocX15RKH9/c8orT8RSQ4JS7VC7kgslIFySbX+gEc+c3N3Znk5NXRKMwsEpd870glVOtgM+o1MCN35akSgTZSrktqriP3HpFra84pw5lkjjZF7niUK6bPz5C5gjgZdMtIAGT5DXk4hCctzHYR2ohE9XOFF1Kr6eg/iOxgscZcBt6cFXIzyJ05pPXmB6QoURlouSklcmXMe65aSQ2RUlJJ9YnTL4QeYy7CFChyn5ROp5hqpDHnZ3bmcvrDUTVJVwqIhQo2YC6pxXLqU1Qa4s7tn16wKmLKg5yZ27aPChR0tO30ykcGGC6iq9IDAWGT/x6RLJlWHnZvOOwoUrtubRGMmGx6An0jLJx61zhdkpLhP1N4UKEqztEYoJXC+OwPFKcupTqKm6JASBokVGDipTR2FCowxipVxChQoso//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28" name="AutoShape 4" descr="data:image/jpg;base64,/9j/4AAQSkZJRgABAQAAAQABAAD/2wCEAAkGBhMSEBQUExMWFBUWFhwYGRIXGBkaFxkeGBcYGBgUFhkZHSghGBsvGhwWHy8gJScpLTAsFh4xNTEsNSYsLTUBCQoKDgwOGg8PGjYkHyQsLCwsMiwsLSksNCksLC8sLCwsLDUpKTQqLywsLCwsLC0pLCwsLywsLCoqLCwsLCwqKf/AABEIAFUAeAMBIgACEQEDEQH/xAAbAAABBQEBAAAAAAAAAAAAAAAFAAIDBAYBB//EADcQAAECBAMGBAUDAwUAAAAAAAECEQADEiEEMUEFBiJRYXETgZHwMkKhscEHYtEjUuEUM3KSsv/EABkBAAIDAQAAAAAAAAAAAAAAAAMEAAECBf/EACgRAAIBAwMCBQUAAAAAAAAAAAABAgMRIQQSMRNBIjJRkfAVQnGh4f/aAAwDAQACEQMRAD8A2IMdeISsQvEgBssBUd8SKpmxGqfEIXTO6xGrE9YorxMUp+ObrG4QlN2iim0uQsrHNr9YeMUWt6wD2fhV4mcmWkgEuRUWHCHOVzZvURp8BuXNSaaxLSM711BhxITSkS7uGJJ1hiVKFPzO7BtykvCDZm0qLqVbr+IjTvLJJ+JQuzsWPUEZxzejcqfxzJVRQlxSpSSSE3C0gANqGLmx0IbDScalQd+Lle+fwj2btDFKjRqLnJlbo8npcudUzF3Zmu75Nzh63BILgjMHPzi7uZu6cPLQuYk+KoOQVFkPdgn4QoDM55xnBvAiZNmXY+IsO7pUyiAUq1DNm0JOm7vZlINf1ChMNJiATY74vWAlksKIgqFEIVTMhpm9YqrnQxU7yiJNuyLLSpsV5mIiuufERe3U+p0A5noHjoU9H91R2AyqdkSLnvnEQkKUCRZIsVEsB0J/AjkychBZXEr+x7DnWR/5B7kQ2pSmcsNBoOwFh5Q9BY2wVl8+Xf7BP1YzBbbRhsVKWHVSTUo8NQUwKUgAlIdKS5/tAbWPV07z4cygpM2WSUghJWAS9vmu3WPJ8VspC87HRUQYvATVlL0GhISDcFgXD5/eFa2lk5XgEjUXc22+2/Ur/SqSlS0rNP8ATSBUeIEpUrJKSzOHLGwjI/pju8nFYlWImJdEmY9slzFcYBQ1qXqcWLpDEvEuH3am4oeIsBQChKSEg8SyXIPIBJJKm0IixsdasIpZkqBSqykqBMtdLgKZwoG5YuDdjyjFOg7POS3NGu/UPeMYXCUoU0yeaEgaJ+dfdrDK6g0Y/dvdleIw3iyyP9wS0pINwFALUTZmclmvScrRZVs2ftCbMWqhVCUpp+GWBciWAoly4KiX1jU7jYIowRkgULlzlhSSS6TUFXcn5SGu2WkYqVJaeD2tXvktJSeQZjdhTMORQorkgAKKiKkqenhAzS7dn1isJka7bOCK0iUj5mcnQBTlXXLLqIzE3DsVJN6SUuOmohOnLrcvJc5dP8ESZkKI1yim72eFFNNcmlJSyihNBAdiAci1orkk94JSMZSooXcHJ/t2jmM2ac0X/br/AJEdXTdOGGs+opKo5cglQVm4BADuCe4RLTo/7VdWd4i/1wBNPBoVEvM6h/lHMDzJiZBuXqSRaxIOYOnUD0ipj5H9NYQCa0lBSkO76Uhyp2ItzeDzg4JzWTcWnhlbH4dVIKeJBDmYkhQYs10kgDlz8hBTYWHSRxKp5dfPQe7QJ3fk4aTMmiaJgdDSlBg1LipK6wkFgSEuCSrVg9mTtFBKGXdaX4gU5FnUQGSohicg5OWQXo18vd7hJwxgPTMHk4caFrHqOnf6xHiVlWTOwFgXJJzUXJJJMJM9dISSWzY9W+mR5XhqT5Hn9HH46kcodWVdZAd7BDBbwKlS6ZbESkqQirOuZ8S3RYtYgkAspYJuCRLUskXZgTcnqSBcnM2zgvu7scT59KgfDQlyUkC6sgSC4BYi1+DSPQMNgkS0hKEJSBkAAI5dTUx0zcUrt/P6H2uYL2JsGXIqUiYpfiBL1U0lnZSQACLE6nSCkuWAXAAJzI1awdulokIvCJjg1KkpycpMYSSVkRJSASbudfIWH8RkttgSpq3NlcfW5II9R9Y1sxQu7Wvc5NqeUYfe+YFLlkEOUmwuGBSx+p9INo5NVLIHWjeALmYpS1PoDZPvX+YUDZk65Q9gz/entzPlCjsCVixPnA/9m7M0XtnbSNgrsfwYGLRxcnz/AAffSGzbH3fkPfSISxoMVs5E0vcK5psfMGAOKwtC2LuGIWDSQzGoEHmPd2vbP2sfmvkOvT30gtOwyJye+uo/zB6dVx5yik3EzErAhIIlUpSWBSQ4QQXeW2WZsXBCj0Z6sAhVigE9BfvbOJcfhVSC+aefTUHtn2eNP+nmJSMROQfjUhJSdWSSFAeZT6dIacoxg5RQReIz+D3Dm3KJExi+ZCWKmcpqKSHAHSwguncrEpl1FKQEgmit1W0sGfo8ekQoRWpaeEkF2X5PJtnbTmSzVKmFNTAkAEEOL0qBBIBURkdHvHoMvbkgISfHSp2AuKlHJqUh3fQDyjB7W2f4GJmSsk1FSP8AiskgDsXHlFUKYvkefbIuIZraSGptNYMRm4YPUpk0BNRISNSqzd4zG099ZIqTLWzAHxaCtKrl0oGRORcsL2eMZtDaKlsFLUtv71FQHZzaKaZdV1Zejwh9NpwV6kvYJ1n2NJgt8Jh4iKKVkMEJPiI0DuGPPTqcoAT1hCKUAhKbS0Eu2qUdQBn2h6G8uXKKRn+JPKPkl2UOZYEjoASkHsR0jChCldx4M7pVHYlwKQqld+j834ied2bSORcGYhQCUtzuHSsrDJBqSarEZ6P+4e83iDEEBw48vWLMwO4NxyMBdsTvCKQfgVqb0kFs9E5eRMHjVTwwMqWbovS5jMedvXLygts/aRT65eWcBpcwhKgRxJzH4HKLMxHzD375QYA0alaEzkMffsfeBEh8Hi5C34ErArvZK3SUq6ZeiYgwW06LZ3/GvvSDawmegpNnDe+kFhO2OzMq8WekQowCd8cQhCZQSgFKQnxVVKJKbF02u13e94oY3eDELBrnKY/KlkDs6eL6xI6Ocs9hjqIOfqDKltLmVJC0mkocVFKtWzsR6FUYTFY3lDMTOObADnr5mI8LJqNRyzf3pD0V0admwbd3cdKkn5vSJlocX15RKH9/c8orT8RSQ4JS7VC7kgslIFySbX+gEc+c3N3Znk5NXRKMwsEpd870glVOtgM+o1MCN35akSgTZSrktqriP3HpFra84pw5lkjjZF7niUK6bPz5C5gjgZdMtIAGT5DXk4hCctzHYR2ohE9XOFF1Kr6eg/iOxgscZcBt6cFXIzyJ05pPXmB6QoURlouSklcmXMe65aSQ2RUlJJ9YnTL4QeYy7CFChyn5ROp5hqpDHnZ3bmcvrDUTVJVwqIhQo2YC6pxXLqU1Qa4s7tn16wKmLKg5yZ27aPChR0tO30ykcGGC6iq9IDAWGT/x6RLJlWHnZvOOwoUrtubRGMmGx6An0jLJx61zhdkpLhP1N4UKEqztEYoJXC+OwPFKcupTqKm6JASBokVGDipTR2FCowxipVxChQoso//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30" name="Picture 6" descr="http://www.glencoe.com/ps/allied_hlth/images/pap.gif"/>
          <p:cNvPicPr>
            <a:picLocks noChangeAspect="1" noChangeArrowheads="1"/>
          </p:cNvPicPr>
          <p:nvPr/>
        </p:nvPicPr>
        <p:blipFill>
          <a:blip r:embed="rId2" cstate="print"/>
          <a:srcRect/>
          <a:stretch>
            <a:fillRect/>
          </a:stretch>
        </p:blipFill>
        <p:spPr bwMode="auto">
          <a:xfrm>
            <a:off x="6248400" y="5076824"/>
            <a:ext cx="2209800" cy="1781176"/>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Obstetrics Patients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The same principles apply in assisting with obstetrics patients as apply in assisting with the complete physical examinations</a:t>
            </a:r>
          </a:p>
          <a:p>
            <a:r>
              <a:rPr lang="en-US" dirty="0" smtClean="0"/>
              <a:t>EDD is the estimated date of delivery</a:t>
            </a:r>
          </a:p>
          <a:p>
            <a:r>
              <a:rPr lang="en-US" dirty="0" smtClean="0"/>
              <a:t>A normal pregnancy can range from 37 to 41 weeks, so exact dates are not possible</a:t>
            </a:r>
          </a:p>
          <a:p>
            <a:r>
              <a:rPr lang="en-US" dirty="0" smtClean="0"/>
              <a:t>An infant born before the 37</a:t>
            </a:r>
            <a:r>
              <a:rPr lang="en-US" baseline="30000" dirty="0" smtClean="0"/>
              <a:t>th</a:t>
            </a:r>
            <a:r>
              <a:rPr lang="en-US" dirty="0" smtClean="0"/>
              <a:t> week is considered </a:t>
            </a:r>
            <a:r>
              <a:rPr lang="en-US" dirty="0" smtClean="0"/>
              <a:t>premature. The </a:t>
            </a:r>
            <a:r>
              <a:rPr lang="en-US" dirty="0" smtClean="0"/>
              <a:t>baby is considerably underweight, and presents challenges due to lack of development</a:t>
            </a:r>
          </a:p>
          <a:p>
            <a:endParaRPr lang="en-US" dirty="0" smtClean="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Procedures Of The Eye And Ear</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In assisting with eye and ear examinations, you may be expected to hand instruments to the physician as needed</a:t>
            </a:r>
          </a:p>
          <a:p>
            <a:r>
              <a:rPr lang="en-US" dirty="0" smtClean="0"/>
              <a:t>You will be responsible for making sure that the instruments are clean and in working order</a:t>
            </a:r>
          </a:p>
          <a:p>
            <a:r>
              <a:rPr lang="en-US" dirty="0" err="1" smtClean="0"/>
              <a:t>Otoscopes</a:t>
            </a:r>
            <a:r>
              <a:rPr lang="en-US" dirty="0" smtClean="0"/>
              <a:t> and ophthalmoscopes should be checked to be sure that the </a:t>
            </a:r>
          </a:p>
          <a:p>
            <a:pPr>
              <a:buNone/>
            </a:pPr>
            <a:r>
              <a:rPr lang="en-US" dirty="0" smtClean="0"/>
              <a:t>    light bulbs and batteries are </a:t>
            </a:r>
          </a:p>
          <a:p>
            <a:pPr>
              <a:buNone/>
            </a:pPr>
            <a:r>
              <a:rPr lang="en-US" dirty="0" smtClean="0"/>
              <a:t>    providing strong enough light</a:t>
            </a:r>
            <a:endParaRPr lang="en-US" dirty="0"/>
          </a:p>
        </p:txBody>
      </p:sp>
      <p:pic>
        <p:nvPicPr>
          <p:cNvPr id="26626" name="Picture 2" descr="http://clipart.peirceinternet.com/png/otoscope.png"/>
          <p:cNvPicPr>
            <a:picLocks noChangeAspect="1" noChangeArrowheads="1"/>
          </p:cNvPicPr>
          <p:nvPr/>
        </p:nvPicPr>
        <p:blipFill>
          <a:blip r:embed="rId2" cstate="print"/>
          <a:srcRect/>
          <a:stretch>
            <a:fillRect/>
          </a:stretch>
        </p:blipFill>
        <p:spPr bwMode="auto">
          <a:xfrm>
            <a:off x="5867400" y="3352800"/>
            <a:ext cx="3438525" cy="3171826"/>
          </a:xfrm>
          <a:prstGeom prst="rect">
            <a:avLst/>
          </a:prstGeom>
          <a:noFill/>
        </p:spPr>
      </p:pic>
      <p:pic>
        <p:nvPicPr>
          <p:cNvPr id="26628" name="Picture 4" descr="http://us.cdn1.123rf.com/168nwm/bsites/bsites0911/bsites091100006/5822403-ophthalmoscope.jpg"/>
          <p:cNvPicPr>
            <a:picLocks noChangeAspect="1" noChangeArrowheads="1"/>
          </p:cNvPicPr>
          <p:nvPr/>
        </p:nvPicPr>
        <p:blipFill>
          <a:blip r:embed="rId3" cstate="print"/>
          <a:srcRect/>
          <a:stretch>
            <a:fillRect/>
          </a:stretch>
        </p:blipFill>
        <p:spPr bwMode="auto">
          <a:xfrm>
            <a:off x="7772400" y="457200"/>
            <a:ext cx="1371600" cy="2362200"/>
          </a:xfrm>
          <a:prstGeom prst="rect">
            <a:avLst/>
          </a:prstGeom>
          <a:noFill/>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20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20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Medical Assistant’s Role for Prenatal Visits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Interview the patient for any problems</a:t>
            </a:r>
          </a:p>
          <a:p>
            <a:r>
              <a:rPr lang="en-US" dirty="0" smtClean="0"/>
              <a:t>Request a urine sample(some complications of pregnancy can be identified by urine tests)</a:t>
            </a:r>
          </a:p>
          <a:p>
            <a:r>
              <a:rPr lang="en-US" dirty="0" smtClean="0"/>
              <a:t>Measure weight </a:t>
            </a:r>
          </a:p>
          <a:p>
            <a:r>
              <a:rPr lang="en-US" dirty="0" smtClean="0"/>
              <a:t>Measure vital signs(hypertension is an indicator of complications) This can prevent the placenta from getting enough blood. If the placenta doesn't get enough blood, your baby gets less oxygen and food. This can result in low birth weight.</a:t>
            </a:r>
          </a:p>
          <a:p>
            <a:r>
              <a:rPr lang="en-US" dirty="0" smtClean="0"/>
              <a:t>Prepare the patient for physician's exam</a:t>
            </a:r>
          </a:p>
          <a:p>
            <a:r>
              <a:rPr lang="en-US" dirty="0" smtClean="0"/>
              <a:t>Assist the patient if needed</a:t>
            </a:r>
          </a:p>
          <a:p>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Medical Assistant’s Role for Prenatal Visits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Schedule any tests as needed</a:t>
            </a:r>
          </a:p>
          <a:p>
            <a:r>
              <a:rPr lang="en-US" dirty="0" err="1" smtClean="0"/>
              <a:t>Utrasonography</a:t>
            </a:r>
            <a:r>
              <a:rPr lang="en-US" dirty="0" smtClean="0"/>
              <a:t>: May be performed the first trimester to confirm pregnancy and later to monitor progression</a:t>
            </a:r>
          </a:p>
          <a:p>
            <a:r>
              <a:rPr lang="en-US" dirty="0" smtClean="0"/>
              <a:t>A </a:t>
            </a:r>
            <a:r>
              <a:rPr lang="en-US" dirty="0" err="1" smtClean="0"/>
              <a:t>fetoscope</a:t>
            </a:r>
            <a:r>
              <a:rPr lang="en-US" dirty="0" smtClean="0"/>
              <a:t>(special stethoscope) or a Doppler fetal pulse monitor and gel are applied to the abdomen to determine the developing fetus’s heart rate</a:t>
            </a:r>
          </a:p>
          <a:p>
            <a:r>
              <a:rPr lang="en-US" dirty="0" smtClean="0"/>
              <a:t>A flexible centimeter tape is used to measure the height or top of the uterus from the pubis to evaluate the growth </a:t>
            </a:r>
          </a:p>
          <a:p>
            <a:pPr>
              <a:buNone/>
            </a:pPr>
            <a:r>
              <a:rPr lang="en-US" dirty="0" smtClean="0"/>
              <a:t>    of the fetus after the 3</a:t>
            </a:r>
            <a:r>
              <a:rPr lang="en-US" baseline="30000" dirty="0" smtClean="0"/>
              <a:t>rd</a:t>
            </a:r>
            <a:r>
              <a:rPr lang="en-US" dirty="0" smtClean="0"/>
              <a:t> month</a:t>
            </a:r>
          </a:p>
          <a:p>
            <a:endParaRPr lang="en-US" dirty="0"/>
          </a:p>
        </p:txBody>
      </p:sp>
      <p:pic>
        <p:nvPicPr>
          <p:cNvPr id="41986" name="Picture 2" descr="http://reidhosp.adam.com/graphics/images/en/19178.jpg"/>
          <p:cNvPicPr>
            <a:picLocks noChangeAspect="1" noChangeArrowheads="1"/>
          </p:cNvPicPr>
          <p:nvPr/>
        </p:nvPicPr>
        <p:blipFill>
          <a:blip r:embed="rId2" cstate="print"/>
          <a:srcRect/>
          <a:stretch>
            <a:fillRect/>
          </a:stretch>
        </p:blipFill>
        <p:spPr bwMode="auto">
          <a:xfrm>
            <a:off x="6629400" y="0"/>
            <a:ext cx="2667000" cy="1981200"/>
          </a:xfrm>
          <a:prstGeom prst="rect">
            <a:avLst/>
          </a:prstGeom>
          <a:noFill/>
        </p:spPr>
      </p:pic>
      <p:pic>
        <p:nvPicPr>
          <p:cNvPr id="41988" name="Picture 4" descr="http://www.babysheart.com/images/products/display_action.jpg"/>
          <p:cNvPicPr>
            <a:picLocks noChangeAspect="1" noChangeArrowheads="1"/>
          </p:cNvPicPr>
          <p:nvPr/>
        </p:nvPicPr>
        <p:blipFill>
          <a:blip r:embed="rId3" cstate="print"/>
          <a:srcRect/>
          <a:stretch>
            <a:fillRect/>
          </a:stretch>
        </p:blipFill>
        <p:spPr bwMode="auto">
          <a:xfrm>
            <a:off x="7924800" y="2286000"/>
            <a:ext cx="1447800" cy="2781300"/>
          </a:xfrm>
          <a:prstGeom prst="rect">
            <a:avLst/>
          </a:prstGeom>
          <a:noFill/>
        </p:spPr>
      </p:pic>
      <p:pic>
        <p:nvPicPr>
          <p:cNvPr id="41990" name="Picture 6" descr="http://t3.gstatic.com/images?q=tbn:ANd9GcT_tPwdH3BkobSoF8BdoIesgYJ83H34ghaUF1J-rTT0Klfomh-b11em60FM5A"/>
          <p:cNvPicPr>
            <a:picLocks noChangeAspect="1" noChangeArrowheads="1"/>
          </p:cNvPicPr>
          <p:nvPr/>
        </p:nvPicPr>
        <p:blipFill>
          <a:blip r:embed="rId4" cstate="print"/>
          <a:srcRect/>
          <a:stretch>
            <a:fillRect/>
          </a:stretch>
        </p:blipFill>
        <p:spPr bwMode="auto">
          <a:xfrm>
            <a:off x="6934200" y="5181600"/>
            <a:ext cx="1676400" cy="1819275"/>
          </a:xfrm>
          <a:prstGeom prst="rect">
            <a:avLst/>
          </a:prstGeom>
          <a:noFill/>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20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20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Pediatric Patient</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Pediatrics is a specialty of medicine that cares for children from birth to adulthood</a:t>
            </a:r>
          </a:p>
          <a:p>
            <a:r>
              <a:rPr lang="en-US" dirty="0" smtClean="0"/>
              <a:t> Pediatric patients are examined much more frequently than adults and must be monitored carefully because of their rapid growth, especially in the first year</a:t>
            </a:r>
          </a:p>
          <a:p>
            <a:r>
              <a:rPr lang="en-US" dirty="0" smtClean="0"/>
              <a:t>The infant begins its journey through the pediatrics' office on day 2 or 3</a:t>
            </a:r>
          </a:p>
          <a:p>
            <a:r>
              <a:rPr lang="en-US" dirty="0" smtClean="0"/>
              <a:t>Weight, height, and head circumference will be measured</a:t>
            </a:r>
          </a:p>
          <a:p>
            <a:r>
              <a:rPr lang="en-US" dirty="0" smtClean="0"/>
              <a:t>Immunization will be started at 2 months of age(</a:t>
            </a:r>
            <a:r>
              <a:rPr lang="en-US" dirty="0" err="1" smtClean="0"/>
              <a:t>hep</a:t>
            </a:r>
            <a:r>
              <a:rPr lang="en-US" dirty="0" smtClean="0"/>
              <a:t> B should be giving in the hospital)</a:t>
            </a:r>
          </a:p>
          <a:p>
            <a:r>
              <a:rPr lang="en-US" dirty="0" smtClean="0"/>
              <a:t>The baby will continue to be examined at 2 to 3 months intervals throughout the first 18 months</a:t>
            </a:r>
          </a:p>
          <a:p>
            <a:r>
              <a:rPr lang="en-US" dirty="0" smtClean="0"/>
              <a:t>The child will continue to be examined on a yearly basis to monitor their development</a:t>
            </a:r>
          </a:p>
          <a:p>
            <a:pPr>
              <a:buNone/>
            </a:pPr>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Immunization schedule 2012</a:t>
            </a:r>
            <a:endParaRPr lang="en-US" dirty="0"/>
          </a:p>
        </p:txBody>
      </p:sp>
      <p:sp>
        <p:nvSpPr>
          <p:cNvPr id="3" name="Content Placeholder 2"/>
          <p:cNvSpPr>
            <a:spLocks noGrp="1"/>
          </p:cNvSpPr>
          <p:nvPr>
            <p:ph idx="1"/>
          </p:nvPr>
        </p:nvSpPr>
        <p:spPr/>
        <p:txBody>
          <a:bodyPr/>
          <a:lstStyle/>
          <a:p>
            <a:endParaRPr lang="en-US"/>
          </a:p>
        </p:txBody>
      </p:sp>
      <p:pic>
        <p:nvPicPr>
          <p:cNvPr id="9218" name="Picture 2" descr="http://vaxtruth.org/wordpress/wp-content/uploads/2012/02/0-6yrs_chart_only2012.jpg"/>
          <p:cNvPicPr>
            <a:picLocks noChangeAspect="1" noChangeArrowheads="1"/>
          </p:cNvPicPr>
          <p:nvPr/>
        </p:nvPicPr>
        <p:blipFill>
          <a:blip r:embed="rId2" cstate="print"/>
          <a:srcRect/>
          <a:stretch>
            <a:fillRect/>
          </a:stretch>
        </p:blipFill>
        <p:spPr bwMode="auto">
          <a:xfrm>
            <a:off x="0" y="1295400"/>
            <a:ext cx="8839200" cy="55626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Assisting With The Pediatric Exam</a:t>
            </a:r>
            <a:endParaRPr lang="en-US" dirty="0"/>
          </a:p>
        </p:txBody>
      </p:sp>
      <p:sp>
        <p:nvSpPr>
          <p:cNvPr id="3" name="Content Placeholder 2"/>
          <p:cNvSpPr>
            <a:spLocks noGrp="1"/>
          </p:cNvSpPr>
          <p:nvPr>
            <p:ph idx="1"/>
          </p:nvPr>
        </p:nvSpPr>
        <p:spPr>
          <a:xfrm>
            <a:off x="457200" y="1524000"/>
            <a:ext cx="7467600" cy="4602163"/>
          </a:xfrm>
        </p:spPr>
        <p:txBody>
          <a:bodyPr/>
          <a:lstStyle/>
          <a:p>
            <a:r>
              <a:rPr lang="en-US" dirty="0" smtClean="0"/>
              <a:t>There are some physicians who require that all patients have their vital signs taken at every visit regardless of the reason for the visit</a:t>
            </a:r>
          </a:p>
          <a:p>
            <a:r>
              <a:rPr lang="en-US" dirty="0" smtClean="0"/>
              <a:t>Because little ones may be uncooperative at times, you may need to assist the physician or they may ask their caregiver</a:t>
            </a:r>
          </a:p>
          <a:p>
            <a:endParaRPr lang="en-US" dirty="0"/>
          </a:p>
        </p:txBody>
      </p:sp>
      <p:pic>
        <p:nvPicPr>
          <p:cNvPr id="47108" name="Picture 4" descr="http://www.exammaster.com/images/products/pages/pediatrics-board-review.jpg"/>
          <p:cNvPicPr>
            <a:picLocks noChangeAspect="1" noChangeArrowheads="1"/>
          </p:cNvPicPr>
          <p:nvPr/>
        </p:nvPicPr>
        <p:blipFill>
          <a:blip r:embed="rId2" cstate="print"/>
          <a:srcRect/>
          <a:stretch>
            <a:fillRect/>
          </a:stretch>
        </p:blipFill>
        <p:spPr bwMode="auto">
          <a:xfrm>
            <a:off x="5562600" y="5029200"/>
            <a:ext cx="3333750" cy="1828800"/>
          </a:xfrm>
          <a:prstGeom prst="rect">
            <a:avLst/>
          </a:prstGeom>
          <a:noFill/>
        </p:spPr>
      </p:pic>
      <p:pic>
        <p:nvPicPr>
          <p:cNvPr id="47110" name="Picture 6" descr="http://www.afrotc.com/i/careers_page/Pediatric-nurse-practitioner.jpg"/>
          <p:cNvPicPr>
            <a:picLocks noChangeAspect="1" noChangeArrowheads="1"/>
          </p:cNvPicPr>
          <p:nvPr/>
        </p:nvPicPr>
        <p:blipFill>
          <a:blip r:embed="rId3" cstate="print"/>
          <a:srcRect/>
          <a:stretch>
            <a:fillRect/>
          </a:stretch>
        </p:blipFill>
        <p:spPr bwMode="auto">
          <a:xfrm>
            <a:off x="914400" y="5334000"/>
            <a:ext cx="3333750" cy="1524000"/>
          </a:xfrm>
          <a:prstGeom prst="rect">
            <a:avLst/>
          </a:prstGeom>
          <a:noFill/>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Pediatric Measurements</a:t>
            </a:r>
            <a:endParaRPr lang="en-US" dirty="0"/>
          </a:p>
        </p:txBody>
      </p:sp>
      <p:sp>
        <p:nvSpPr>
          <p:cNvPr id="3" name="Content Placeholder 2"/>
          <p:cNvSpPr>
            <a:spLocks noGrp="1"/>
          </p:cNvSpPr>
          <p:nvPr>
            <p:ph idx="1"/>
          </p:nvPr>
        </p:nvSpPr>
        <p:spPr/>
        <p:txBody>
          <a:bodyPr/>
          <a:lstStyle/>
          <a:p>
            <a:r>
              <a:rPr lang="en-US" dirty="0" smtClean="0"/>
              <a:t>Growth charts are essential in the course of the child’s examination, diagnosis, and treatment</a:t>
            </a:r>
          </a:p>
          <a:p>
            <a:r>
              <a:rPr lang="en-US" dirty="0" smtClean="0"/>
              <a:t>The physician can compare the child’s measurements in relation to the percentile(that of other children the same age)</a:t>
            </a:r>
          </a:p>
          <a:p>
            <a:pPr>
              <a:buNone/>
            </a:pPr>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0178" name="Picture 2" descr="http://www.ihs.gov/medicalprograms/mch/images/PediatricGrowthCharts.jpg"/>
          <p:cNvPicPr>
            <a:picLocks noChangeAspect="1" noChangeArrowheads="1"/>
          </p:cNvPicPr>
          <p:nvPr/>
        </p:nvPicPr>
        <p:blipFill>
          <a:blip r:embed="rId2" cstate="print"/>
          <a:srcRect/>
          <a:stretch>
            <a:fillRect/>
          </a:stretch>
        </p:blipFill>
        <p:spPr bwMode="auto">
          <a:xfrm>
            <a:off x="838200" y="762000"/>
            <a:ext cx="3619500" cy="4676776"/>
          </a:xfrm>
          <a:prstGeom prst="rect">
            <a:avLst/>
          </a:prstGeom>
          <a:noFill/>
        </p:spPr>
      </p:pic>
      <p:pic>
        <p:nvPicPr>
          <p:cNvPr id="50180" name="Picture 4" descr="http://pediatriceducation.org/wp-content/uploads/2009/01/101005figure25growthchart.jpg"/>
          <p:cNvPicPr>
            <a:picLocks noChangeAspect="1" noChangeArrowheads="1"/>
          </p:cNvPicPr>
          <p:nvPr/>
        </p:nvPicPr>
        <p:blipFill>
          <a:blip r:embed="rId3" cstate="print"/>
          <a:srcRect/>
          <a:stretch>
            <a:fillRect/>
          </a:stretch>
        </p:blipFill>
        <p:spPr bwMode="auto">
          <a:xfrm>
            <a:off x="4876800" y="762000"/>
            <a:ext cx="3429000" cy="45720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Growth Chart Example</a:t>
            </a:r>
            <a:endParaRPr lang="en-US" dirty="0"/>
          </a:p>
        </p:txBody>
      </p:sp>
      <p:sp>
        <p:nvSpPr>
          <p:cNvPr id="3" name="Content Placeholder 2"/>
          <p:cNvSpPr>
            <a:spLocks noGrp="1"/>
          </p:cNvSpPr>
          <p:nvPr>
            <p:ph idx="1"/>
          </p:nvPr>
        </p:nvSpPr>
        <p:spPr/>
        <p:txBody>
          <a:bodyPr/>
          <a:lstStyle/>
          <a:p>
            <a:r>
              <a:rPr lang="en-US" sz="2000" dirty="0" smtClean="0"/>
              <a:t>In this  example, you can see that a two year old boy who is 30 pounds is at the 75th percentile for his weight. What does that mean? It means that he weighs more than about 75% of boys his age. It also means that 25% of 2 year old boys weigh more than he does. Is that normal? Sure, if that is where he has always been on the growth charts.</a:t>
            </a:r>
          </a:p>
          <a:p>
            <a:endParaRPr lang="en-US" dirty="0"/>
          </a:p>
        </p:txBody>
      </p:sp>
      <p:pic>
        <p:nvPicPr>
          <p:cNvPr id="49154" name="Picture 2" descr="Growth Chart Examples"/>
          <p:cNvPicPr>
            <a:picLocks noChangeAspect="1" noChangeArrowheads="1"/>
          </p:cNvPicPr>
          <p:nvPr/>
        </p:nvPicPr>
        <p:blipFill>
          <a:blip r:embed="rId2" cstate="print"/>
          <a:srcRect/>
          <a:stretch>
            <a:fillRect/>
          </a:stretch>
        </p:blipFill>
        <p:spPr bwMode="auto">
          <a:xfrm>
            <a:off x="2743200" y="3619499"/>
            <a:ext cx="2876550" cy="3238501"/>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Measuring Height</a:t>
            </a:r>
            <a:endParaRPr lang="en-US" dirty="0"/>
          </a:p>
        </p:txBody>
      </p:sp>
      <p:sp>
        <p:nvSpPr>
          <p:cNvPr id="3" name="Content Placeholder 2"/>
          <p:cNvSpPr>
            <a:spLocks noGrp="1"/>
          </p:cNvSpPr>
          <p:nvPr>
            <p:ph idx="1"/>
          </p:nvPr>
        </p:nvSpPr>
        <p:spPr/>
        <p:txBody>
          <a:bodyPr>
            <a:normAutofit fontScale="92500"/>
          </a:bodyPr>
          <a:lstStyle/>
          <a:p>
            <a:r>
              <a:rPr lang="en-US" dirty="0" smtClean="0"/>
              <a:t>Measuring height of a baby from infancy to 36 months by recumbent length is recommended as the most accurate</a:t>
            </a:r>
          </a:p>
          <a:p>
            <a:endParaRPr lang="en-US" dirty="0" smtClean="0"/>
          </a:p>
          <a:p>
            <a:endParaRPr lang="en-US" dirty="0" smtClean="0"/>
          </a:p>
          <a:p>
            <a:endParaRPr lang="en-US" dirty="0" smtClean="0"/>
          </a:p>
          <a:p>
            <a:r>
              <a:rPr lang="en-US" dirty="0" smtClean="0"/>
              <a:t>When the child is older and will cooperate, you can begin to measure the height and weight on the upright scales</a:t>
            </a:r>
            <a:endParaRPr lang="en-US" dirty="0"/>
          </a:p>
        </p:txBody>
      </p:sp>
      <p:pic>
        <p:nvPicPr>
          <p:cNvPr id="51202" name="Picture 2" descr="http://t3.gstatic.com/images?q=tbn:ANd9GcRY25h9COEv6O_DVvlUVjWW7VAhup7jGLhFgzM6oIVCg1ii7GCo4A"/>
          <p:cNvPicPr>
            <a:picLocks noChangeAspect="1" noChangeArrowheads="1"/>
          </p:cNvPicPr>
          <p:nvPr/>
        </p:nvPicPr>
        <p:blipFill>
          <a:blip r:embed="rId2" cstate="print"/>
          <a:srcRect/>
          <a:stretch>
            <a:fillRect/>
          </a:stretch>
        </p:blipFill>
        <p:spPr bwMode="auto">
          <a:xfrm>
            <a:off x="2362200" y="3048000"/>
            <a:ext cx="2847975" cy="1552576"/>
          </a:xfrm>
          <a:prstGeom prst="rect">
            <a:avLst/>
          </a:prstGeom>
          <a:noFill/>
        </p:spPr>
      </p:pic>
      <p:pic>
        <p:nvPicPr>
          <p:cNvPr id="51204" name="Picture 4" descr="http://www.cdc.gov/healthyweight/images/height.jpg"/>
          <p:cNvPicPr>
            <a:picLocks noChangeAspect="1" noChangeArrowheads="1"/>
          </p:cNvPicPr>
          <p:nvPr/>
        </p:nvPicPr>
        <p:blipFill>
          <a:blip r:embed="rId3" cstate="print"/>
          <a:srcRect/>
          <a:stretch>
            <a:fillRect/>
          </a:stretch>
        </p:blipFill>
        <p:spPr bwMode="auto">
          <a:xfrm>
            <a:off x="7696200" y="3048000"/>
            <a:ext cx="1447800" cy="3200401"/>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Weighing The Pediatric Patient</a:t>
            </a:r>
            <a:endParaRPr lang="en-US" dirty="0"/>
          </a:p>
        </p:txBody>
      </p:sp>
      <p:sp>
        <p:nvSpPr>
          <p:cNvPr id="3" name="Content Placeholder 2"/>
          <p:cNvSpPr>
            <a:spLocks noGrp="1"/>
          </p:cNvSpPr>
          <p:nvPr>
            <p:ph idx="1"/>
          </p:nvPr>
        </p:nvSpPr>
        <p:spPr/>
        <p:txBody>
          <a:bodyPr/>
          <a:lstStyle/>
          <a:p>
            <a:r>
              <a:rPr lang="en-US" dirty="0" smtClean="0"/>
              <a:t>It is customary to weigh infants/children(up to 36 months) unclothed for greater accuracy</a:t>
            </a:r>
          </a:p>
          <a:p>
            <a:r>
              <a:rPr lang="en-US" dirty="0" smtClean="0"/>
              <a:t>It is best that you ask the caregiver to transport the baby to the scales and place them on the scales for you</a:t>
            </a:r>
          </a:p>
          <a:p>
            <a:r>
              <a:rPr lang="en-US" dirty="0" smtClean="0"/>
              <a:t>This reduces the possibility of accidental injuries</a:t>
            </a:r>
          </a:p>
          <a:p>
            <a:endParaRPr lang="en-US" dirty="0"/>
          </a:p>
        </p:txBody>
      </p:sp>
      <p:pic>
        <p:nvPicPr>
          <p:cNvPr id="52226" name="Picture 2" descr="http://i00.i.aliimg.com/photo/267731038/Baby_Scale.summ.jpg"/>
          <p:cNvPicPr>
            <a:picLocks noChangeAspect="1" noChangeArrowheads="1"/>
          </p:cNvPicPr>
          <p:nvPr/>
        </p:nvPicPr>
        <p:blipFill>
          <a:blip r:embed="rId2" cstate="print"/>
          <a:srcRect/>
          <a:stretch>
            <a:fillRect/>
          </a:stretch>
        </p:blipFill>
        <p:spPr bwMode="auto">
          <a:xfrm>
            <a:off x="4343400" y="5181600"/>
            <a:ext cx="2362200" cy="1447800"/>
          </a:xfrm>
          <a:prstGeom prst="rect">
            <a:avLst/>
          </a:prstGeom>
          <a:noFill/>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Procedures Of The Eye And Ear</a:t>
            </a:r>
            <a:endParaRPr lang="en-US" dirty="0"/>
          </a:p>
        </p:txBody>
      </p:sp>
      <p:sp>
        <p:nvSpPr>
          <p:cNvPr id="3" name="Content Placeholder 2"/>
          <p:cNvSpPr>
            <a:spLocks noGrp="1"/>
          </p:cNvSpPr>
          <p:nvPr>
            <p:ph idx="1"/>
          </p:nvPr>
        </p:nvSpPr>
        <p:spPr/>
        <p:txBody>
          <a:bodyPr>
            <a:normAutofit lnSpcReduction="10000"/>
          </a:bodyPr>
          <a:lstStyle/>
          <a:p>
            <a:r>
              <a:rPr lang="en-US" sz="2200" dirty="0" smtClean="0"/>
              <a:t>Patients with discharge of the ear or eye may require irrigation(also known as </a:t>
            </a:r>
            <a:r>
              <a:rPr lang="en-US" sz="2200" dirty="0" err="1" smtClean="0"/>
              <a:t>lavage</a:t>
            </a:r>
            <a:r>
              <a:rPr lang="en-US" sz="2200" dirty="0" smtClean="0"/>
              <a:t>) to remove the drainage</a:t>
            </a:r>
          </a:p>
          <a:p>
            <a:r>
              <a:rPr lang="en-US" sz="2200" dirty="0" smtClean="0"/>
              <a:t>Irrigate the eye: </a:t>
            </a:r>
          </a:p>
          <a:p>
            <a:r>
              <a:rPr lang="en-US" sz="2200" dirty="0" smtClean="0"/>
              <a:t>Explain the procedure</a:t>
            </a:r>
          </a:p>
          <a:p>
            <a:r>
              <a:rPr lang="en-US" sz="2200" dirty="0" smtClean="0"/>
              <a:t>Position the patient comfortably(sitting or lying) </a:t>
            </a:r>
          </a:p>
          <a:p>
            <a:r>
              <a:rPr lang="en-US" sz="2200" dirty="0" smtClean="0"/>
              <a:t>Ask the patient to tilt their head to one side</a:t>
            </a:r>
          </a:p>
          <a:p>
            <a:r>
              <a:rPr lang="en-US" sz="2200" dirty="0" smtClean="0"/>
              <a:t>Place the emesis basin against their head</a:t>
            </a:r>
          </a:p>
          <a:p>
            <a:r>
              <a:rPr lang="en-US" sz="2200" dirty="0" smtClean="0"/>
              <a:t>Hold the eye open with you thumb and index finger </a:t>
            </a:r>
          </a:p>
          <a:p>
            <a:r>
              <a:rPr lang="en-US" sz="2200" dirty="0" smtClean="0"/>
              <a:t>Irrigate the eye gently with the recommended solution  </a:t>
            </a:r>
          </a:p>
          <a:p>
            <a:r>
              <a:rPr lang="en-US" sz="2200" dirty="0" smtClean="0"/>
              <a:t>Gently wipe eye with gauze as needed</a:t>
            </a:r>
          </a:p>
          <a:p>
            <a:r>
              <a:rPr lang="en-US" sz="2200" dirty="0" smtClean="0"/>
              <a:t>Make sure you wear gloves</a:t>
            </a:r>
          </a:p>
          <a:p>
            <a:endParaRPr lang="en-US" dirty="0" smtClean="0"/>
          </a:p>
          <a:p>
            <a:endParaRPr lang="en-US" dirty="0" smtClean="0"/>
          </a:p>
          <a:p>
            <a:endParaRPr lang="en-US" dirty="0" smtClean="0"/>
          </a:p>
        </p:txBody>
      </p:sp>
      <p:pic>
        <p:nvPicPr>
          <p:cNvPr id="25604" name="Picture 4" descr="http://cdn.simtics.com/GVMWeb/Courses/MAEY/Default/English/Text/Thumbs/MAEY_004.jpg"/>
          <p:cNvPicPr>
            <a:picLocks noChangeAspect="1" noChangeArrowheads="1"/>
          </p:cNvPicPr>
          <p:nvPr/>
        </p:nvPicPr>
        <p:blipFill>
          <a:blip r:embed="rId2" cstate="print"/>
          <a:srcRect/>
          <a:stretch>
            <a:fillRect/>
          </a:stretch>
        </p:blipFill>
        <p:spPr bwMode="auto">
          <a:xfrm>
            <a:off x="7010400" y="1981200"/>
            <a:ext cx="1905000" cy="1752600"/>
          </a:xfrm>
          <a:prstGeom prst="rect">
            <a:avLst/>
          </a:prstGeom>
          <a:noFill/>
        </p:spPr>
      </p:pic>
      <p:pic>
        <p:nvPicPr>
          <p:cNvPr id="25606" name="Picture 6" descr="http://img.wonderhowto.com/screengrabs/633494160834137506.jpg"/>
          <p:cNvPicPr>
            <a:picLocks noChangeAspect="1" noChangeArrowheads="1"/>
          </p:cNvPicPr>
          <p:nvPr/>
        </p:nvPicPr>
        <p:blipFill>
          <a:blip r:embed="rId3" cstate="print"/>
          <a:srcRect/>
          <a:stretch>
            <a:fillRect/>
          </a:stretch>
        </p:blipFill>
        <p:spPr bwMode="auto">
          <a:xfrm>
            <a:off x="6477000" y="5105400"/>
            <a:ext cx="2667000" cy="1600200"/>
          </a:xfrm>
          <a:prstGeom prst="rect">
            <a:avLst/>
          </a:prstGeom>
          <a:noFill/>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down)">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wipe(down)">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wipe(down)">
                                      <p:cBhvr>
                                        <p:cTn id="5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Head Circumference</a:t>
            </a:r>
            <a:endParaRPr lang="en-US" dirty="0"/>
          </a:p>
        </p:txBody>
      </p:sp>
      <p:sp>
        <p:nvSpPr>
          <p:cNvPr id="3" name="Content Placeholder 2"/>
          <p:cNvSpPr>
            <a:spLocks noGrp="1"/>
          </p:cNvSpPr>
          <p:nvPr>
            <p:ph idx="1"/>
          </p:nvPr>
        </p:nvSpPr>
        <p:spPr/>
        <p:txBody>
          <a:bodyPr/>
          <a:lstStyle/>
          <a:p>
            <a:r>
              <a:rPr lang="en-US" dirty="0" smtClean="0"/>
              <a:t>This is important for alerting the physician of abnormal development</a:t>
            </a:r>
          </a:p>
          <a:p>
            <a:r>
              <a:rPr lang="en-US" dirty="0" smtClean="0"/>
              <a:t>This should be done up to age 36 months</a:t>
            </a:r>
          </a:p>
          <a:p>
            <a:r>
              <a:rPr lang="en-US" dirty="0" smtClean="0"/>
              <a:t>This is placed about an inch above the ears, and around the forehead to get an accurate measurement</a:t>
            </a:r>
            <a:endParaRPr lang="en-US" dirty="0"/>
          </a:p>
        </p:txBody>
      </p:sp>
      <p:pic>
        <p:nvPicPr>
          <p:cNvPr id="53250" name="Picture 2" descr="http://www.hopkinsmedicalproducts.com/images/products/thumbnails/680402.jpg"/>
          <p:cNvPicPr>
            <a:picLocks noChangeAspect="1" noChangeArrowheads="1"/>
          </p:cNvPicPr>
          <p:nvPr/>
        </p:nvPicPr>
        <p:blipFill>
          <a:blip r:embed="rId2" cstate="print"/>
          <a:srcRect/>
          <a:stretch>
            <a:fillRect/>
          </a:stretch>
        </p:blipFill>
        <p:spPr bwMode="auto">
          <a:xfrm>
            <a:off x="5943600" y="4572000"/>
            <a:ext cx="2057400" cy="2057400"/>
          </a:xfrm>
          <a:prstGeom prst="rect">
            <a:avLst/>
          </a:prstGeom>
          <a:noFill/>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Chest Circumference</a:t>
            </a:r>
            <a:endParaRPr lang="en-US" dirty="0"/>
          </a:p>
        </p:txBody>
      </p:sp>
      <p:sp>
        <p:nvSpPr>
          <p:cNvPr id="3" name="Content Placeholder 2"/>
          <p:cNvSpPr>
            <a:spLocks noGrp="1"/>
          </p:cNvSpPr>
          <p:nvPr>
            <p:ph idx="1"/>
          </p:nvPr>
        </p:nvSpPr>
        <p:spPr/>
        <p:txBody>
          <a:bodyPr/>
          <a:lstStyle/>
          <a:p>
            <a:r>
              <a:rPr lang="en-US" dirty="0" smtClean="0"/>
              <a:t>The chest circumference is measured by placing the flexible measuring tape around the child’s chest just below the nipples</a:t>
            </a:r>
          </a:p>
          <a:p>
            <a:r>
              <a:rPr lang="en-US" dirty="0" smtClean="0"/>
              <a:t>This is not required on the growth cart, by must be recorded in the patient’s chart</a:t>
            </a:r>
          </a:p>
          <a:p>
            <a:endParaRPr lang="en-US" dirty="0"/>
          </a:p>
        </p:txBody>
      </p:sp>
      <p:pic>
        <p:nvPicPr>
          <p:cNvPr id="54274" name="Picture 2" descr="http://wwwdelivery.superstock.com/WI/223/4123/PreviewComp/SuperStock_4123-1546.jpg"/>
          <p:cNvPicPr>
            <a:picLocks noChangeAspect="1" noChangeArrowheads="1"/>
          </p:cNvPicPr>
          <p:nvPr/>
        </p:nvPicPr>
        <p:blipFill>
          <a:blip r:embed="rId2" cstate="print"/>
          <a:srcRect/>
          <a:stretch>
            <a:fillRect/>
          </a:stretch>
        </p:blipFill>
        <p:spPr bwMode="auto">
          <a:xfrm>
            <a:off x="5181600" y="4495800"/>
            <a:ext cx="3333750" cy="2181226"/>
          </a:xfrm>
          <a:prstGeom prst="rect">
            <a:avLst/>
          </a:prstGeom>
          <a:noFill/>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Irrigating the Ear</a:t>
            </a:r>
            <a:endParaRPr lang="en-US" dirty="0"/>
          </a:p>
        </p:txBody>
      </p:sp>
      <p:sp>
        <p:nvSpPr>
          <p:cNvPr id="3" name="Content Placeholder 2"/>
          <p:cNvSpPr>
            <a:spLocks noGrp="1"/>
          </p:cNvSpPr>
          <p:nvPr>
            <p:ph idx="1"/>
          </p:nvPr>
        </p:nvSpPr>
        <p:spPr>
          <a:xfrm>
            <a:off x="457200" y="1295400"/>
            <a:ext cx="7467600" cy="4830763"/>
          </a:xfrm>
        </p:spPr>
        <p:txBody>
          <a:bodyPr>
            <a:normAutofit fontScale="85000" lnSpcReduction="20000"/>
          </a:bodyPr>
          <a:lstStyle/>
          <a:p>
            <a:r>
              <a:rPr lang="en-US" sz="2600" dirty="0" smtClean="0"/>
              <a:t>Explain the procedure </a:t>
            </a:r>
          </a:p>
          <a:p>
            <a:r>
              <a:rPr lang="en-US" sz="2600" dirty="0" smtClean="0"/>
              <a:t>View the affected ear with an </a:t>
            </a:r>
            <a:r>
              <a:rPr lang="en-US" sz="2600" dirty="0" err="1" smtClean="0"/>
              <a:t>otoscope</a:t>
            </a:r>
            <a:r>
              <a:rPr lang="en-US" sz="2600" dirty="0" smtClean="0"/>
              <a:t> </a:t>
            </a:r>
          </a:p>
          <a:p>
            <a:r>
              <a:rPr lang="en-US" sz="2600" dirty="0" smtClean="0"/>
              <a:t>Ask the patient to turn their head to the affected side </a:t>
            </a:r>
          </a:p>
          <a:p>
            <a:r>
              <a:rPr lang="en-US" sz="2600" dirty="0" smtClean="0"/>
              <a:t>Place a towel over the shoulder</a:t>
            </a:r>
          </a:p>
          <a:p>
            <a:r>
              <a:rPr lang="en-US" sz="2600" dirty="0" smtClean="0"/>
              <a:t>Position the ear basin under the ear for the patient to hold to catch the solution(always warm up solution or drops)</a:t>
            </a:r>
          </a:p>
          <a:p>
            <a:r>
              <a:rPr lang="en-US" sz="2600" dirty="0" smtClean="0"/>
              <a:t>Fill the syringe with the ordered solution</a:t>
            </a:r>
          </a:p>
          <a:p>
            <a:r>
              <a:rPr lang="en-US" sz="2600" dirty="0" smtClean="0"/>
              <a:t>With one hand, pull the </a:t>
            </a:r>
            <a:r>
              <a:rPr lang="en-US" sz="2600" dirty="0" err="1" smtClean="0"/>
              <a:t>pinna</a:t>
            </a:r>
            <a:r>
              <a:rPr lang="en-US" sz="2600" dirty="0" smtClean="0"/>
              <a:t> up and back, with the other hand, place the tip of the syringe into the canal, and aim the flow of solution upward so the entire ear canal will be irrigated(check for pain or dizziness)</a:t>
            </a:r>
          </a:p>
          <a:p>
            <a:r>
              <a:rPr lang="en-US" sz="2600" dirty="0" smtClean="0"/>
              <a:t>Inspect the canal for the desired result</a:t>
            </a:r>
          </a:p>
          <a:p>
            <a:pPr>
              <a:buNone/>
            </a:pPr>
            <a:r>
              <a:rPr lang="en-US" dirty="0" smtClean="0"/>
              <a:t> </a:t>
            </a:r>
            <a:endParaRPr lang="en-US" dirty="0"/>
          </a:p>
        </p:txBody>
      </p:sp>
      <p:pic>
        <p:nvPicPr>
          <p:cNvPr id="5" name="Picture 2" descr="http://bryanking.net/wp-content/uploads/2010/01/ear_lavage-300x225.jpg"/>
          <p:cNvPicPr>
            <a:picLocks noChangeAspect="1" noChangeArrowheads="1"/>
          </p:cNvPicPr>
          <p:nvPr/>
        </p:nvPicPr>
        <p:blipFill>
          <a:blip r:embed="rId2" cstate="print"/>
          <a:srcRect/>
          <a:stretch>
            <a:fillRect/>
          </a:stretch>
        </p:blipFill>
        <p:spPr bwMode="auto">
          <a:xfrm>
            <a:off x="6019800" y="0"/>
            <a:ext cx="2857500" cy="1762125"/>
          </a:xfrm>
          <a:prstGeom prst="rect">
            <a:avLst/>
          </a:prstGeom>
          <a:noFill/>
        </p:spPr>
      </p:pic>
      <p:pic>
        <p:nvPicPr>
          <p:cNvPr id="24580" name="Picture 4" descr="http://www.enthelp.com/images/olive_oil_drops.jpg"/>
          <p:cNvPicPr>
            <a:picLocks noChangeAspect="1" noChangeArrowheads="1"/>
          </p:cNvPicPr>
          <p:nvPr/>
        </p:nvPicPr>
        <p:blipFill>
          <a:blip r:embed="rId3" cstate="print"/>
          <a:srcRect/>
          <a:stretch>
            <a:fillRect/>
          </a:stretch>
        </p:blipFill>
        <p:spPr bwMode="auto">
          <a:xfrm>
            <a:off x="6705600" y="5076825"/>
            <a:ext cx="2152650" cy="1781175"/>
          </a:xfrm>
          <a:prstGeom prst="rect">
            <a:avLst/>
          </a:prstGeom>
          <a:noFill/>
        </p:spPr>
      </p:pic>
      <p:pic>
        <p:nvPicPr>
          <p:cNvPr id="24582" name="Picture 6" descr="http://www.earinfo.com/uploaded/2009%20images/122109_EarCleaningGuidelines/122109_EarCleaningGuidelines_Irrigation.jpg"/>
          <p:cNvPicPr>
            <a:picLocks noChangeAspect="1" noChangeArrowheads="1"/>
          </p:cNvPicPr>
          <p:nvPr/>
        </p:nvPicPr>
        <p:blipFill>
          <a:blip r:embed="rId4" cstate="print"/>
          <a:srcRect/>
          <a:stretch>
            <a:fillRect/>
          </a:stretch>
        </p:blipFill>
        <p:spPr bwMode="auto">
          <a:xfrm>
            <a:off x="2438400" y="5334000"/>
            <a:ext cx="2819400" cy="1524000"/>
          </a:xfrm>
          <a:prstGeom prst="rect">
            <a:avLst/>
          </a:prstGeom>
          <a:noFill/>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down)">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wipe(down)">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Screen Visual Acuity with a </a:t>
            </a:r>
            <a:r>
              <a:rPr lang="en-US" b="1" dirty="0" err="1" smtClean="0"/>
              <a:t>Snellen</a:t>
            </a:r>
            <a:r>
              <a:rPr lang="en-US" b="1" dirty="0" smtClean="0"/>
              <a:t> </a:t>
            </a:r>
            <a:r>
              <a:rPr lang="en-US" dirty="0" smtClean="0"/>
              <a:t>Chart</a:t>
            </a:r>
            <a:endParaRPr lang="en-US" dirty="0"/>
          </a:p>
        </p:txBody>
      </p:sp>
      <p:sp>
        <p:nvSpPr>
          <p:cNvPr id="3" name="Content Placeholder 2"/>
          <p:cNvSpPr>
            <a:spLocks noGrp="1"/>
          </p:cNvSpPr>
          <p:nvPr>
            <p:ph idx="1"/>
          </p:nvPr>
        </p:nvSpPr>
        <p:spPr>
          <a:xfrm>
            <a:off x="457200" y="1447800"/>
            <a:ext cx="7467600" cy="5410200"/>
          </a:xfrm>
        </p:spPr>
        <p:txBody>
          <a:bodyPr>
            <a:normAutofit fontScale="85000" lnSpcReduction="10000"/>
          </a:bodyPr>
          <a:lstStyle/>
          <a:p>
            <a:r>
              <a:rPr lang="en-US" dirty="0" smtClean="0"/>
              <a:t>This measures the distant visual acuity of a patient </a:t>
            </a:r>
          </a:p>
          <a:p>
            <a:r>
              <a:rPr lang="en-US" dirty="0" smtClean="0"/>
              <a:t>Ask the patient to read the chart with both eyes(OU) first, standing 20 feet from the chart</a:t>
            </a:r>
          </a:p>
          <a:p>
            <a:r>
              <a:rPr lang="en-US" dirty="0" smtClean="0"/>
              <a:t>To test the right eye, have the patient cover the left eye, keeping both eyes opened(vise-versa) </a:t>
            </a:r>
          </a:p>
          <a:p>
            <a:r>
              <a:rPr lang="en-US" dirty="0" smtClean="0"/>
              <a:t>Have the patient wear their contacts or glasses</a:t>
            </a:r>
          </a:p>
          <a:p>
            <a:r>
              <a:rPr lang="en-US" dirty="0" smtClean="0"/>
              <a:t>Record the smallest line that the patient can read(only 2 errors on the chart)</a:t>
            </a:r>
          </a:p>
          <a:p>
            <a:r>
              <a:rPr lang="en-US" dirty="0" smtClean="0"/>
              <a:t>Example right eye(OD) 20/15 left eye(OS) 20/20 both eyes(OU) 20/20, no squinting observed</a:t>
            </a:r>
          </a:p>
          <a:p>
            <a:pPr>
              <a:buNone/>
            </a:pPr>
            <a:r>
              <a:rPr lang="en-US" dirty="0" smtClean="0"/>
              <a:t>  </a:t>
            </a:r>
          </a:p>
          <a:p>
            <a:endParaRPr lang="en-US" dirty="0" smtClean="0"/>
          </a:p>
          <a:p>
            <a:endParaRPr lang="en-US" dirty="0"/>
          </a:p>
        </p:txBody>
      </p:sp>
      <p:pic>
        <p:nvPicPr>
          <p:cNvPr id="23554" name="Picture 2" descr="chart, 20, distance, eye, nonreflective, matte, finish, green, red, color, bars, snellen, plastic, type, 22, 11.the, familiar, big, letter, symbol, top, progressively, smaller, letters, bottom, down, better, measuring, visual, acuity, words, see, things, far, away, category, medical, surgical, physician, exam, room, supplies"/>
          <p:cNvPicPr>
            <a:picLocks noChangeAspect="1" noChangeArrowheads="1"/>
          </p:cNvPicPr>
          <p:nvPr/>
        </p:nvPicPr>
        <p:blipFill>
          <a:blip r:embed="rId2" cstate="print"/>
          <a:srcRect/>
          <a:stretch>
            <a:fillRect/>
          </a:stretch>
        </p:blipFill>
        <p:spPr bwMode="auto">
          <a:xfrm>
            <a:off x="7924800" y="3048000"/>
            <a:ext cx="1219200" cy="2209800"/>
          </a:xfrm>
          <a:prstGeom prst="rect">
            <a:avLst/>
          </a:prstGeom>
          <a:noFill/>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Screen Visual Acuity with the </a:t>
            </a:r>
            <a:r>
              <a:rPr lang="en-US" b="1" dirty="0" smtClean="0"/>
              <a:t>Jaeger</a:t>
            </a:r>
            <a:r>
              <a:rPr lang="en-US" dirty="0" smtClean="0"/>
              <a:t> System</a:t>
            </a:r>
            <a:endParaRPr lang="en-US" dirty="0"/>
          </a:p>
        </p:txBody>
      </p:sp>
      <p:sp>
        <p:nvSpPr>
          <p:cNvPr id="3" name="Content Placeholder 2"/>
          <p:cNvSpPr>
            <a:spLocks noGrp="1"/>
          </p:cNvSpPr>
          <p:nvPr>
            <p:ph sz="half" idx="1"/>
          </p:nvPr>
        </p:nvSpPr>
        <p:spPr>
          <a:xfrm>
            <a:off x="457200" y="1600200"/>
            <a:ext cx="3657600" cy="4876800"/>
          </a:xfrm>
        </p:spPr>
        <p:txBody>
          <a:bodyPr>
            <a:normAutofit fontScale="85000" lnSpcReduction="20000"/>
          </a:bodyPr>
          <a:lstStyle/>
          <a:p>
            <a:r>
              <a:rPr lang="en-US" dirty="0" smtClean="0"/>
              <a:t>This is to determine near distant visual acuity </a:t>
            </a:r>
          </a:p>
          <a:p>
            <a:r>
              <a:rPr lang="en-US" dirty="0" smtClean="0"/>
              <a:t>Have the patient hold the chart between 14 and 16 inches from the eyes</a:t>
            </a:r>
          </a:p>
          <a:p>
            <a:r>
              <a:rPr lang="en-US" dirty="0" smtClean="0"/>
              <a:t>Instruct the patient to read(out loud) the paragraphs of the card with both eyes, first without corrective lenses and then with </a:t>
            </a:r>
          </a:p>
          <a:p>
            <a:r>
              <a:rPr lang="en-US" dirty="0" smtClean="0"/>
              <a:t>The smallest line that the patient can read should be recorded   </a:t>
            </a:r>
            <a:endParaRPr lang="en-US" dirty="0"/>
          </a:p>
        </p:txBody>
      </p:sp>
      <p:sp>
        <p:nvSpPr>
          <p:cNvPr id="5" name="Content Placeholder 4"/>
          <p:cNvSpPr>
            <a:spLocks noGrp="1"/>
          </p:cNvSpPr>
          <p:nvPr>
            <p:ph sz="half" idx="2"/>
          </p:nvPr>
        </p:nvSpPr>
        <p:spPr/>
        <p:txBody>
          <a:bodyPr>
            <a:normAutofit fontScale="85000" lnSpcReduction="20000"/>
          </a:bodyPr>
          <a:lstStyle/>
          <a:p>
            <a:endParaRPr lang="en-US" dirty="0"/>
          </a:p>
        </p:txBody>
      </p:sp>
      <p:pic>
        <p:nvPicPr>
          <p:cNvPr id="22530" name="Picture 2" descr="http://www.pulsestore.com/prodimage/250/PR-32.jpg"/>
          <p:cNvPicPr>
            <a:picLocks noChangeAspect="1" noChangeArrowheads="1"/>
          </p:cNvPicPr>
          <p:nvPr/>
        </p:nvPicPr>
        <p:blipFill>
          <a:blip r:embed="rId2" cstate="print"/>
          <a:srcRect/>
          <a:stretch>
            <a:fillRect/>
          </a:stretch>
        </p:blipFill>
        <p:spPr bwMode="auto">
          <a:xfrm>
            <a:off x="4648200" y="1905000"/>
            <a:ext cx="2667000" cy="4114800"/>
          </a:xfrm>
          <a:prstGeom prst="rect">
            <a:avLst/>
          </a:prstGeom>
          <a:noFill/>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Determine Color Vision Acuity by  the </a:t>
            </a:r>
            <a:r>
              <a:rPr lang="en-US" b="1" dirty="0" smtClean="0"/>
              <a:t>Ishihara</a:t>
            </a:r>
            <a:r>
              <a:rPr lang="en-US" dirty="0" smtClean="0"/>
              <a:t> Method</a:t>
            </a:r>
            <a:endParaRPr lang="en-US" dirty="0"/>
          </a:p>
        </p:txBody>
      </p:sp>
      <p:sp>
        <p:nvSpPr>
          <p:cNvPr id="3" name="Content Placeholder 2"/>
          <p:cNvSpPr>
            <a:spLocks noGrp="1"/>
          </p:cNvSpPr>
          <p:nvPr>
            <p:ph sz="half" idx="1"/>
          </p:nvPr>
        </p:nvSpPr>
        <p:spPr/>
        <p:txBody>
          <a:bodyPr>
            <a:normAutofit/>
          </a:bodyPr>
          <a:lstStyle/>
          <a:p>
            <a:r>
              <a:rPr lang="en-US" sz="1800" dirty="0" smtClean="0"/>
              <a:t>This is determine color vision acuity</a:t>
            </a:r>
          </a:p>
          <a:p>
            <a:r>
              <a:rPr lang="en-US" sz="1800" dirty="0" smtClean="0"/>
              <a:t>Ask the patient to read the plates with both eyes (with corrected lenses on)</a:t>
            </a:r>
          </a:p>
          <a:p>
            <a:r>
              <a:rPr lang="en-US" sz="1800" dirty="0" smtClean="0"/>
              <a:t>Have the patient cover one eye then test again</a:t>
            </a:r>
          </a:p>
          <a:p>
            <a:r>
              <a:rPr lang="en-US" sz="1800" dirty="0" smtClean="0"/>
              <a:t>Record any frames the patient misses </a:t>
            </a:r>
            <a:endParaRPr lang="en-US" sz="1800" dirty="0"/>
          </a:p>
        </p:txBody>
      </p:sp>
      <p:sp>
        <p:nvSpPr>
          <p:cNvPr id="5" name="Content Placeholder 4"/>
          <p:cNvSpPr>
            <a:spLocks noGrp="1"/>
          </p:cNvSpPr>
          <p:nvPr>
            <p:ph sz="half" idx="2"/>
          </p:nvPr>
        </p:nvSpPr>
        <p:spPr/>
        <p:txBody>
          <a:bodyPr/>
          <a:lstStyle/>
          <a:p>
            <a:endParaRPr lang="en-US"/>
          </a:p>
        </p:txBody>
      </p:sp>
      <p:pic>
        <p:nvPicPr>
          <p:cNvPr id="21506" name="Picture 2" descr="http://3.bp.blogspot.com/-TafBWNno8T0/Tg9aOa0fO0I/AAAAAAAAP5Q/VKZDfT9wxg8/s1600/colour_test2.jpg"/>
          <p:cNvPicPr>
            <a:picLocks noChangeAspect="1" noChangeArrowheads="1"/>
          </p:cNvPicPr>
          <p:nvPr/>
        </p:nvPicPr>
        <p:blipFill>
          <a:blip r:embed="rId2" cstate="print"/>
          <a:srcRect/>
          <a:stretch>
            <a:fillRect/>
          </a:stretch>
        </p:blipFill>
        <p:spPr bwMode="auto">
          <a:xfrm>
            <a:off x="4419600" y="1676400"/>
            <a:ext cx="3657600" cy="4419600"/>
          </a:xfrm>
          <a:prstGeom prst="rect">
            <a:avLst/>
          </a:prstGeom>
          <a:noFill/>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Auditory Acuity</a:t>
            </a:r>
            <a:endParaRPr lang="en-US" dirty="0"/>
          </a:p>
        </p:txBody>
      </p:sp>
      <p:sp>
        <p:nvSpPr>
          <p:cNvPr id="3" name="Content Placeholder 2"/>
          <p:cNvSpPr>
            <a:spLocks noGrp="1"/>
          </p:cNvSpPr>
          <p:nvPr>
            <p:ph idx="1"/>
          </p:nvPr>
        </p:nvSpPr>
        <p:spPr/>
        <p:txBody>
          <a:bodyPr>
            <a:normAutofit fontScale="92500"/>
          </a:bodyPr>
          <a:lstStyle/>
          <a:p>
            <a:r>
              <a:rPr lang="en-US" dirty="0" smtClean="0"/>
              <a:t>An audiometer is an instrument used to measure one’s hearing</a:t>
            </a:r>
          </a:p>
          <a:p>
            <a:r>
              <a:rPr lang="en-US" dirty="0" smtClean="0"/>
              <a:t>The patient wears earphones and is in a soundproof booth</a:t>
            </a:r>
          </a:p>
          <a:p>
            <a:r>
              <a:rPr lang="en-US" dirty="0" smtClean="0"/>
              <a:t>The patient will listen to the sound and the patient will signal when the sound is heard</a:t>
            </a:r>
          </a:p>
          <a:p>
            <a:r>
              <a:rPr lang="en-US" dirty="0" smtClean="0"/>
              <a:t>This will test one ear at a time</a:t>
            </a:r>
          </a:p>
          <a:p>
            <a:r>
              <a:rPr lang="en-US" dirty="0" smtClean="0"/>
              <a:t>Chart results(printout will be done a well)</a:t>
            </a:r>
          </a:p>
          <a:p>
            <a:endParaRPr lang="en-US" dirty="0"/>
          </a:p>
        </p:txBody>
      </p:sp>
      <p:pic>
        <p:nvPicPr>
          <p:cNvPr id="20482" name="Picture 2" descr="http://st1.tuffclassified.in/wp-content/uploads/classipress/audiometric-booth-711934293.jpg"/>
          <p:cNvPicPr>
            <a:picLocks noChangeAspect="1" noChangeArrowheads="1"/>
          </p:cNvPicPr>
          <p:nvPr/>
        </p:nvPicPr>
        <p:blipFill>
          <a:blip r:embed="rId2" cstate="print"/>
          <a:srcRect/>
          <a:stretch>
            <a:fillRect/>
          </a:stretch>
        </p:blipFill>
        <p:spPr bwMode="auto">
          <a:xfrm>
            <a:off x="7239000" y="381000"/>
            <a:ext cx="1714500" cy="2286001"/>
          </a:xfrm>
          <a:prstGeom prst="rect">
            <a:avLst/>
          </a:prstGeom>
          <a:noFill/>
        </p:spPr>
      </p:pic>
      <p:pic>
        <p:nvPicPr>
          <p:cNvPr id="20484" name="Picture 4" descr="http://wwwdelivery.superstock.com/WI/223/3153/PreviewComp/SuperStock_3153-752647.jpg"/>
          <p:cNvPicPr>
            <a:picLocks noChangeAspect="1" noChangeArrowheads="1"/>
          </p:cNvPicPr>
          <p:nvPr/>
        </p:nvPicPr>
        <p:blipFill>
          <a:blip r:embed="rId3" cstate="print"/>
          <a:srcRect/>
          <a:stretch>
            <a:fillRect/>
          </a:stretch>
        </p:blipFill>
        <p:spPr bwMode="auto">
          <a:xfrm>
            <a:off x="7848600" y="3505200"/>
            <a:ext cx="1295400" cy="2724150"/>
          </a:xfrm>
          <a:prstGeom prst="rect">
            <a:avLst/>
          </a:prstGeom>
          <a:noFill/>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1745</TotalTime>
  <Words>2368</Words>
  <Application>Microsoft Macintosh PowerPoint</Application>
  <PresentationFormat>On-screen Show (4:3)</PresentationFormat>
  <Paragraphs>188</Paragraphs>
  <Slides>41</Slides>
  <Notes>0</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Technic</vt:lpstr>
      <vt:lpstr>Physical Examinations and Assessment Procedures</vt:lpstr>
      <vt:lpstr>Physical Examinations and Assessment Procedures</vt:lpstr>
      <vt:lpstr>Procedures Of The Eye And Ear</vt:lpstr>
      <vt:lpstr>Procedures Of The Eye And Ear</vt:lpstr>
      <vt:lpstr>Irrigating the Ear</vt:lpstr>
      <vt:lpstr>Screen Visual Acuity with a Snellen Chart</vt:lpstr>
      <vt:lpstr>Screen Visual Acuity with the Jaeger System</vt:lpstr>
      <vt:lpstr>Determine Color Vision Acuity by  the Ishihara Method</vt:lpstr>
      <vt:lpstr>Auditory Acuity</vt:lpstr>
      <vt:lpstr>Hearing Assessment</vt:lpstr>
      <vt:lpstr>Preparing For Examinations</vt:lpstr>
      <vt:lpstr>Examination Positions</vt:lpstr>
      <vt:lpstr>Anatomical Position</vt:lpstr>
      <vt:lpstr>Horizontal Recumbent or Supine</vt:lpstr>
      <vt:lpstr>Dorsal Recumbent</vt:lpstr>
      <vt:lpstr>Prone Position</vt:lpstr>
      <vt:lpstr>The Sims’ Position</vt:lpstr>
      <vt:lpstr>Knee-Chest Position</vt:lpstr>
      <vt:lpstr>Fowler’s Position(semi or high-fowlers)</vt:lpstr>
      <vt:lpstr>Lithotomy Position</vt:lpstr>
      <vt:lpstr>The Medical Assistant’s Role</vt:lpstr>
      <vt:lpstr>Examination Techniques</vt:lpstr>
      <vt:lpstr>Examination Techniques</vt:lpstr>
      <vt:lpstr>After The Examination</vt:lpstr>
      <vt:lpstr>Documentation Of The Exam</vt:lpstr>
      <vt:lpstr>Physical Examination Table</vt:lpstr>
      <vt:lpstr>The Pap Test</vt:lpstr>
      <vt:lpstr>Medical Assistant’s Preparation for the Pap Test</vt:lpstr>
      <vt:lpstr>Obstetrics Patients</vt:lpstr>
      <vt:lpstr>Medical Assistant’s Role for Prenatal Visits</vt:lpstr>
      <vt:lpstr>Medical Assistant’s Role for Prenatal Visits</vt:lpstr>
      <vt:lpstr>The Pediatric Patient</vt:lpstr>
      <vt:lpstr>Immunization schedule 2012</vt:lpstr>
      <vt:lpstr>Assisting With The Pediatric Exam</vt:lpstr>
      <vt:lpstr>Pediatric Measurements</vt:lpstr>
      <vt:lpstr>PowerPoint Presentation</vt:lpstr>
      <vt:lpstr>Growth Chart Example</vt:lpstr>
      <vt:lpstr>Measuring Height</vt:lpstr>
      <vt:lpstr>Weighing The Pediatric Patient</vt:lpstr>
      <vt:lpstr>Head Circumference</vt:lpstr>
      <vt:lpstr>Chest Circumference</vt:lpstr>
    </vt:vector>
  </TitlesOfParts>
  <Company>Salt Lake Community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Physical Examinations and Assessment Procedures</dc:title>
  <dc:creator>ahastin2</dc:creator>
  <cp:lastModifiedBy>1</cp:lastModifiedBy>
  <cp:revision>117</cp:revision>
  <dcterms:created xsi:type="dcterms:W3CDTF">2011-09-29T15:53:59Z</dcterms:created>
  <dcterms:modified xsi:type="dcterms:W3CDTF">2013-10-08T21:33:16Z</dcterms:modified>
</cp:coreProperties>
</file>