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0E04B5-24CD-435B-8775-BCB10D5F4635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0A153DD-A09F-4176-B6F0-74D1A7A6B4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3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3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Diagnostic Tests X-Rays, and Procedures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Chapter 16</a:t>
            </a:r>
            <a:endParaRPr lang="en-US" sz="4000" dirty="0"/>
          </a:p>
        </p:txBody>
      </p:sp>
      <p:pic>
        <p:nvPicPr>
          <p:cNvPr id="17410" name="Picture 2" descr="http://www.swadri.com/images/images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95400"/>
            <a:ext cx="2476500" cy="2076450"/>
          </a:xfrm>
          <a:prstGeom prst="rect">
            <a:avLst/>
          </a:prstGeom>
          <a:noFill/>
        </p:spPr>
      </p:pic>
      <p:pic>
        <p:nvPicPr>
          <p:cNvPr id="17412" name="Picture 4" descr="http://www.thehighschoolgraduate.com/profiles/American-Training-School/EKG-Technic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3048000" cy="1666876"/>
          </a:xfrm>
          <a:prstGeom prst="rect">
            <a:avLst/>
          </a:prstGeom>
          <a:noFill/>
        </p:spPr>
      </p:pic>
      <p:pic>
        <p:nvPicPr>
          <p:cNvPr id="17414" name="Picture 6" descr="http://www.directoryofschools.com/uploads/images/Pioneer-Pacific-College/XRayTe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962400"/>
            <a:ext cx="3733800" cy="2314575"/>
          </a:xfrm>
          <a:prstGeom prst="rect">
            <a:avLst/>
          </a:prstGeom>
          <a:noFill/>
        </p:spPr>
      </p:pic>
      <p:pic>
        <p:nvPicPr>
          <p:cNvPr id="17416" name="Picture 8" descr="http://www.imt.ie/wp-content/uploads/2010/11/Chest-x-r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19600"/>
            <a:ext cx="3733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patch test is done to determine the cause of contact dermatitis</a:t>
            </a:r>
          </a:p>
          <a:p>
            <a:r>
              <a:rPr lang="en-US" sz="2400" dirty="0" smtClean="0"/>
              <a:t>A patch test consisting of a gauze square saturated with the suspected allergy-causing substance and placed on the surface of the skin and secured with non-allergenic tape</a:t>
            </a:r>
          </a:p>
          <a:p>
            <a:r>
              <a:rPr lang="en-US" sz="2400" dirty="0" smtClean="0"/>
              <a:t>The results are read in 24 hours</a:t>
            </a:r>
            <a:endParaRPr lang="en-US" sz="2400" dirty="0"/>
          </a:p>
        </p:txBody>
      </p:sp>
      <p:pic>
        <p:nvPicPr>
          <p:cNvPr id="22532" name="Picture 4" descr="http://t0.gstatic.com/images?q=tbn:ANd9GcS4mv1x8XOIuqP-jB8n1HBxsc4sEFjT0ip5KktEjJJwQGigr-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343400"/>
            <a:ext cx="2362200" cy="2286000"/>
          </a:xfrm>
          <a:prstGeom prst="rect">
            <a:avLst/>
          </a:prstGeom>
          <a:noFill/>
        </p:spPr>
      </p:pic>
      <p:pic>
        <p:nvPicPr>
          <p:cNvPr id="22534" name="Picture 6" descr="http://www.winstonsalemdermatology.com/wp-content/uploads/2010/03/patch-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2667000" cy="2514600"/>
          </a:xfrm>
          <a:prstGeom prst="rect">
            <a:avLst/>
          </a:prstGeom>
          <a:noFill/>
        </p:spPr>
      </p:pic>
      <p:pic>
        <p:nvPicPr>
          <p:cNvPr id="22536" name="Picture 8" descr="http://4.bp.blogspot.com/_FnFg1pxJKJk/SoxXMs9DvNI/AAAAAAAACRc/jGRNUBQLtaY/s400/DSC07758-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962400"/>
            <a:ext cx="21717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Nasal Smear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helpful aid for years in the diagnosis of allergies has been a smear done with nasal secretions </a:t>
            </a:r>
          </a:p>
          <a:p>
            <a:r>
              <a:rPr lang="en-US" dirty="0" smtClean="0"/>
              <a:t>This is a simple means of screening for allergies and is usually the first step in the testing program</a:t>
            </a:r>
          </a:p>
          <a:p>
            <a:r>
              <a:rPr lang="en-US" dirty="0" smtClean="0"/>
              <a:t>They look for clumping of </a:t>
            </a:r>
            <a:r>
              <a:rPr lang="en-US" dirty="0" err="1" smtClean="0"/>
              <a:t>eosinophils</a:t>
            </a:r>
            <a:r>
              <a:rPr lang="en-US" dirty="0" smtClean="0"/>
              <a:t>(WBC)</a:t>
            </a:r>
            <a:endParaRPr lang="en-US" dirty="0"/>
          </a:p>
        </p:txBody>
      </p:sp>
      <p:pic>
        <p:nvPicPr>
          <p:cNvPr id="23554" name="Picture 2" descr="http://i.quizlet.net/i/4FUYds83j58xso2UphIcz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105400"/>
            <a:ext cx="4038600" cy="1752600"/>
          </a:xfrm>
          <a:prstGeom prst="rect">
            <a:avLst/>
          </a:prstGeom>
          <a:noFill/>
        </p:spPr>
      </p:pic>
      <p:pic>
        <p:nvPicPr>
          <p:cNvPr id="23556" name="Picture 4" descr="http://reidhosp.adam.com/graphics/images/en/9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048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Cardiology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This procedure is used frequently to </a:t>
            </a:r>
            <a:r>
              <a:rPr lang="en-US" sz="2800" b="1" smtClean="0"/>
              <a:t>diagnose </a:t>
            </a:r>
            <a:r>
              <a:rPr lang="en-US" sz="2800" b="1" smtClean="0"/>
              <a:t>heart </a:t>
            </a:r>
            <a:r>
              <a:rPr lang="en-US" sz="2800" b="1" dirty="0" smtClean="0"/>
              <a:t>disease and dysfunction, this is called an electrocardiogram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(EKG/ECG)</a:t>
            </a:r>
          </a:p>
          <a:p>
            <a:r>
              <a:rPr lang="en-US" sz="2800" dirty="0" smtClean="0"/>
              <a:t>This is a painless and safe procedure(patient should be told this)</a:t>
            </a:r>
          </a:p>
          <a:p>
            <a:endParaRPr lang="en-US" dirty="0"/>
          </a:p>
        </p:txBody>
      </p:sp>
      <p:pic>
        <p:nvPicPr>
          <p:cNvPr id="24578" name="Picture 2" descr="http://www.cardiochoices.com/Media/Default/cardiovascular-procedures/images/image001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14800"/>
            <a:ext cx="6248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Electrocardiogram(EKG/ECG)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Through a process of electrical transmission, this machine traces impulses of the heart  </a:t>
            </a:r>
          </a:p>
          <a:p>
            <a:r>
              <a:rPr lang="en-US" dirty="0" smtClean="0"/>
              <a:t>To accomplish this, electrodes are placed on the patient’s limbs and chest and pick up by the electrical current produced by the contractions of the heart</a:t>
            </a:r>
          </a:p>
          <a:p>
            <a:r>
              <a:rPr lang="en-US" dirty="0" smtClean="0"/>
              <a:t>The ECG/EKG is interpreted by the physician, usually the one ordering the procedure</a:t>
            </a:r>
          </a:p>
          <a:p>
            <a:r>
              <a:rPr lang="en-US" dirty="0" smtClean="0"/>
              <a:t>The physician interpreting the ECG/EKG will compare the measurement, rate, rhythm, duration of the electrical waves, intervals, and segments with known normal ECG/EKG readings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Electrocardiogram(EKG/ECG)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heart is a four-chambered pump that produces a minute electrical current by muscular contraction</a:t>
            </a:r>
          </a:p>
          <a:p>
            <a:r>
              <a:rPr lang="en-US" sz="2000" dirty="0" smtClean="0"/>
              <a:t>An electrical impulse originates in the modified myocardial tissue of the </a:t>
            </a:r>
            <a:r>
              <a:rPr lang="en-US" sz="2000" dirty="0" err="1" smtClean="0"/>
              <a:t>sinoatrial</a:t>
            </a:r>
            <a:r>
              <a:rPr lang="en-US" sz="2000" dirty="0" smtClean="0"/>
              <a:t>(SA) node, causing the atria to contact</a:t>
            </a:r>
          </a:p>
          <a:p>
            <a:r>
              <a:rPr lang="en-US" sz="2000" dirty="0" smtClean="0"/>
              <a:t>This is known as </a:t>
            </a:r>
            <a:r>
              <a:rPr lang="en-US" sz="2000" b="1" dirty="0" err="1" smtClean="0"/>
              <a:t>atrial</a:t>
            </a:r>
            <a:r>
              <a:rPr lang="en-US" sz="2000" b="1" dirty="0" smtClean="0"/>
              <a:t> </a:t>
            </a:r>
            <a:r>
              <a:rPr lang="en-US" sz="2000" dirty="0" smtClean="0"/>
              <a:t>depolarization(this is the first part of the cardiac cycle)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first impulse </a:t>
            </a:r>
            <a:r>
              <a:rPr lang="en-US" sz="2000" dirty="0" smtClean="0"/>
              <a:t>as recorded on the graph paper is termed the P wave, the impulses continues through the heart tissue to the </a:t>
            </a:r>
            <a:r>
              <a:rPr lang="en-US" sz="2000" dirty="0" err="1" smtClean="0"/>
              <a:t>artrioventricular</a:t>
            </a:r>
            <a:r>
              <a:rPr lang="en-US" sz="2000" dirty="0" smtClean="0"/>
              <a:t> (AV) node</a:t>
            </a:r>
          </a:p>
          <a:p>
            <a:r>
              <a:rPr lang="en-US" sz="2000" dirty="0" smtClean="0"/>
              <a:t>The T wave on the graph paper follows, representing the </a:t>
            </a:r>
            <a:r>
              <a:rPr lang="en-US" sz="2000" b="1" dirty="0" err="1" smtClean="0"/>
              <a:t>repolarization</a:t>
            </a:r>
            <a:r>
              <a:rPr lang="en-US" sz="2000" b="1" dirty="0" smtClean="0"/>
              <a:t> </a:t>
            </a:r>
            <a:r>
              <a:rPr lang="en-US" sz="2000" dirty="0" smtClean="0"/>
              <a:t>of the ventricles, or the time of recovery before another contraction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4098" name="Picture 2" descr="http://i.quizlet.net/i/WPD_sliS7OcBpvLNXRkK5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114924"/>
            <a:ext cx="44196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381000"/>
            <a:ext cx="7499350" cy="5867400"/>
          </a:xfrm>
        </p:spPr>
        <p:txBody>
          <a:bodyPr/>
          <a:lstStyle/>
          <a:p>
            <a:r>
              <a:rPr lang="en-US" sz="2000" b="1" dirty="0" smtClean="0"/>
              <a:t>The P </a:t>
            </a:r>
            <a:r>
              <a:rPr lang="en-US" sz="2000" dirty="0" smtClean="0"/>
              <a:t>wave is </a:t>
            </a:r>
            <a:r>
              <a:rPr lang="en-US" sz="2000" b="1" dirty="0" err="1" smtClean="0"/>
              <a:t>atrial</a:t>
            </a:r>
            <a:r>
              <a:rPr lang="en-US" sz="2000" b="1" dirty="0" smtClean="0"/>
              <a:t> depolarization</a:t>
            </a:r>
          </a:p>
          <a:p>
            <a:r>
              <a:rPr lang="en-US" sz="2000" b="1" dirty="0" smtClean="0"/>
              <a:t>The QRS </a:t>
            </a:r>
            <a:r>
              <a:rPr lang="en-US" sz="2000" dirty="0" smtClean="0"/>
              <a:t>wave corresponds to the </a:t>
            </a:r>
            <a:r>
              <a:rPr lang="en-US" sz="2000" b="1" dirty="0" smtClean="0"/>
              <a:t>depolarization of the right and left ventricles </a:t>
            </a:r>
          </a:p>
          <a:p>
            <a:r>
              <a:rPr lang="en-US" sz="2000" b="1" dirty="0" smtClean="0"/>
              <a:t>T wave</a:t>
            </a:r>
            <a:r>
              <a:rPr lang="en-US" sz="2000" dirty="0" smtClean="0"/>
              <a:t> represents the</a:t>
            </a:r>
            <a:r>
              <a:rPr lang="en-US" sz="2000" b="1" dirty="0" smtClean="0"/>
              <a:t> </a:t>
            </a:r>
            <a:r>
              <a:rPr lang="en-US" sz="2000" b="1" dirty="0" err="1" smtClean="0"/>
              <a:t>repolarization</a:t>
            </a:r>
            <a:r>
              <a:rPr lang="en-US" sz="2000" b="1" dirty="0" smtClean="0"/>
              <a:t> or (recovery) of the ventricles</a:t>
            </a:r>
            <a:endParaRPr lang="en-US" sz="2000" b="1" dirty="0"/>
          </a:p>
        </p:txBody>
      </p:sp>
      <p:pic>
        <p:nvPicPr>
          <p:cNvPr id="45058" name="Picture 2" descr="http://www.coa.edu/stodd/oceanweb/bio2/bio2lectures/Lecture3/img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10210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Placement Of Routine Electrocardiograph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V1- Fourth </a:t>
            </a:r>
            <a:r>
              <a:rPr lang="en-US" dirty="0" err="1" smtClean="0"/>
              <a:t>intercostal</a:t>
            </a:r>
            <a:r>
              <a:rPr lang="en-US" dirty="0" smtClean="0"/>
              <a:t> space at right margin of the sternum</a:t>
            </a:r>
          </a:p>
          <a:p>
            <a:r>
              <a:rPr lang="en-US" dirty="0" smtClean="0"/>
              <a:t>V2- Fourth </a:t>
            </a:r>
            <a:r>
              <a:rPr lang="en-US" dirty="0" err="1" smtClean="0"/>
              <a:t>intercostal</a:t>
            </a:r>
            <a:r>
              <a:rPr lang="en-US" dirty="0" smtClean="0"/>
              <a:t> space at left margin of the sternum</a:t>
            </a:r>
          </a:p>
          <a:p>
            <a:r>
              <a:rPr lang="en-US" dirty="0" smtClean="0"/>
              <a:t>V3- Midway between position 2 and position 4</a:t>
            </a:r>
          </a:p>
          <a:p>
            <a:r>
              <a:rPr lang="en-US" dirty="0" smtClean="0"/>
              <a:t>V4- Fifth </a:t>
            </a:r>
            <a:r>
              <a:rPr lang="en-US" dirty="0" err="1" smtClean="0"/>
              <a:t>intercostal</a:t>
            </a:r>
            <a:r>
              <a:rPr lang="en-US" dirty="0" smtClean="0"/>
              <a:t> space at junction of left </a:t>
            </a:r>
            <a:r>
              <a:rPr lang="en-US" dirty="0" err="1" smtClean="0"/>
              <a:t>midclavicular</a:t>
            </a:r>
            <a:r>
              <a:rPr lang="en-US" dirty="0" smtClean="0"/>
              <a:t> line</a:t>
            </a:r>
          </a:p>
          <a:p>
            <a:r>
              <a:rPr lang="en-US" dirty="0" smtClean="0"/>
              <a:t>V5- At horizontal level of position 4 at left anterior </a:t>
            </a:r>
            <a:r>
              <a:rPr lang="en-US" dirty="0" err="1" smtClean="0"/>
              <a:t>axillary</a:t>
            </a:r>
            <a:r>
              <a:rPr lang="en-US" dirty="0" smtClean="0"/>
              <a:t> line</a:t>
            </a:r>
          </a:p>
          <a:p>
            <a:r>
              <a:rPr lang="en-US" dirty="0" smtClean="0"/>
              <a:t>V6-At horizontal level of position 4 at left </a:t>
            </a:r>
            <a:r>
              <a:rPr lang="en-US" dirty="0" err="1" smtClean="0"/>
              <a:t>midaxillary</a:t>
            </a:r>
            <a:r>
              <a:rPr lang="en-US" dirty="0" smtClean="0"/>
              <a:t> line</a:t>
            </a:r>
          </a:p>
          <a:p>
            <a:endParaRPr lang="en-US" dirty="0"/>
          </a:p>
        </p:txBody>
      </p:sp>
      <p:pic>
        <p:nvPicPr>
          <p:cNvPr id="3074" name="Picture 2" descr="http://t3.gstatic.com/images?q=tbn:ANd9GcT8IB_vLGOGLkajhdi-hqb4DknV9voTcSdA1bX9I5QvB-3f33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"/>
            <a:ext cx="185737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0"/>
            <a:ext cx="7499350" cy="6248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V1- Fourth </a:t>
            </a:r>
            <a:r>
              <a:rPr lang="en-US" sz="2000" dirty="0" err="1" smtClean="0"/>
              <a:t>intercostal</a:t>
            </a:r>
            <a:r>
              <a:rPr lang="en-US" sz="2000" dirty="0" smtClean="0"/>
              <a:t> space at right margin of the sternum</a:t>
            </a:r>
          </a:p>
          <a:p>
            <a:r>
              <a:rPr lang="en-US" sz="2000" dirty="0" smtClean="0"/>
              <a:t>V2- Fourth </a:t>
            </a:r>
            <a:r>
              <a:rPr lang="en-US" sz="2000" dirty="0" err="1" smtClean="0"/>
              <a:t>intercostal</a:t>
            </a:r>
            <a:r>
              <a:rPr lang="en-US" sz="2000" dirty="0" smtClean="0"/>
              <a:t> space at left margin of the sternum</a:t>
            </a:r>
          </a:p>
          <a:p>
            <a:r>
              <a:rPr lang="en-US" sz="2000" dirty="0" smtClean="0"/>
              <a:t>V3- Midway between position 2 and position 4</a:t>
            </a:r>
          </a:p>
          <a:p>
            <a:r>
              <a:rPr lang="en-US" sz="2000" dirty="0" smtClean="0"/>
              <a:t>V4- Fifth </a:t>
            </a:r>
            <a:r>
              <a:rPr lang="en-US" sz="2000" dirty="0" err="1" smtClean="0"/>
              <a:t>intercostal</a:t>
            </a:r>
            <a:r>
              <a:rPr lang="en-US" sz="2000" dirty="0" smtClean="0"/>
              <a:t> space at junction of left </a:t>
            </a:r>
            <a:r>
              <a:rPr lang="en-US" sz="2000" dirty="0" err="1" smtClean="0"/>
              <a:t>midclavicular</a:t>
            </a:r>
            <a:r>
              <a:rPr lang="en-US" sz="2000" dirty="0" smtClean="0"/>
              <a:t> line</a:t>
            </a:r>
          </a:p>
          <a:p>
            <a:r>
              <a:rPr lang="en-US" sz="2000" dirty="0" smtClean="0"/>
              <a:t>V5- At horizontal level of position 4 at left anterior </a:t>
            </a:r>
            <a:r>
              <a:rPr lang="en-US" sz="2000" dirty="0" err="1" smtClean="0"/>
              <a:t>axillary</a:t>
            </a:r>
            <a:r>
              <a:rPr lang="en-US" sz="2000" dirty="0" smtClean="0"/>
              <a:t> line</a:t>
            </a:r>
          </a:p>
          <a:p>
            <a:r>
              <a:rPr lang="en-US" sz="2000" dirty="0" smtClean="0"/>
              <a:t>V6- At horizontal level of position 4 at left </a:t>
            </a:r>
            <a:r>
              <a:rPr lang="en-US" sz="2000" dirty="0" err="1" smtClean="0"/>
              <a:t>midaxillary</a:t>
            </a:r>
            <a:r>
              <a:rPr lang="en-US" sz="2000" dirty="0" smtClean="0"/>
              <a:t> line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 descr="http://t3.gstatic.com/images?q=tbn:ANd9GcT8IB_vLGOGLkajhdi-hqb4DknV9voTcSdA1bX9I5QvB-3f33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4800600" cy="4114800"/>
          </a:xfrm>
          <a:prstGeom prst="rect">
            <a:avLst/>
          </a:prstGeom>
          <a:noFill/>
        </p:spPr>
      </p:pic>
      <p:pic>
        <p:nvPicPr>
          <p:cNvPr id="30724" name="Picture 4" descr="http://lh6.ggpht.com/_TytbGNcfT0Q/TWUJ1U2HpII/AAAAAAAAD14/dLzruOFmxaI/image_thumb%5B11%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35433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with any procedure, a full explanation must be given to the patient to gain cooperation</a:t>
            </a:r>
          </a:p>
          <a:p>
            <a:r>
              <a:rPr lang="en-US" dirty="0" smtClean="0"/>
              <a:t>Providing privacy and draping the patient will ease the patient</a:t>
            </a:r>
          </a:p>
          <a:p>
            <a:r>
              <a:rPr lang="en-US" dirty="0" smtClean="0"/>
              <a:t>The patient must be relaxed for a good tracing to be obtained, any movements can cause interference</a:t>
            </a:r>
          </a:p>
          <a:p>
            <a:r>
              <a:rPr lang="en-US" dirty="0" smtClean="0"/>
              <a:t>Shivering, cell phones, power cords, creams, or oils on the skin can also cause interference</a:t>
            </a:r>
          </a:p>
          <a:p>
            <a:r>
              <a:rPr lang="en-US" b="1" dirty="0" smtClean="0"/>
              <a:t>Artifacts </a:t>
            </a:r>
            <a:r>
              <a:rPr lang="en-US" dirty="0" smtClean="0"/>
              <a:t>are defined as </a:t>
            </a:r>
            <a:r>
              <a:rPr lang="en-US" b="1" dirty="0" smtClean="0"/>
              <a:t>EKG</a:t>
            </a:r>
            <a:r>
              <a:rPr lang="en-US" dirty="0" smtClean="0"/>
              <a:t> abnormalities or anything that causes an interference on the ECG recording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rnceus.com/ekg/ekg_images/Artifa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51472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ECG/EKG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computerized ECG machines require all disposable electrodes</a:t>
            </a:r>
          </a:p>
          <a:p>
            <a:r>
              <a:rPr lang="en-US" dirty="0" smtClean="0"/>
              <a:t>These are used because of their convenience </a:t>
            </a:r>
          </a:p>
          <a:p>
            <a:r>
              <a:rPr lang="en-US" dirty="0" smtClean="0"/>
              <a:t>They are expensive and should be used wisely to avoid unnecessary waste</a:t>
            </a:r>
            <a:endParaRPr lang="en-US" dirty="0"/>
          </a:p>
        </p:txBody>
      </p:sp>
      <p:pic>
        <p:nvPicPr>
          <p:cNvPr id="1026" name="Picture 2" descr="http://www.ecg-professionals.com/images/ge%20marquette%20mac%201200%20ecg%20disposable%20adult%20resting%20ecg%20electrodes-ecg-12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648200"/>
            <a:ext cx="3200400" cy="1981200"/>
          </a:xfrm>
          <a:prstGeom prst="rect">
            <a:avLst/>
          </a:prstGeom>
          <a:noFill/>
        </p:spPr>
      </p:pic>
      <p:pic>
        <p:nvPicPr>
          <p:cNvPr id="1028" name="Picture 4" descr="http://www.biolead.pl/onas1/onas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648200"/>
            <a:ext cx="33432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 Tests X-Rays,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medical assistant has multiples roles in these tests</a:t>
            </a:r>
          </a:p>
          <a:p>
            <a:r>
              <a:rPr lang="en-US" dirty="0" smtClean="0"/>
              <a:t>You will be responsible for instructing and preparing patients for procurers, tests, and x-rays</a:t>
            </a:r>
          </a:p>
          <a:p>
            <a:r>
              <a:rPr lang="en-US" dirty="0" smtClean="0"/>
              <a:t>In some cases, you will either carry out the test(s) or procedures, or assist the health care provider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ECG/Abnormal 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studentnursediaries.files.wordpress.com/2011/06/normalec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4419600" cy="2438400"/>
          </a:xfrm>
          <a:prstGeom prst="rect">
            <a:avLst/>
          </a:prstGeom>
          <a:noFill/>
        </p:spPr>
      </p:pic>
      <p:pic>
        <p:nvPicPr>
          <p:cNvPr id="31748" name="Picture 4" descr="http://assets.treesd.com/images/healthtree/articles/imgSOHAdiagno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3048000" cy="2428875"/>
          </a:xfrm>
          <a:prstGeom prst="rect">
            <a:avLst/>
          </a:prstGeom>
          <a:noFill/>
        </p:spPr>
      </p:pic>
      <p:pic>
        <p:nvPicPr>
          <p:cNvPr id="31750" name="Picture 6" descr="http://www.merckmanuals.com/media/home/figures/MMHE_03_021_01_ep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657600"/>
            <a:ext cx="553402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ECG </a:t>
            </a:r>
            <a:r>
              <a:rPr lang="en-US" dirty="0" err="1" smtClean="0"/>
              <a:t>vs</a:t>
            </a:r>
            <a:r>
              <a:rPr lang="en-US" dirty="0" smtClean="0"/>
              <a:t> MI On ECG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assets.treesd.com/images/healthtree/articles/imgSOHAdiagn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4038600" cy="4800600"/>
          </a:xfrm>
          <a:prstGeom prst="rect">
            <a:avLst/>
          </a:prstGeom>
          <a:noFill/>
        </p:spPr>
      </p:pic>
      <p:pic>
        <p:nvPicPr>
          <p:cNvPr id="32772" name="Picture 4" descr="http://2.bp.blogspot.com/_ZWqgYBROGHw/TUGeWpM6MTI/AAAAAAAACK8/QwvAd7H-d3E/s1600/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356235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ECG stress tests are done on a routine basis for patients with a risk of developing heart disease</a:t>
            </a:r>
          </a:p>
          <a:p>
            <a:r>
              <a:rPr lang="en-US" sz="2000" dirty="0" smtClean="0"/>
              <a:t>The stress ECG is done while a patient is exercising on a treadmill under careful supervision</a:t>
            </a:r>
          </a:p>
          <a:p>
            <a:r>
              <a:rPr lang="en-US" sz="2000" dirty="0" smtClean="0"/>
              <a:t>The medical assistant will measure the patient blood pressure while the patient exercises on the treadmill</a:t>
            </a:r>
          </a:p>
          <a:p>
            <a:r>
              <a:rPr lang="en-US" sz="2000" dirty="0" smtClean="0"/>
              <a:t>The purpose of this test is to detect the unknown cause of a patient's heart trouble </a:t>
            </a:r>
            <a:endParaRPr lang="en-US" sz="2000" dirty="0"/>
          </a:p>
        </p:txBody>
      </p:sp>
      <p:pic>
        <p:nvPicPr>
          <p:cNvPr id="33794" name="Picture 2" descr="http://www.cardiosmart.org/uploadedImages/Heart_Disease/CTT_Pages/stress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14800"/>
            <a:ext cx="5562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Holter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Patient’s who have normal routine ECG’s but still have intermittent chest pain or discomfort are often </a:t>
            </a:r>
            <a:r>
              <a:rPr lang="en-US" b="1" dirty="0" smtClean="0"/>
              <a:t>tested over a period of 24 to 48 hours by a devise known as a holter monitor</a:t>
            </a:r>
          </a:p>
          <a:p>
            <a:r>
              <a:rPr lang="en-US" dirty="0" smtClean="0"/>
              <a:t>The patient will press the </a:t>
            </a:r>
          </a:p>
          <a:p>
            <a:pPr>
              <a:buNone/>
            </a:pPr>
            <a:r>
              <a:rPr lang="en-US" dirty="0" smtClean="0"/>
              <a:t>   “event button” </a:t>
            </a:r>
          </a:p>
          <a:p>
            <a:pPr>
              <a:buNone/>
            </a:pPr>
            <a:r>
              <a:rPr lang="en-US" dirty="0" smtClean="0"/>
              <a:t>    when any cardiac </a:t>
            </a:r>
          </a:p>
          <a:p>
            <a:pPr>
              <a:buNone/>
            </a:pPr>
            <a:r>
              <a:rPr lang="en-US" dirty="0" smtClean="0"/>
              <a:t>    symptoms are experienced</a:t>
            </a:r>
            <a:endParaRPr lang="en-US" dirty="0"/>
          </a:p>
        </p:txBody>
      </p:sp>
      <p:pic>
        <p:nvPicPr>
          <p:cNvPr id="34818" name="Picture 2" descr="http://www.holtermonitor.info/wp-content/uploads/2011/07/Holtor-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429000"/>
            <a:ext cx="2209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/>
          <a:lstStyle/>
          <a:p>
            <a:r>
              <a:rPr lang="en-US" dirty="0" smtClean="0"/>
              <a:t>Defibrillator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units are designed to provide counter-shock by a trained individual to </a:t>
            </a:r>
            <a:r>
              <a:rPr lang="en-US" b="1" dirty="0" smtClean="0"/>
              <a:t>convert cardiac arrhythmias into regular sinus rhythm</a:t>
            </a:r>
          </a:p>
          <a:p>
            <a:endParaRPr lang="en-US" dirty="0"/>
          </a:p>
        </p:txBody>
      </p:sp>
      <p:pic>
        <p:nvPicPr>
          <p:cNvPr id="35842" name="Picture 2" descr="http://www.petergreenberg.com/wp-content/uploads/2008/03/defibrill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81400"/>
            <a:ext cx="4114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 Capacity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physicians prefer to use the hand-held </a:t>
            </a:r>
            <a:r>
              <a:rPr lang="en-US" sz="2400" dirty="0" err="1" smtClean="0"/>
              <a:t>spirometer</a:t>
            </a:r>
            <a:r>
              <a:rPr lang="en-US" sz="2400" dirty="0" smtClean="0"/>
              <a:t>, which comes with vital capacity charts</a:t>
            </a:r>
          </a:p>
          <a:p>
            <a:r>
              <a:rPr lang="en-US" sz="2400" dirty="0" smtClean="0"/>
              <a:t>This is done to evaluate patients who are suspected to have pulmonary insufficiency</a:t>
            </a:r>
          </a:p>
          <a:p>
            <a:r>
              <a:rPr lang="en-US" sz="2400" dirty="0" smtClean="0"/>
              <a:t>This tests for the greatest volume of air that can be expelled during a complete slow, unforced expiration following a maximum inspiration</a:t>
            </a:r>
            <a:endParaRPr lang="en-US" sz="2400" dirty="0"/>
          </a:p>
        </p:txBody>
      </p:sp>
      <p:pic>
        <p:nvPicPr>
          <p:cNvPr id="36866" name="Picture 2" descr="http://t0.gstatic.com/images?q=tbn:ANd9GcTB0kawR9_VxPJAPd6Z2uk9ZpWRkeTpFmO8CYX3pMl9MqLhH6KU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343400"/>
            <a:ext cx="4343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Resonance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technique to view structures inside the human body is an MRI</a:t>
            </a:r>
          </a:p>
          <a:p>
            <a:r>
              <a:rPr lang="en-US" dirty="0" smtClean="0"/>
              <a:t>This noninvasive procedure, which may range from 30 to 60 minutes, requires that the patient lie on a padded table that is moved into </a:t>
            </a:r>
            <a:r>
              <a:rPr lang="en-US" b="1" dirty="0" smtClean="0"/>
              <a:t>a tunnel-like structure </a:t>
            </a:r>
            <a:endParaRPr lang="en-US" b="1" dirty="0"/>
          </a:p>
        </p:txBody>
      </p:sp>
      <p:pic>
        <p:nvPicPr>
          <p:cNvPr id="37890" name="Picture 2" descr="http://www.qmagnets.com/images/m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495801"/>
            <a:ext cx="381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Since the MRI uses a strong electromagnetic field, it is extremely important that any metal object be removed before the procedure is preformed </a:t>
            </a:r>
          </a:p>
          <a:p>
            <a:r>
              <a:rPr lang="en-US" dirty="0" smtClean="0"/>
              <a:t>This metal may become hot and burn the patient, even mascara may have tiny metallic flakes(ask women not to wear this)</a:t>
            </a:r>
          </a:p>
          <a:p>
            <a:r>
              <a:rPr lang="en-US" dirty="0" smtClean="0"/>
              <a:t>This procedure is </a:t>
            </a:r>
            <a:r>
              <a:rPr lang="en-US" b="1" dirty="0" smtClean="0"/>
              <a:t>contraindicated</a:t>
            </a:r>
            <a:r>
              <a:rPr lang="en-US" dirty="0" smtClean="0"/>
              <a:t> for patients who have </a:t>
            </a:r>
            <a:r>
              <a:rPr lang="en-US" b="1" dirty="0" smtClean="0"/>
              <a:t>pacemakers</a:t>
            </a:r>
            <a:r>
              <a:rPr lang="en-US" dirty="0" smtClean="0"/>
              <a:t>(metallic implant),  in the first trimester of </a:t>
            </a:r>
            <a:r>
              <a:rPr lang="en-US" b="1" dirty="0" smtClean="0"/>
              <a:t>pregnancy</a:t>
            </a:r>
            <a:r>
              <a:rPr lang="en-US" dirty="0" smtClean="0"/>
              <a:t>,  claustrophobic,  or obese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x-ray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When a chest x-ray is the done the patient is asked to hold still in a few different positions  </a:t>
            </a:r>
          </a:p>
          <a:p>
            <a:r>
              <a:rPr lang="en-US" sz="1800" dirty="0" smtClean="0"/>
              <a:t>The film is taken when the patient takes a inspiration and holds it</a:t>
            </a:r>
          </a:p>
          <a:p>
            <a:r>
              <a:rPr lang="en-US" sz="1800" dirty="0" smtClean="0"/>
              <a:t>PA: </a:t>
            </a:r>
            <a:r>
              <a:rPr lang="en-US" sz="1800" dirty="0" err="1" smtClean="0"/>
              <a:t>posteranterior</a:t>
            </a:r>
            <a:r>
              <a:rPr lang="en-US" sz="1800" dirty="0" smtClean="0"/>
              <a:t> view</a:t>
            </a:r>
          </a:p>
          <a:p>
            <a:r>
              <a:rPr lang="en-US" sz="1800" dirty="0" smtClean="0"/>
              <a:t>AP: </a:t>
            </a:r>
            <a:r>
              <a:rPr lang="en-US" sz="1800" dirty="0" err="1" smtClean="0"/>
              <a:t>anteroposterior</a:t>
            </a:r>
            <a:r>
              <a:rPr lang="en-US" sz="1800" dirty="0" smtClean="0"/>
              <a:t> view</a:t>
            </a:r>
          </a:p>
          <a:p>
            <a:r>
              <a:rPr lang="en-US" sz="1800" dirty="0" smtClean="0"/>
              <a:t>L: lateral view(side)</a:t>
            </a:r>
          </a:p>
          <a:p>
            <a:endParaRPr lang="en-US" dirty="0"/>
          </a:p>
        </p:txBody>
      </p:sp>
      <p:pic>
        <p:nvPicPr>
          <p:cNvPr id="38916" name="Picture 4" descr="http://dc102.4shared.com/doc/0bcvnjTs/preview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4867275" cy="2743200"/>
          </a:xfrm>
          <a:prstGeom prst="rect">
            <a:avLst/>
          </a:prstGeom>
          <a:noFill/>
        </p:spPr>
      </p:pic>
      <p:pic>
        <p:nvPicPr>
          <p:cNvPr id="38918" name="Picture 6" descr="http://www.daviddarling.info/images/chest_X-ray_proced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3812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Gallbladder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gallbladder stores bile that is produced in the liver to break down fat in the digestive process</a:t>
            </a:r>
          </a:p>
          <a:p>
            <a:r>
              <a:rPr lang="en-US" sz="2000" dirty="0" smtClean="0"/>
              <a:t>When the gallbladder malfunctions, the patient experiences abdominal discomfort, nausea, and pain</a:t>
            </a:r>
          </a:p>
          <a:p>
            <a:r>
              <a:rPr lang="en-US" sz="2000" dirty="0" smtClean="0"/>
              <a:t>An ultrasound is an image produced when continuous sound waves are projected toward the desired area to measure and record the reflected image</a:t>
            </a:r>
            <a:endParaRPr lang="en-US" sz="2000" dirty="0"/>
          </a:p>
        </p:txBody>
      </p:sp>
      <p:pic>
        <p:nvPicPr>
          <p:cNvPr id="40962" name="Picture 2" descr="http://images.emedicinehealth.com/images/healthwise/medical/hw/h9991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81400"/>
            <a:ext cx="4381500" cy="3276600"/>
          </a:xfrm>
          <a:prstGeom prst="rect">
            <a:avLst/>
          </a:prstGeom>
          <a:noFill/>
        </p:spPr>
      </p:pic>
      <p:pic>
        <p:nvPicPr>
          <p:cNvPr id="40964" name="Picture 4" descr="http://img.webmd.com/dtmcms/live/webmd/consumer_assets/site_images/articles/image_article_collections/anatomy_pages/gallblad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27813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procedures are commonly used to determine allergic reactions in patients</a:t>
            </a:r>
          </a:p>
          <a:p>
            <a:r>
              <a:rPr lang="en-US" dirty="0" smtClean="0"/>
              <a:t>They are the scratch, </a:t>
            </a:r>
            <a:r>
              <a:rPr lang="en-US" dirty="0" err="1" smtClean="0"/>
              <a:t>intradermal</a:t>
            </a:r>
            <a:r>
              <a:rPr lang="en-US" dirty="0" smtClean="0"/>
              <a:t>, and patch tests</a:t>
            </a:r>
          </a:p>
          <a:p>
            <a:r>
              <a:rPr lang="en-US" dirty="0" smtClean="0"/>
              <a:t>These tests should always be performed under the supervision of a provider</a:t>
            </a:r>
          </a:p>
          <a:p>
            <a:r>
              <a:rPr lang="en-US" dirty="0" smtClean="0"/>
              <a:t>These tests involves introducing an </a:t>
            </a:r>
            <a:r>
              <a:rPr lang="en-US" b="1" dirty="0" smtClean="0"/>
              <a:t>antigen</a:t>
            </a:r>
            <a:r>
              <a:rPr lang="en-US" dirty="0" smtClean="0"/>
              <a:t> directly into the patient’s skin to induce a reaction</a:t>
            </a:r>
          </a:p>
          <a:p>
            <a:r>
              <a:rPr lang="en-US" dirty="0" smtClean="0"/>
              <a:t>If the reaction is negative, there will be no change in the appearance of the skin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KUB(kidney, </a:t>
            </a:r>
            <a:r>
              <a:rPr lang="en-US" sz="2000" dirty="0" err="1" smtClean="0"/>
              <a:t>ureters</a:t>
            </a:r>
            <a:r>
              <a:rPr lang="en-US" sz="2000" dirty="0" smtClean="0"/>
              <a:t>, bladder) is an x-ray of the patients abdomen</a:t>
            </a:r>
          </a:p>
          <a:p>
            <a:r>
              <a:rPr lang="en-US" sz="2000" dirty="0" smtClean="0"/>
              <a:t>This is used to diagnosis urinary diseases and disorders(kidney stones)</a:t>
            </a:r>
          </a:p>
          <a:p>
            <a:r>
              <a:rPr lang="en-US" sz="2000" dirty="0" smtClean="0"/>
              <a:t>This is also used for small children to look for small objects(blocked) that may have been swallowed, or for IUD placement</a:t>
            </a:r>
          </a:p>
          <a:p>
            <a:r>
              <a:rPr lang="en-US" sz="1800" dirty="0" smtClean="0"/>
              <a:t>Swallowed a bb pellet</a:t>
            </a:r>
            <a:r>
              <a:rPr lang="en-US" dirty="0" smtClean="0"/>
              <a:t>             </a:t>
            </a:r>
            <a:r>
              <a:rPr lang="en-US" sz="1800" dirty="0" smtClean="0"/>
              <a:t>IUD in the abdomen               </a:t>
            </a:r>
          </a:p>
        </p:txBody>
      </p:sp>
      <p:pic>
        <p:nvPicPr>
          <p:cNvPr id="41986" name="Picture 2" descr="http://www.actasurologicas.info/v32/n05/ENG/3205OR08_archivo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19600"/>
            <a:ext cx="3657600" cy="2438400"/>
          </a:xfrm>
          <a:prstGeom prst="rect">
            <a:avLst/>
          </a:prstGeom>
          <a:noFill/>
        </p:spPr>
      </p:pic>
      <p:pic>
        <p:nvPicPr>
          <p:cNvPr id="41988" name="Picture 4" descr="http://www.urostonecenter.com/images/k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343400"/>
            <a:ext cx="2514600" cy="2514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6019800" y="43434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Mammogram aids in the diagnosis of breast masses as small </a:t>
            </a:r>
            <a:r>
              <a:rPr lang="en-US" sz="1800" smtClean="0"/>
              <a:t>as one </a:t>
            </a:r>
            <a:r>
              <a:rPr lang="en-US" sz="1800" dirty="0" smtClean="0"/>
              <a:t>cm in size or less</a:t>
            </a:r>
          </a:p>
          <a:p>
            <a:r>
              <a:rPr lang="en-US" sz="1800" dirty="0" smtClean="0"/>
              <a:t>After age 40, women are urged to have mammograms every year</a:t>
            </a:r>
          </a:p>
          <a:p>
            <a:r>
              <a:rPr lang="en-US" sz="1800" dirty="0" smtClean="0"/>
              <a:t>No deodorants, perfumes, or powders are to be used on the day of the mammogram, because the film on the skin could interfere with the radiograph</a:t>
            </a:r>
            <a:endParaRPr lang="en-US" sz="1800" dirty="0"/>
          </a:p>
        </p:txBody>
      </p:sp>
      <p:pic>
        <p:nvPicPr>
          <p:cNvPr id="43010" name="Picture 2" descr="http://www.healthcentral.com/common/images/1/17085_172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766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positive allergic reaction to a test is shown by a raised area on the skin, much like a mosquito bite, called a </a:t>
            </a:r>
            <a:r>
              <a:rPr lang="en-US" b="1" dirty="0" smtClean="0"/>
              <a:t>wheal(hive)</a:t>
            </a:r>
            <a:endParaRPr lang="en-US" b="1" dirty="0"/>
          </a:p>
        </p:txBody>
      </p:sp>
      <p:pic>
        <p:nvPicPr>
          <p:cNvPr id="1026" name="Picture 2" descr="http://www.lung.ca/tb/images/full_archive/102_tuberculin_wh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00400"/>
            <a:ext cx="3238500" cy="2743200"/>
          </a:xfrm>
          <a:prstGeom prst="rect">
            <a:avLst/>
          </a:prstGeom>
          <a:noFill/>
        </p:spPr>
      </p:pic>
      <p:pic>
        <p:nvPicPr>
          <p:cNvPr id="1028" name="Picture 4" descr="http://www.nosneezes.com/images/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00400"/>
            <a:ext cx="3333750" cy="2733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positive reaction is caused by interaction of the antigen and antibody, which releases histamine and is termed a hypersensitive reaction</a:t>
            </a:r>
          </a:p>
          <a:p>
            <a:r>
              <a:rPr lang="en-US" dirty="0" smtClean="0"/>
              <a:t>Besides histamine, researchers are finding other chemicals released during the allergic response</a:t>
            </a:r>
          </a:p>
          <a:p>
            <a:r>
              <a:rPr lang="en-US" dirty="0" smtClean="0"/>
              <a:t>Many have allergies to a variety of substances, including certain foods, pollens, dust, drugs, chemicals, venom of stinging insects, animals, molds, and other allergens</a:t>
            </a:r>
          </a:p>
          <a:p>
            <a:r>
              <a:rPr lang="en-US" dirty="0" smtClean="0"/>
              <a:t>Certain irritants can make allergies worse</a:t>
            </a:r>
          </a:p>
          <a:p>
            <a:r>
              <a:rPr lang="en-US" dirty="0" smtClean="0"/>
              <a:t>These include smoke, gasoline, paint, perfumes, and personal grooming products(hair spray, soaps, lotions ect)</a:t>
            </a:r>
            <a:endParaRPr lang="en-US" dirty="0"/>
          </a:p>
        </p:txBody>
      </p:sp>
      <p:pic>
        <p:nvPicPr>
          <p:cNvPr id="13314" name="Picture 2" descr="http://t3.gstatic.com/images?q=tbn:ANd9GcQS5tKX-TjcoTEcyROa-GEHb_N23FyBgotDvZyUMdds4OnL916k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400"/>
            <a:ext cx="2476500" cy="1314451"/>
          </a:xfrm>
          <a:prstGeom prst="rect">
            <a:avLst/>
          </a:prstGeom>
          <a:noFill/>
        </p:spPr>
      </p:pic>
      <p:pic>
        <p:nvPicPr>
          <p:cNvPr id="13316" name="Picture 4" descr="http://t0.gstatic.com/images?q=tbn:ANd9GcQxeJBozjRDsXIDxVNG4WKuRBy6tJ1zO8aJ4oQ7N0YPJRnOKKQx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715000"/>
            <a:ext cx="2143125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Severe reactions can be life-threatening</a:t>
            </a:r>
          </a:p>
          <a:p>
            <a:r>
              <a:rPr lang="en-US" sz="2400" dirty="0" smtClean="0"/>
              <a:t>A life-threatening reaction must be counteracted with an injection of adrenalin immediately to prevent </a:t>
            </a:r>
            <a:r>
              <a:rPr lang="en-US" sz="2400" b="1" dirty="0" smtClean="0"/>
              <a:t>anaphylactic shock</a:t>
            </a:r>
            <a:r>
              <a:rPr lang="en-US" sz="2400" dirty="0" smtClean="0"/>
              <a:t>, symptoms include intense anxiety, weakness, sweating, and shortness of breath</a:t>
            </a:r>
          </a:p>
          <a:p>
            <a:r>
              <a:rPr lang="en-US" sz="2400" dirty="0" smtClean="0"/>
              <a:t>These might be followed by hypotension, shock, arrhythmia, respiratory congestion, laryngeal edema, nausea, and diarrhea</a:t>
            </a:r>
            <a:endParaRPr lang="en-US" sz="2400" dirty="0"/>
          </a:p>
        </p:txBody>
      </p:sp>
      <p:pic>
        <p:nvPicPr>
          <p:cNvPr id="12290" name="Picture 2" descr="http://www.nlm.nih.gov/medlineplus/ency/images/ency/fullsize/19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2000"/>
            <a:ext cx="3810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Treatment for many allergy patients consist of an allergy immunotherapy program</a:t>
            </a:r>
          </a:p>
          <a:p>
            <a:r>
              <a:rPr lang="en-US" dirty="0" smtClean="0"/>
              <a:t>Over a considerable period, which can be indefinite, this therapy gradually provides immunization against the substance to which the person is allergic</a:t>
            </a:r>
          </a:p>
          <a:p>
            <a:r>
              <a:rPr lang="en-US" dirty="0" smtClean="0"/>
              <a:t>Increasing amounts of the allergen are injected as long as the patient can tolerate each dose</a:t>
            </a:r>
          </a:p>
          <a:p>
            <a:r>
              <a:rPr lang="en-US" dirty="0" smtClean="0"/>
              <a:t>Following the injection the patient must wait for 20 min for possible reaction</a:t>
            </a:r>
          </a:p>
          <a:p>
            <a:r>
              <a:rPr lang="en-US" dirty="0" smtClean="0"/>
              <a:t>You must keep a record of where the injection was administered and injection sites must be rotated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Test/Skin Prick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Sites for this test are the arms and the back</a:t>
            </a:r>
          </a:p>
          <a:p>
            <a:r>
              <a:rPr lang="en-US" sz="2000" dirty="0" smtClean="0"/>
              <a:t>The test should be numbered in a pattern with washable ink on the surface of the skin</a:t>
            </a:r>
          </a:p>
          <a:p>
            <a:r>
              <a:rPr lang="en-US" sz="2000" dirty="0" smtClean="0"/>
              <a:t>There will be some discomfort with this test(explain to the patient)</a:t>
            </a:r>
          </a:p>
          <a:p>
            <a:r>
              <a:rPr lang="en-US" sz="2000" dirty="0" smtClean="0"/>
              <a:t>Several applicators have been dipped into various bottles of allergens and applied to the skin with small drops, reactions usually occur within 20 minutes </a:t>
            </a:r>
          </a:p>
          <a:p>
            <a:r>
              <a:rPr lang="en-US" sz="2000" dirty="0" smtClean="0"/>
              <a:t>Have the patient report any reaction </a:t>
            </a:r>
          </a:p>
          <a:p>
            <a:r>
              <a:rPr lang="en-US" sz="2000" dirty="0" smtClean="0"/>
              <a:t>Many physician evaluate the patient after 24 hours</a:t>
            </a:r>
            <a:endParaRPr lang="en-US" sz="2000" dirty="0"/>
          </a:p>
        </p:txBody>
      </p:sp>
      <p:pic>
        <p:nvPicPr>
          <p:cNvPr id="17410" name="Picture 2" descr="http://www.drugs-expert.com/wp-content/uploads/2010/08/Skin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48200"/>
            <a:ext cx="61722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Intradermal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test is thought to be more accurate, and is often performed if the scratch test is negative or unclear</a:t>
            </a:r>
          </a:p>
          <a:p>
            <a:r>
              <a:rPr lang="en-US" sz="2400" dirty="0" smtClean="0"/>
              <a:t>Severe reactions may occur with this test</a:t>
            </a:r>
          </a:p>
          <a:p>
            <a:r>
              <a:rPr lang="en-US" sz="2400" dirty="0" err="1" smtClean="0"/>
              <a:t>Intradermal</a:t>
            </a:r>
            <a:r>
              <a:rPr lang="en-US" sz="2400" dirty="0" smtClean="0"/>
              <a:t> test sites are performed at spaced intervals on the forearm or scapular area if the initial test is negative, it is often repeated with a stronger solution</a:t>
            </a:r>
          </a:p>
          <a:p>
            <a:r>
              <a:rPr lang="en-US" sz="2400" dirty="0" smtClean="0"/>
              <a:t>Usually the reaction time is 15 to 30 minutes</a:t>
            </a:r>
          </a:p>
          <a:p>
            <a:r>
              <a:rPr lang="en-US" sz="2400" dirty="0" smtClean="0"/>
              <a:t>Epinephrine should be kept on hand for any severe reaction(ordered by the physician)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http://www.allforkidsindia.com/newsletter/images/aller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0"/>
            <a:ext cx="3133725" cy="1419226"/>
          </a:xfrm>
          <a:prstGeom prst="rect">
            <a:avLst/>
          </a:prstGeom>
          <a:noFill/>
        </p:spPr>
      </p:pic>
      <p:pic>
        <p:nvPicPr>
          <p:cNvPr id="21508" name="Picture 4" descr="http://www.kyotokagaku.com/products/detail01/images/m94/m94_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105400"/>
            <a:ext cx="4286250" cy="157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3133</TotalTime>
  <Words>1730</Words>
  <Application>Microsoft Macintosh PowerPoint</Application>
  <PresentationFormat>On-screen Show (4:3)</PresentationFormat>
  <Paragraphs>137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Solstice</vt:lpstr>
      <vt:lpstr>Diagnostic Tests X-Rays, and Procedures</vt:lpstr>
      <vt:lpstr>Diagnostic Tests X-Rays, and Procedures</vt:lpstr>
      <vt:lpstr>Skin Tests</vt:lpstr>
      <vt:lpstr>Skin Tests</vt:lpstr>
      <vt:lpstr>Skin Tests</vt:lpstr>
      <vt:lpstr>Skin Tests</vt:lpstr>
      <vt:lpstr>Skin Tests</vt:lpstr>
      <vt:lpstr>Scratch Test/Skin Prick Test</vt:lpstr>
      <vt:lpstr>Intradermal Test</vt:lpstr>
      <vt:lpstr>Patch Test</vt:lpstr>
      <vt:lpstr>Nasal Smear</vt:lpstr>
      <vt:lpstr>Cardiology Procedures</vt:lpstr>
      <vt:lpstr>Electrocardiogram(EKG/ECG)</vt:lpstr>
      <vt:lpstr>Electrocardiogram(EKG/ECG)</vt:lpstr>
      <vt:lpstr>PowerPoint Presentation</vt:lpstr>
      <vt:lpstr>Placement Of Routine Electrocardiograph Leads</vt:lpstr>
      <vt:lpstr>PowerPoint Presentation</vt:lpstr>
      <vt:lpstr>Interference</vt:lpstr>
      <vt:lpstr>ECG/EKG</vt:lpstr>
      <vt:lpstr>Normal ECG/Abnormal ECG</vt:lpstr>
      <vt:lpstr>Normal ECG vs MI On ECG</vt:lpstr>
      <vt:lpstr>Stress Test</vt:lpstr>
      <vt:lpstr>Holter Monitor</vt:lpstr>
      <vt:lpstr>Defibrillator</vt:lpstr>
      <vt:lpstr>Vital Capacity Tests</vt:lpstr>
      <vt:lpstr>Magnetic Resonance Imaging</vt:lpstr>
      <vt:lpstr>MRI</vt:lpstr>
      <vt:lpstr>Chest x-ray</vt:lpstr>
      <vt:lpstr>Gallbladder Ultrasound</vt:lpstr>
      <vt:lpstr>KUB</vt:lpstr>
      <vt:lpstr>Mammogram</vt:lpstr>
    </vt:vector>
  </TitlesOfParts>
  <Company>Salt Lake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Tests X-Rays, and Procedures</dc:title>
  <dc:creator>ahastin2</dc:creator>
  <cp:lastModifiedBy>1</cp:lastModifiedBy>
  <cp:revision>70</cp:revision>
  <dcterms:created xsi:type="dcterms:W3CDTF">2011-10-14T14:48:43Z</dcterms:created>
  <dcterms:modified xsi:type="dcterms:W3CDTF">2013-12-03T22:30:07Z</dcterms:modified>
</cp:coreProperties>
</file>