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79" r:id="rId6"/>
    <p:sldId id="280" r:id="rId7"/>
    <p:sldId id="281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3712" y="-1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C3EEA-4A7F-4871-92CA-4C4A540AFA0B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C883D-3FF3-4B3D-8F22-75576A87C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81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C883D-3FF3-4B3D-8F22-75576A87C08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7C1-0753-4FE4-9D53-75578A5FBAC2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AA37-0977-4429-9142-A5044A922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7C1-0753-4FE4-9D53-75578A5FBAC2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AA37-0977-4429-9142-A5044A922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7C1-0753-4FE4-9D53-75578A5FBAC2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AA37-0977-4429-9142-A5044A922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7C1-0753-4FE4-9D53-75578A5FBAC2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AA37-0977-4429-9142-A5044A922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7C1-0753-4FE4-9D53-75578A5FBAC2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AA37-0977-4429-9142-A5044A922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7C1-0753-4FE4-9D53-75578A5FBAC2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AA37-0977-4429-9142-A5044A922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7C1-0753-4FE4-9D53-75578A5FBAC2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AA37-0977-4429-9142-A5044A922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7C1-0753-4FE4-9D53-75578A5FBAC2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AA37-0977-4429-9142-A5044A922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7C1-0753-4FE4-9D53-75578A5FBAC2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AA37-0977-4429-9142-A5044A922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7C1-0753-4FE4-9D53-75578A5FBAC2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AA37-0977-4429-9142-A5044A922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7C1-0753-4FE4-9D53-75578A5FBAC2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AA37-0977-4429-9142-A5044A922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D67C1-0753-4FE4-9D53-75578A5FBAC2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8AA37-0977-4429-9142-A5044A922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Minor Surgery In The Medical Office</a:t>
            </a:r>
            <a:endParaRPr lang="en-US" dirty="0"/>
          </a:p>
        </p:txBody>
      </p:sp>
      <p:pic>
        <p:nvPicPr>
          <p:cNvPr id="1026" name="Picture 2" descr="http://i00.i.aliimg.com/photo/v0/114418076/Minor_Surgery_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3571875" cy="2362200"/>
          </a:xfrm>
          <a:prstGeom prst="rect">
            <a:avLst/>
          </a:prstGeom>
          <a:noFill/>
        </p:spPr>
      </p:pic>
      <p:pic>
        <p:nvPicPr>
          <p:cNvPr id="1028" name="Picture 4" descr="http://w10.itrademarket.com/pdimage/47/1102647_multicraft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2857500" cy="2857500"/>
          </a:xfrm>
          <a:prstGeom prst="rect">
            <a:avLst/>
          </a:prstGeom>
          <a:noFill/>
        </p:spPr>
      </p:pic>
      <p:pic>
        <p:nvPicPr>
          <p:cNvPr id="1030" name="Picture 6" descr="http://ultimatecosmeticsurgery.com/wordpress/wp-content/uploads/2009/10/surgical-instrume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495800"/>
            <a:ext cx="46482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Dilating or probing instruments includes:</a:t>
            </a:r>
          </a:p>
          <a:p>
            <a:endParaRPr lang="en-US" sz="2000" dirty="0"/>
          </a:p>
          <a:p>
            <a:r>
              <a:rPr lang="en-US" sz="2000" dirty="0" smtClean="0"/>
              <a:t>Retractors:</a:t>
            </a:r>
          </a:p>
          <a:p>
            <a:pPr>
              <a:buNone/>
            </a:pPr>
            <a:r>
              <a:rPr lang="en-US" sz="2000" dirty="0" smtClean="0"/>
              <a:t>     Instrument </a:t>
            </a:r>
            <a:r>
              <a:rPr lang="en-US" sz="2000" dirty="0"/>
              <a:t>used to draw back tissue and hold </a:t>
            </a:r>
            <a:r>
              <a:rPr lang="en-US" sz="2000" dirty="0" smtClean="0"/>
              <a:t> </a:t>
            </a:r>
            <a:r>
              <a:rPr lang="en-US" sz="2000" dirty="0" smtClean="0"/>
              <a:t>open </a:t>
            </a:r>
            <a:r>
              <a:rPr lang="en-US" sz="2000" dirty="0"/>
              <a:t>a surgical site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Speculums</a:t>
            </a:r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Used </a:t>
            </a:r>
            <a:r>
              <a:rPr lang="en-US" sz="2000" dirty="0"/>
              <a:t>to enlarge a body cavity for better viewing</a:t>
            </a:r>
            <a:endParaRPr lang="en-US" sz="2000" dirty="0" smtClean="0"/>
          </a:p>
          <a:p>
            <a:r>
              <a:rPr lang="en-US" sz="2000" dirty="0" smtClean="0"/>
              <a:t>Nasal and vaginal</a:t>
            </a:r>
            <a:endParaRPr lang="en-US" sz="2000" dirty="0"/>
          </a:p>
        </p:txBody>
      </p:sp>
      <p:pic>
        <p:nvPicPr>
          <p:cNvPr id="19458" name="Picture 2" descr="http://www.ahmadsurgical.com/images/home%2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838200"/>
            <a:ext cx="1219200" cy="1828800"/>
          </a:xfrm>
          <a:prstGeom prst="rect">
            <a:avLst/>
          </a:prstGeom>
          <a:noFill/>
        </p:spPr>
      </p:pic>
      <p:pic>
        <p:nvPicPr>
          <p:cNvPr id="19460" name="Picture 4" descr="http://i00.i.aliimg.com/photo/v0/100743608/Nazal_Specula_Vienna_Surgical_Instru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876800"/>
            <a:ext cx="2524125" cy="1457326"/>
          </a:xfrm>
          <a:prstGeom prst="rect">
            <a:avLst/>
          </a:prstGeom>
          <a:noFill/>
        </p:spPr>
      </p:pic>
      <p:pic>
        <p:nvPicPr>
          <p:cNvPr id="19462" name="Picture 6" descr="http://www.orsupply.com/catalog/images/S90-37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962400"/>
            <a:ext cx="2428875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day before the scheduled surgery, get all the necessary surgical instruments and supplies ready</a:t>
            </a:r>
          </a:p>
          <a:p>
            <a:r>
              <a:rPr lang="en-US" dirty="0" smtClean="0"/>
              <a:t>All surgical instruments must be properly labeled and autoclaved</a:t>
            </a:r>
          </a:p>
          <a:p>
            <a:r>
              <a:rPr lang="en-US" dirty="0" smtClean="0"/>
              <a:t>The basic setup for most minor surgical procedures includes: </a:t>
            </a:r>
          </a:p>
          <a:p>
            <a:r>
              <a:rPr lang="en-US" dirty="0" smtClean="0"/>
              <a:t>Disposable scalpel</a:t>
            </a:r>
          </a:p>
          <a:p>
            <a:r>
              <a:rPr lang="en-US" dirty="0" smtClean="0"/>
              <a:t>Hemostat</a:t>
            </a:r>
          </a:p>
          <a:p>
            <a:r>
              <a:rPr lang="en-US" dirty="0" smtClean="0"/>
              <a:t>Needles and suture material</a:t>
            </a:r>
          </a:p>
          <a:p>
            <a:r>
              <a:rPr lang="en-US" dirty="0" smtClean="0"/>
              <a:t>Suture scissors</a:t>
            </a:r>
          </a:p>
          <a:p>
            <a:r>
              <a:rPr lang="en-US" dirty="0" smtClean="0"/>
              <a:t>Thumb </a:t>
            </a:r>
            <a:r>
              <a:rPr lang="en-US" dirty="0" err="1" smtClean="0"/>
              <a:t>forcep</a:t>
            </a:r>
            <a:endParaRPr lang="en-US" dirty="0" smtClean="0"/>
          </a:p>
          <a:p>
            <a:r>
              <a:rPr lang="en-US" dirty="0" smtClean="0"/>
              <a:t>Gauze squares(4x4’s)</a:t>
            </a:r>
          </a:p>
          <a:p>
            <a:r>
              <a:rPr lang="en-US" dirty="0" smtClean="0"/>
              <a:t>Anesthetic medication vial(</a:t>
            </a:r>
            <a:r>
              <a:rPr lang="en-US" dirty="0" err="1" smtClean="0"/>
              <a:t>lidocaine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     given by the </a:t>
            </a:r>
            <a:r>
              <a:rPr lang="en-US" b="1" dirty="0" smtClean="0"/>
              <a:t>physician</a:t>
            </a:r>
          </a:p>
          <a:p>
            <a:r>
              <a:rPr lang="en-US" dirty="0" smtClean="0"/>
              <a:t>Syringes</a:t>
            </a:r>
          </a:p>
          <a:p>
            <a:r>
              <a:rPr lang="en-US" dirty="0" smtClean="0"/>
              <a:t>Towels</a:t>
            </a:r>
          </a:p>
          <a:p>
            <a:r>
              <a:rPr lang="en-US" dirty="0" smtClean="0"/>
              <a:t>Bandages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482" name="Picture 2" descr="http://www.spdceus.com/images/procedure_tra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8000"/>
            <a:ext cx="3333750" cy="319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Autoclaved items remain sterile for </a:t>
            </a:r>
            <a:r>
              <a:rPr lang="en-US" b="1" dirty="0" smtClean="0"/>
              <a:t>30 days</a:t>
            </a:r>
          </a:p>
          <a:p>
            <a:r>
              <a:rPr lang="en-US" dirty="0" smtClean="0"/>
              <a:t>Most items used today are disposable and come already sterile in the manufacturer's packaging</a:t>
            </a:r>
          </a:p>
          <a:p>
            <a:r>
              <a:rPr lang="en-US" dirty="0" smtClean="0"/>
              <a:t>You need to make sure the package is not opened or torn to ensure sterility</a:t>
            </a:r>
          </a:p>
          <a:p>
            <a:r>
              <a:rPr lang="en-US" dirty="0" smtClean="0"/>
              <a:t>The room where the surgery will take place and the sterile tray should be set up before the patient is escorted to the area to be prepared for the procedure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Sterile Tray Set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Disinfect the mayo tray and adjust the stand to waist level</a:t>
            </a:r>
          </a:p>
          <a:p>
            <a:r>
              <a:rPr lang="en-US" dirty="0" smtClean="0"/>
              <a:t>Place the sterile drape on a clean surface</a:t>
            </a:r>
          </a:p>
          <a:p>
            <a:r>
              <a:rPr lang="en-US" dirty="0" smtClean="0"/>
              <a:t>Open the pack, with the corners facing you</a:t>
            </a:r>
          </a:p>
          <a:p>
            <a:r>
              <a:rPr lang="en-US" dirty="0" smtClean="0"/>
              <a:t>Grasp the sterile drape with the thumb and finger, lift the drape up enough that it unfolds but does not touch anything</a:t>
            </a:r>
          </a:p>
          <a:p>
            <a:r>
              <a:rPr lang="en-US" dirty="0" smtClean="0"/>
              <a:t>Grasp the opposite corner and allow the drape to completely unfold and place on the mayo stand</a:t>
            </a:r>
          </a:p>
          <a:p>
            <a:r>
              <a:rPr lang="en-US" dirty="0" smtClean="0"/>
              <a:t>Next open the all other sterile items and drop onto the sterile field(rule: never place items below waist level or above the neck level, never turn your back to the field)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The Patient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the patient arrives for surgery, a consent form must be completed</a:t>
            </a:r>
          </a:p>
          <a:p>
            <a:r>
              <a:rPr lang="en-US" dirty="0" smtClean="0"/>
              <a:t>The procedure should be explained and the patient should be given enough time to ask questions</a:t>
            </a:r>
          </a:p>
          <a:p>
            <a:r>
              <a:rPr lang="en-US" dirty="0" smtClean="0"/>
              <a:t>The patient’s(guardians) signature, along with yours and the physicians signature, must be on the consent form, which will be scanned into patient's chart</a:t>
            </a:r>
          </a:p>
          <a:p>
            <a:r>
              <a:rPr lang="en-US" dirty="0" smtClean="0"/>
              <a:t>The patient's vital signs and medical history should be taken and noted(including allergies)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The Patient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procedures requiring biopsies, careful labeling and handling of the specimen is vital</a:t>
            </a:r>
          </a:p>
          <a:p>
            <a:r>
              <a:rPr lang="en-US" dirty="0" smtClean="0"/>
              <a:t>The lab provides a </a:t>
            </a:r>
            <a:r>
              <a:rPr lang="en-US" b="1" dirty="0" smtClean="0"/>
              <a:t>formalin solution </a:t>
            </a:r>
            <a:r>
              <a:rPr lang="en-US" dirty="0" smtClean="0"/>
              <a:t>container to preserve the specimen, this container is sterile and the specimen should be placed in this solution with a sterile instrument</a:t>
            </a:r>
          </a:p>
          <a:p>
            <a:r>
              <a:rPr lang="en-US" dirty="0" smtClean="0"/>
              <a:t>A completed lab request form should be completed with the specific laboratory order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The Patient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certain surgical procedures, such as the removal of warts or polyps, an </a:t>
            </a:r>
            <a:r>
              <a:rPr lang="en-US" dirty="0" err="1" smtClean="0"/>
              <a:t>electrocautery</a:t>
            </a:r>
            <a:r>
              <a:rPr lang="en-US" dirty="0" smtClean="0"/>
              <a:t> device may be used to stop the bleeding</a:t>
            </a:r>
          </a:p>
          <a:p>
            <a:endParaRPr lang="en-US" dirty="0"/>
          </a:p>
        </p:txBody>
      </p:sp>
      <p:pic>
        <p:nvPicPr>
          <p:cNvPr id="25602" name="Picture 2" descr="http://www.orsupply.com/catalog/images/hyfrecator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048000"/>
            <a:ext cx="4762500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The Patient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Another method used in removing skin tags, warts, and other skin disorders and growths is by cryosurgery</a:t>
            </a:r>
          </a:p>
          <a:p>
            <a:r>
              <a:rPr lang="en-US" dirty="0" smtClean="0"/>
              <a:t>This process used subfreezing temperature to destroy or remove tissue with liquid nitrogen</a:t>
            </a:r>
            <a:endParaRPr lang="en-US" dirty="0"/>
          </a:p>
        </p:txBody>
      </p:sp>
      <p:pic>
        <p:nvPicPr>
          <p:cNvPr id="26626" name="Picture 2" descr="http://www.pharmaceutical-int.com/upload/image_files/articles/images/companies/1568/nitrogen-applicator-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10000"/>
            <a:ext cx="5667375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Skin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Preparation of the area of skin that will be affected by the surgical procedure, this is called skin prep</a:t>
            </a:r>
          </a:p>
          <a:p>
            <a:r>
              <a:rPr lang="en-US" dirty="0" smtClean="0"/>
              <a:t>Because hair encourages microbial accumulation, it is sometime shaved</a:t>
            </a:r>
          </a:p>
          <a:p>
            <a:r>
              <a:rPr lang="en-US" dirty="0" smtClean="0"/>
              <a:t>In </a:t>
            </a:r>
            <a:r>
              <a:rPr lang="en-US" dirty="0"/>
              <a:t>preparing a surgical site, </a:t>
            </a:r>
            <a:r>
              <a:rPr lang="en-US" b="1" dirty="0" smtClean="0"/>
              <a:t>shave at a 30  degrees angle</a:t>
            </a:r>
            <a:r>
              <a:rPr lang="en-US" dirty="0" smtClean="0"/>
              <a:t>(page 886)</a:t>
            </a:r>
          </a:p>
          <a:p>
            <a:r>
              <a:rPr lang="en-US" dirty="0" smtClean="0"/>
              <a:t>An antiseptic can be used to reduce microbial growth</a:t>
            </a:r>
          </a:p>
          <a:p>
            <a:r>
              <a:rPr lang="en-US" dirty="0" smtClean="0"/>
              <a:t>To protect yourself and the patient you should wear </a:t>
            </a:r>
            <a:r>
              <a:rPr lang="en-US" b="1" dirty="0" smtClean="0"/>
              <a:t>sterile gloves </a:t>
            </a:r>
            <a:r>
              <a:rPr lang="en-US" dirty="0" smtClean="0"/>
              <a:t>when preparing the skin or changing a dressing</a:t>
            </a:r>
          </a:p>
          <a:p>
            <a:r>
              <a:rPr lang="en-US" dirty="0" smtClean="0"/>
              <a:t>Iodine is the most common antiseptic used in surgery</a:t>
            </a:r>
          </a:p>
          <a:p>
            <a:r>
              <a:rPr lang="en-US" dirty="0" smtClean="0"/>
              <a:t>This solution is applied in a </a:t>
            </a:r>
            <a:r>
              <a:rPr lang="en-US" b="1" dirty="0" smtClean="0"/>
              <a:t>circular motion from the site outward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10242" name="Picture 2" descr="http://www.bode-science-center.com/typo3temp/pics/f50cd6e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71800"/>
            <a:ext cx="4267200" cy="3429000"/>
          </a:xfrm>
          <a:prstGeom prst="rect">
            <a:avLst/>
          </a:prstGeom>
          <a:noFill/>
        </p:spPr>
      </p:pic>
      <p:pic>
        <p:nvPicPr>
          <p:cNvPr id="10244" name="Picture 4" descr="http://img.medscape.com/fullsize/migrated/editorial/clinupdates/2007/7214/7214.fi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0"/>
            <a:ext cx="4762500" cy="276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Assisting With Minor Surgical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minor surgical procedures are now performed in the medical office or clinic</a:t>
            </a:r>
          </a:p>
          <a:p>
            <a:r>
              <a:rPr lang="en-US" dirty="0" smtClean="0"/>
              <a:t>Medical assistants should have a general knowledge of the minor surgical procedures in their medical office</a:t>
            </a:r>
          </a:p>
          <a:p>
            <a:r>
              <a:rPr lang="en-US" dirty="0" smtClean="0"/>
              <a:t>It is critical to maintain a strict sterile technique, any break in a sterile technique can result in an infection for the patient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Minor Surgery In The Medical Office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 a clinical medical assistant, you may assist with a variety of sterile procedures, including in-office surgery </a:t>
            </a:r>
          </a:p>
          <a:p>
            <a:r>
              <a:rPr lang="en-US" dirty="0" smtClean="0"/>
              <a:t>Maintaining medical asepsis is vital to prevent the transmission of disease before, during, and following any of the invasive procedures performed in the medical office or clinic</a:t>
            </a:r>
          </a:p>
          <a:p>
            <a:r>
              <a:rPr lang="en-US" dirty="0" smtClean="0"/>
              <a:t>Setup for various procedures can vary slightly according to the physician, however, sterile technique will always remain the same for any invasive procedure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Many physicians prefer to perform minor surgery on the day the patient is scheduled</a:t>
            </a:r>
          </a:p>
          <a:p>
            <a:r>
              <a:rPr lang="en-US" dirty="0" smtClean="0"/>
              <a:t>The doctor may require that patients fast for a certain time before the procedure</a:t>
            </a:r>
          </a:p>
          <a:p>
            <a:r>
              <a:rPr lang="en-US" b="1" dirty="0" smtClean="0"/>
              <a:t>Fasting lessens the possibility of nausea and vomiting</a:t>
            </a:r>
            <a:r>
              <a:rPr lang="en-US" dirty="0" smtClean="0"/>
              <a:t>, which some patients experience during and after surgery</a:t>
            </a:r>
          </a:p>
          <a:p>
            <a:r>
              <a:rPr lang="en-US" dirty="0" smtClean="0"/>
              <a:t>Outpatient surgery in recent years has become more acceptable than ever before </a:t>
            </a:r>
          </a:p>
          <a:p>
            <a:r>
              <a:rPr lang="en-US" dirty="0" smtClean="0"/>
              <a:t>Patients naturally feel more comfortable at home, following the same-day surgery most patient are sent home to recover </a:t>
            </a:r>
          </a:p>
          <a:p>
            <a:r>
              <a:rPr lang="en-US" dirty="0" smtClean="0"/>
              <a:t>Printed post-op surgery instructions, with emergency phone numbers are given and explained to patient(or whomever is with patient)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Sterile Gloves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If the physician wishes you to assist directly with the surgical procedure, sterile gloves must be worm</a:t>
            </a:r>
          </a:p>
          <a:p>
            <a:r>
              <a:rPr lang="en-US" sz="1800" dirty="0" smtClean="0"/>
              <a:t>Before you put on sterile gloves, wash your hands for 20 seconds</a:t>
            </a:r>
          </a:p>
          <a:p>
            <a:r>
              <a:rPr lang="en-US" sz="1800" dirty="0" smtClean="0"/>
              <a:t>Inspect the sterile gloves for any tears</a:t>
            </a:r>
          </a:p>
          <a:p>
            <a:r>
              <a:rPr lang="en-US" sz="1800" dirty="0" smtClean="0"/>
              <a:t>Open the pack by pulling on the center paper folds</a:t>
            </a:r>
          </a:p>
          <a:p>
            <a:r>
              <a:rPr lang="en-US" sz="1800" dirty="0" smtClean="0"/>
              <a:t>Grasp the fold of the inside of the cuff of the gloves with the thumb and fingers of your dominant hand</a:t>
            </a:r>
          </a:p>
          <a:p>
            <a:r>
              <a:rPr lang="en-US" sz="1800" dirty="0" smtClean="0"/>
              <a:t>Insert your non-dominant hand into the glove on with your dominant hand by the turned-down cuff</a:t>
            </a:r>
          </a:p>
          <a:p>
            <a:r>
              <a:rPr lang="en-US" sz="1800" dirty="0" smtClean="0"/>
              <a:t>Insert the fingers of your gloved non- dominant hand under the folded-down cuff of the glove, and insert your dominant hand</a:t>
            </a:r>
          </a:p>
          <a:p>
            <a:r>
              <a:rPr lang="en-US" sz="1800" dirty="0" smtClean="0"/>
              <a:t>Check glove for and tears or holes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7650" name="Picture 2" descr="http://4.bp.blogspot.com/_CoK2NCkJdTk/TM5TRu5l8FI/AAAAAAAAAkU/ARQXmctbQ0Y/s1600/putonsterilgloves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3000"/>
            <a:ext cx="3457575" cy="1905000"/>
          </a:xfrm>
          <a:prstGeom prst="rect">
            <a:avLst/>
          </a:prstGeom>
          <a:noFill/>
        </p:spPr>
      </p:pic>
      <p:pic>
        <p:nvPicPr>
          <p:cNvPr id="27652" name="Picture 4" descr="http://2.bp.blogspot.com/_CoK2NCkJdTk/TM5S6-pu-fI/AAAAAAAAAkE/R0nILb7rhUQ/s1600/putonsterilgloves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876800"/>
            <a:ext cx="2238375" cy="1828800"/>
          </a:xfrm>
          <a:prstGeom prst="rect">
            <a:avLst/>
          </a:prstGeom>
          <a:noFill/>
        </p:spPr>
      </p:pic>
      <p:pic>
        <p:nvPicPr>
          <p:cNvPr id="27654" name="Picture 6" descr="http://4.bp.blogspot.com/_CoK2NCkJdTk/TM5TJK8_cTI/AAAAAAAAAkM/2ZJJLqU_zD8/s1600/putonsterilglove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800600"/>
            <a:ext cx="2238375" cy="172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Suture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term suture means a type of thread that is used to join skin of a wound</a:t>
            </a:r>
          </a:p>
          <a:p>
            <a:r>
              <a:rPr lang="en-US" smtClean="0"/>
              <a:t>Sutures </a:t>
            </a:r>
            <a:r>
              <a:rPr lang="en-US" dirty="0" smtClean="0"/>
              <a:t>are made of catgut(absorbable), sheep intestines, silk, or nylon(needs to be removed)</a:t>
            </a:r>
          </a:p>
          <a:p>
            <a:r>
              <a:rPr lang="en-US" dirty="0" smtClean="0"/>
              <a:t>Suture material are attached to needle of various lengths, sizes, straight and curved</a:t>
            </a:r>
          </a:p>
          <a:p>
            <a:r>
              <a:rPr lang="en-US" dirty="0" smtClean="0"/>
              <a:t>Your efficiency preparation of setting up the treatment room will be appreciated by both the physician and the patient</a:t>
            </a:r>
          </a:p>
          <a:p>
            <a:r>
              <a:rPr lang="en-US" dirty="0" smtClean="0"/>
              <a:t>Make sure follow up appointments are made for patients to return for a suture removal(5 to 14 days)</a:t>
            </a:r>
          </a:p>
          <a:p>
            <a:r>
              <a:rPr lang="en-US" dirty="0" smtClean="0"/>
              <a:t>Check patients record for an updated tetanus immunization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Suture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In many offices, the medical assistant's responsibility to remove the sutures</a:t>
            </a:r>
          </a:p>
          <a:p>
            <a:r>
              <a:rPr lang="en-US" sz="2200" dirty="0" smtClean="0"/>
              <a:t>Be sure to remove the same number of sutures as were inserted</a:t>
            </a:r>
          </a:p>
          <a:p>
            <a:r>
              <a:rPr lang="en-US" sz="2200" dirty="0" smtClean="0"/>
              <a:t>Always check the physicians order for removal date, check for infection(if unsure have the physician check the site first)</a:t>
            </a:r>
          </a:p>
          <a:p>
            <a:r>
              <a:rPr lang="en-US" sz="2200" dirty="0" smtClean="0"/>
              <a:t>Suture that are not removed will become infected(note any suture that have fallen out before the patient returns to the office)</a:t>
            </a:r>
          </a:p>
          <a:p>
            <a:r>
              <a:rPr lang="en-US" sz="2200" dirty="0" smtClean="0"/>
              <a:t>Removal of staples is preformed with a staple extractor</a:t>
            </a:r>
          </a:p>
          <a:p>
            <a:endParaRPr lang="en-US" dirty="0"/>
          </a:p>
        </p:txBody>
      </p:sp>
      <p:pic>
        <p:nvPicPr>
          <p:cNvPr id="31746" name="Picture 2" descr="http://www.mountainside-medical.com/product_images/uploaded_images/Staple_Rem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495800"/>
            <a:ext cx="3810000" cy="2362200"/>
          </a:xfrm>
          <a:prstGeom prst="rect">
            <a:avLst/>
          </a:prstGeom>
          <a:noFill/>
        </p:spPr>
      </p:pic>
      <p:pic>
        <p:nvPicPr>
          <p:cNvPr id="31748" name="Picture 4" descr="https://www.mountainside-medical.com/product_images/uploaded_images/suture-remov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267200"/>
            <a:ext cx="344805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Suture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sutures or staples have been removed, physicians may order additional closure materials, called </a:t>
            </a:r>
            <a:r>
              <a:rPr lang="en-US" dirty="0" err="1" smtClean="0"/>
              <a:t>steri</a:t>
            </a:r>
            <a:r>
              <a:rPr lang="en-US" dirty="0" smtClean="0"/>
              <a:t>-strips applied with a glue called </a:t>
            </a:r>
            <a:r>
              <a:rPr lang="en-US" dirty="0" err="1" smtClean="0"/>
              <a:t>benzoin</a:t>
            </a:r>
            <a:endParaRPr lang="en-US" dirty="0"/>
          </a:p>
        </p:txBody>
      </p:sp>
      <p:pic>
        <p:nvPicPr>
          <p:cNvPr id="33794" name="Picture 2" descr="http://www.carepathways.com/eStore/LG/MMMR154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657600"/>
            <a:ext cx="2857500" cy="2790825"/>
          </a:xfrm>
          <a:prstGeom prst="rect">
            <a:avLst/>
          </a:prstGeom>
          <a:noFill/>
        </p:spPr>
      </p:pic>
      <p:pic>
        <p:nvPicPr>
          <p:cNvPr id="33796" name="Picture 4" descr="http://ecx.images-amazon.com/images/I/31Tef-Q8i5L._SL500_AA30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7338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Suture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0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1800" dirty="0" smtClean="0"/>
              <a:t>Assemble all necessary items on the mayo stand</a:t>
            </a:r>
          </a:p>
          <a:p>
            <a:r>
              <a:rPr lang="en-US" sz="1800" dirty="0" smtClean="0"/>
              <a:t>Put on gloves</a:t>
            </a:r>
          </a:p>
          <a:p>
            <a:r>
              <a:rPr lang="en-US" sz="1800" dirty="0" smtClean="0"/>
              <a:t>Apply antiseptic solution(ask for allergies)</a:t>
            </a:r>
          </a:p>
          <a:p>
            <a:r>
              <a:rPr lang="en-US" sz="1800" dirty="0" smtClean="0"/>
              <a:t>Remove suture(see below)</a:t>
            </a:r>
          </a:p>
          <a:p>
            <a:r>
              <a:rPr lang="en-US" sz="1800" dirty="0" smtClean="0"/>
              <a:t>Pull on the suture with the forceps </a:t>
            </a:r>
            <a:r>
              <a:rPr lang="en-US" sz="1800" b="1" dirty="0" smtClean="0"/>
              <a:t>toward</a:t>
            </a:r>
            <a:r>
              <a:rPr lang="en-US" sz="1800" dirty="0" smtClean="0"/>
              <a:t> the healing lesion so that no stress is put on it</a:t>
            </a:r>
          </a:p>
          <a:p>
            <a:r>
              <a:rPr lang="en-US" sz="1800" dirty="0" smtClean="0"/>
              <a:t>Use </a:t>
            </a:r>
            <a:r>
              <a:rPr lang="en-US" sz="1800" dirty="0" err="1" smtClean="0"/>
              <a:t>steri</a:t>
            </a:r>
            <a:r>
              <a:rPr lang="en-US" sz="1800" dirty="0"/>
              <a:t>-</a:t>
            </a:r>
            <a:r>
              <a:rPr lang="en-US" sz="1800" dirty="0" smtClean="0"/>
              <a:t>strips if ordered</a:t>
            </a:r>
          </a:p>
          <a:p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6866" name="Picture 2" descr="http://www.sweethaven02.com/MedTech/Dental02/5030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Protective Bandages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type of bandage that the physician orders will vary and should be appropriate for the wound and the patient </a:t>
            </a:r>
          </a:p>
          <a:p>
            <a:r>
              <a:rPr lang="en-US" dirty="0" smtClean="0"/>
              <a:t>Make sure you advise the patient to keep the dressing dry and clean</a:t>
            </a:r>
          </a:p>
          <a:p>
            <a:r>
              <a:rPr lang="en-US" dirty="0" smtClean="0"/>
              <a:t>Inform the patient to return to the clinic for any signs of infection or concerns</a:t>
            </a:r>
          </a:p>
          <a:p>
            <a:r>
              <a:rPr lang="en-US" dirty="0" smtClean="0"/>
              <a:t>A wound culture may need to be done</a:t>
            </a:r>
          </a:p>
          <a:p>
            <a:r>
              <a:rPr lang="en-US" dirty="0" smtClean="0"/>
              <a:t>Application of an </a:t>
            </a:r>
            <a:r>
              <a:rPr lang="en-US" b="1" dirty="0" smtClean="0"/>
              <a:t>ace wrap increases circulation </a:t>
            </a:r>
            <a:r>
              <a:rPr lang="en-US" dirty="0" smtClean="0"/>
              <a:t>of the area, which helps the healing process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Each instrument used in the performance of minor surgical procedures has a specific function</a:t>
            </a:r>
          </a:p>
          <a:p>
            <a:r>
              <a:rPr lang="en-US" dirty="0" smtClean="0"/>
              <a:t>Most instruments should be cared for in the same manner</a:t>
            </a:r>
          </a:p>
          <a:p>
            <a:r>
              <a:rPr lang="en-US" dirty="0" smtClean="0"/>
              <a:t>Some general rules:</a:t>
            </a:r>
          </a:p>
          <a:p>
            <a:r>
              <a:rPr lang="en-US" dirty="0" smtClean="0"/>
              <a:t>1. Blood, tissue, or bodily fluids must </a:t>
            </a:r>
            <a:r>
              <a:rPr lang="en-US" b="1" u="sng" dirty="0" smtClean="0"/>
              <a:t>not</a:t>
            </a:r>
            <a:r>
              <a:rPr lang="en-US" b="1" dirty="0" smtClean="0"/>
              <a:t> </a:t>
            </a:r>
            <a:r>
              <a:rPr lang="en-US" dirty="0" smtClean="0"/>
              <a:t>be allowed to dry on an instrument</a:t>
            </a:r>
          </a:p>
          <a:p>
            <a:r>
              <a:rPr lang="en-US" dirty="0" smtClean="0"/>
              <a:t>2.  Instruments should be soaked in a room temperature solution immediately after each use</a:t>
            </a:r>
          </a:p>
          <a:p>
            <a:r>
              <a:rPr lang="en-US" dirty="0" smtClean="0"/>
              <a:t>3. Use the correct </a:t>
            </a:r>
            <a:r>
              <a:rPr lang="en-US" sz="3600" dirty="0" smtClean="0"/>
              <a:t>detergent/solution</a:t>
            </a:r>
            <a:endParaRPr lang="en-US" dirty="0" smtClean="0"/>
          </a:p>
          <a:p>
            <a:r>
              <a:rPr lang="en-US" dirty="0" smtClean="0"/>
              <a:t>4. Instruments should be soaked in a plastic container to prevent damage to the instruments</a:t>
            </a:r>
          </a:p>
          <a:p>
            <a:r>
              <a:rPr lang="en-US" dirty="0" smtClean="0"/>
              <a:t>5. Separate sharp or heavier  instruments from others to prevent damage</a:t>
            </a:r>
          </a:p>
          <a:p>
            <a:r>
              <a:rPr lang="en-US" dirty="0" smtClean="0"/>
              <a:t>6. Scrub all surfaces and crevices with a brush to remove any foreign material</a:t>
            </a:r>
          </a:p>
          <a:p>
            <a:r>
              <a:rPr lang="en-US" dirty="0" smtClean="0"/>
              <a:t>7. A careful visual inspection should be conducted before, during, and after every use</a:t>
            </a:r>
          </a:p>
          <a:p>
            <a:r>
              <a:rPr lang="en-US" dirty="0" smtClean="0"/>
              <a:t>8. Damaged instruments should </a:t>
            </a:r>
            <a:r>
              <a:rPr lang="en-US" b="1" u="sng" dirty="0" smtClean="0"/>
              <a:t>not </a:t>
            </a:r>
            <a:r>
              <a:rPr lang="en-US" dirty="0" smtClean="0"/>
              <a:t>be used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Each part of an instrument’s structure has a specific function</a:t>
            </a:r>
          </a:p>
          <a:p>
            <a:r>
              <a:rPr lang="en-US" sz="3600" b="1" dirty="0" smtClean="0"/>
              <a:t>Ratchet</a:t>
            </a:r>
            <a:r>
              <a:rPr lang="en-US" sz="3600" dirty="0" smtClean="0"/>
              <a:t>: Designed to </a:t>
            </a:r>
            <a:r>
              <a:rPr lang="en-US" sz="3600" b="1" dirty="0" smtClean="0"/>
              <a:t>close or clamp the instrument</a:t>
            </a:r>
          </a:p>
          <a:p>
            <a:pPr>
              <a:buNone/>
            </a:pPr>
            <a:r>
              <a:rPr lang="en-US" sz="3600" dirty="0" smtClean="0"/>
              <a:t>    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4098" name="Picture 2" descr="http://www.goodruminternational.com/images/Cat-Images/L52-65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71600"/>
            <a:ext cx="3810000" cy="4724400"/>
          </a:xfrm>
          <a:prstGeom prst="rect">
            <a:avLst/>
          </a:prstGeom>
          <a:noFill/>
        </p:spPr>
      </p:pic>
      <p:cxnSp>
        <p:nvCxnSpPr>
          <p:cNvPr id="21" name="Straight Arrow Connector 20"/>
          <p:cNvCxnSpPr/>
          <p:nvPr/>
        </p:nvCxnSpPr>
        <p:spPr>
          <a:xfrm flipV="1">
            <a:off x="3276600" y="4953000"/>
            <a:ext cx="2819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Ring handle</a:t>
            </a:r>
            <a:r>
              <a:rPr lang="en-US" sz="3600" dirty="0" smtClean="0"/>
              <a:t>: </a:t>
            </a:r>
          </a:p>
          <a:p>
            <a:r>
              <a:rPr lang="en-US" sz="3600" dirty="0" smtClean="0"/>
              <a:t>Designed  so you can hold this with your  thumb and fingers</a:t>
            </a:r>
          </a:p>
          <a:p>
            <a:pPr>
              <a:buNone/>
            </a:pPr>
            <a:r>
              <a:rPr lang="en-US" sz="3600" b="1" dirty="0" smtClean="0"/>
              <a:t>    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Picture 2" descr="http://www.goodruminternational.com/images/Cat-Images/L52-65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3810000" cy="4724400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4419600" y="5257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Serrations</a:t>
            </a:r>
            <a:r>
              <a:rPr lang="en-US" sz="3200" dirty="0" smtClean="0"/>
              <a:t>: Little </a:t>
            </a:r>
            <a:r>
              <a:rPr lang="en-US" sz="3200" b="1" dirty="0" smtClean="0"/>
              <a:t>fissures into the surface of hemostats to prevent slipping</a:t>
            </a:r>
          </a:p>
          <a:p>
            <a:pPr>
              <a:buNone/>
            </a:pPr>
            <a:r>
              <a:rPr lang="en-US" sz="3200" b="1" dirty="0" smtClean="0"/>
              <a:t>     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ttp://www.proprofs.com/flashcards/upload/a6835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219200"/>
            <a:ext cx="4419600" cy="52578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4419600" y="2209800"/>
            <a:ext cx="1143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Instrument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Teeth</a:t>
            </a:r>
            <a:r>
              <a:rPr lang="en-US" dirty="0" smtClean="0"/>
              <a:t>: Very sharp and used to grasp tissue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6" descr="http://www.georgetiemann.com/prodimg/highres/105-1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3429000" cy="50292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4114800" y="1676400"/>
            <a:ext cx="2209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medical-supplies-equipment-company.com/files/media/images/475in-2x3-Teeth-Adson-Tissue-Forcep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90800"/>
            <a:ext cx="3810000" cy="1600200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>
            <a:off x="3276600" y="25146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shoestring-graphics.com/CP2020/medtech/tools/er_or/images/nr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114801"/>
            <a:ext cx="428625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Cutting includes scissors and scalpels</a:t>
            </a:r>
            <a:endParaRPr lang="en-US" dirty="0"/>
          </a:p>
        </p:txBody>
      </p:sp>
      <p:pic>
        <p:nvPicPr>
          <p:cNvPr id="17416" name="Picture 8" descr="http://www.bbs-int.com/dent2-1/dp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5410200" cy="4343400"/>
          </a:xfrm>
          <a:prstGeom prst="rect">
            <a:avLst/>
          </a:prstGeom>
          <a:noFill/>
        </p:spPr>
      </p:pic>
      <p:pic>
        <p:nvPicPr>
          <p:cNvPr id="17418" name="Picture 10" descr="http://www.safetyfirstaid.co.uk/images/catalogue/product/MD0014-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286000"/>
            <a:ext cx="35052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Clamping or gasping instruments include: </a:t>
            </a:r>
          </a:p>
          <a:p>
            <a:r>
              <a:rPr lang="en-US" b="1" dirty="0" smtClean="0"/>
              <a:t>Hemostats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Instrument </a:t>
            </a:r>
            <a:r>
              <a:rPr lang="en-US" dirty="0"/>
              <a:t>used to clamp off blood vessels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b="1" dirty="0"/>
          </a:p>
          <a:p>
            <a:r>
              <a:rPr lang="en-US" b="1" dirty="0" smtClean="0"/>
              <a:t>Forceps</a:t>
            </a:r>
          </a:p>
          <a:p>
            <a:pPr>
              <a:buNone/>
            </a:pPr>
            <a:r>
              <a:rPr lang="en-US" dirty="0" smtClean="0"/>
              <a:t>      Instrument </a:t>
            </a:r>
            <a:r>
              <a:rPr lang="en-US" dirty="0"/>
              <a:t>used for holding or seizing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Needle holders</a:t>
            </a:r>
          </a:p>
          <a:p>
            <a:pPr>
              <a:buNone/>
            </a:pPr>
            <a:r>
              <a:rPr lang="en-US" dirty="0" smtClean="0"/>
              <a:t>      Used </a:t>
            </a:r>
            <a:r>
              <a:rPr lang="en-US" dirty="0"/>
              <a:t>to hold the suture needle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8434" name="Picture 2" descr="http://www.tedpella.com/dissect_html/53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19200"/>
            <a:ext cx="3048000" cy="1676400"/>
          </a:xfrm>
          <a:prstGeom prst="rect">
            <a:avLst/>
          </a:prstGeom>
          <a:noFill/>
        </p:spPr>
      </p:pic>
      <p:pic>
        <p:nvPicPr>
          <p:cNvPr id="18436" name="Picture 4" descr="http://studydroid.com/imageCards/06/42/card-6425267-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124200"/>
            <a:ext cx="3124200" cy="1952626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flipV="1">
            <a:off x="2514600" y="2133600"/>
            <a:ext cx="32004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8" name="Picture 6" descr="http://www.roboz.com/images/RS-79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5105400"/>
            <a:ext cx="40386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1539</Words>
  <Application>Microsoft Macintosh PowerPoint</Application>
  <PresentationFormat>On-screen Show (4:3)</PresentationFormat>
  <Paragraphs>168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Chapter 17</vt:lpstr>
      <vt:lpstr>Minor Surgery In The Medical Office </vt:lpstr>
      <vt:lpstr>Instrument Care</vt:lpstr>
      <vt:lpstr>Instrument Components</vt:lpstr>
      <vt:lpstr>Instrument Components</vt:lpstr>
      <vt:lpstr>Instrument Components</vt:lpstr>
      <vt:lpstr>Instrument Components</vt:lpstr>
      <vt:lpstr>Instrument Classifications</vt:lpstr>
      <vt:lpstr>Instrument Classifications</vt:lpstr>
      <vt:lpstr>Instrument Classifications</vt:lpstr>
      <vt:lpstr>Preparing for Surgery</vt:lpstr>
      <vt:lpstr>Preparing for Surgery</vt:lpstr>
      <vt:lpstr>Sterile Tray Set Up</vt:lpstr>
      <vt:lpstr>Preparing The Patient </vt:lpstr>
      <vt:lpstr>Preparing The Patient </vt:lpstr>
      <vt:lpstr>Preparing The Patient </vt:lpstr>
      <vt:lpstr>Preparing The Patient </vt:lpstr>
      <vt:lpstr>Skin Preparation</vt:lpstr>
      <vt:lpstr>Assisting With Minor Surgical Procedures</vt:lpstr>
      <vt:lpstr>General Information</vt:lpstr>
      <vt:lpstr>Sterile Gloves</vt:lpstr>
      <vt:lpstr>Suture Material</vt:lpstr>
      <vt:lpstr>Suture Removal</vt:lpstr>
      <vt:lpstr>Suture Removal</vt:lpstr>
      <vt:lpstr>Suture Removal</vt:lpstr>
      <vt:lpstr>Protective Bandages</vt:lpstr>
    </vt:vector>
  </TitlesOfParts>
  <Company>Salt Lake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</dc:title>
  <dc:creator>ahastin2</dc:creator>
  <cp:lastModifiedBy>1</cp:lastModifiedBy>
  <cp:revision>76</cp:revision>
  <cp:lastPrinted>2013-12-11T23:19:39Z</cp:lastPrinted>
  <dcterms:created xsi:type="dcterms:W3CDTF">2011-12-31T22:06:00Z</dcterms:created>
  <dcterms:modified xsi:type="dcterms:W3CDTF">2013-12-11T23:25:30Z</dcterms:modified>
</cp:coreProperties>
</file>