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1" r:id="rId9"/>
    <p:sldId id="304" r:id="rId10"/>
    <p:sldId id="264" r:id="rId11"/>
    <p:sldId id="265" r:id="rId12"/>
    <p:sldId id="266" r:id="rId13"/>
    <p:sldId id="267" r:id="rId14"/>
    <p:sldId id="268" r:id="rId15"/>
    <p:sldId id="270"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305" r:id="rId29"/>
    <p:sldId id="285" r:id="rId30"/>
    <p:sldId id="288" r:id="rId31"/>
    <p:sldId id="306" r:id="rId32"/>
    <p:sldId id="283" r:id="rId33"/>
    <p:sldId id="284" r:id="rId34"/>
    <p:sldId id="286" r:id="rId35"/>
    <p:sldId id="289" r:id="rId36"/>
    <p:sldId id="287" r:id="rId37"/>
    <p:sldId id="290" r:id="rId38"/>
    <p:sldId id="291" r:id="rId39"/>
    <p:sldId id="292" r:id="rId40"/>
    <p:sldId id="307" r:id="rId41"/>
    <p:sldId id="293" r:id="rId42"/>
    <p:sldId id="296" r:id="rId43"/>
    <p:sldId id="294" r:id="rId44"/>
    <p:sldId id="295" r:id="rId45"/>
    <p:sldId id="297" r:id="rId46"/>
    <p:sldId id="298" r:id="rId47"/>
    <p:sldId id="299" r:id="rId48"/>
    <p:sldId id="300" r:id="rId49"/>
    <p:sldId id="301" r:id="rId50"/>
    <p:sldId id="302" r:id="rId51"/>
    <p:sldId id="30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49B0F-3721-4B08-86F6-6369F415746E}"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F15BC-F9C0-4EC9-AB66-3A44A82E44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49B0F-3721-4B08-86F6-6369F415746E}" type="datetimeFigureOut">
              <a:rPr lang="en-US" smtClean="0"/>
              <a:pPr/>
              <a:t>12/26/2013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F15BC-F9C0-4EC9-AB66-3A44A82E44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9.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18</a:t>
            </a:r>
            <a:endParaRPr lang="en-US" dirty="0"/>
          </a:p>
        </p:txBody>
      </p:sp>
      <p:sp>
        <p:nvSpPr>
          <p:cNvPr id="3" name="Subtitle 2"/>
          <p:cNvSpPr>
            <a:spLocks noGrp="1"/>
          </p:cNvSpPr>
          <p:nvPr>
            <p:ph type="subTitle" idx="1"/>
          </p:nvPr>
        </p:nvSpPr>
        <p:spPr/>
        <p:txBody>
          <a:bodyPr>
            <a:noAutofit/>
          </a:bodyPr>
          <a:lstStyle/>
          <a:p>
            <a:r>
              <a:rPr lang="en-US" sz="6600" dirty="0" smtClean="0"/>
              <a:t>Assisting With Medications</a:t>
            </a:r>
            <a:endParaRPr lang="en-US" sz="6600" dirty="0"/>
          </a:p>
        </p:txBody>
      </p:sp>
      <p:pic>
        <p:nvPicPr>
          <p:cNvPr id="50178" name="Picture 2" descr="http://www.tucsonsentinel.com/files/entryimages/120312_drug_shortage.jpg"/>
          <p:cNvPicPr>
            <a:picLocks noChangeAspect="1" noChangeArrowheads="1"/>
          </p:cNvPicPr>
          <p:nvPr/>
        </p:nvPicPr>
        <p:blipFill>
          <a:blip r:embed="rId2" cstate="print"/>
          <a:srcRect/>
          <a:stretch>
            <a:fillRect/>
          </a:stretch>
        </p:blipFill>
        <p:spPr bwMode="auto">
          <a:xfrm>
            <a:off x="228600" y="152400"/>
            <a:ext cx="3200400" cy="2190751"/>
          </a:xfrm>
          <a:prstGeom prst="rect">
            <a:avLst/>
          </a:prstGeom>
          <a:noFill/>
        </p:spPr>
      </p:pic>
      <p:pic>
        <p:nvPicPr>
          <p:cNvPr id="50180" name="Picture 4" descr="http://2.imimg.com/data2/JQ/PC/MY-1389398/cfr-250x250.jpg"/>
          <p:cNvPicPr>
            <a:picLocks noChangeAspect="1" noChangeArrowheads="1"/>
          </p:cNvPicPr>
          <p:nvPr/>
        </p:nvPicPr>
        <p:blipFill>
          <a:blip r:embed="rId3" cstate="print"/>
          <a:srcRect/>
          <a:stretch>
            <a:fillRect/>
          </a:stretch>
        </p:blipFill>
        <p:spPr bwMode="auto">
          <a:xfrm>
            <a:off x="7010400" y="4038600"/>
            <a:ext cx="1905000" cy="2362200"/>
          </a:xfrm>
          <a:prstGeom prst="rect">
            <a:avLst/>
          </a:prstGeom>
          <a:noFill/>
        </p:spPr>
      </p:pic>
      <p:pic>
        <p:nvPicPr>
          <p:cNvPr id="50182" name="Picture 6" descr="http://media.syracuse.com/cny/photo/9083592-large.jpg"/>
          <p:cNvPicPr>
            <a:picLocks noChangeAspect="1" noChangeArrowheads="1"/>
          </p:cNvPicPr>
          <p:nvPr/>
        </p:nvPicPr>
        <p:blipFill>
          <a:blip r:embed="rId4" cstate="print"/>
          <a:srcRect/>
          <a:stretch>
            <a:fillRect/>
          </a:stretch>
        </p:blipFill>
        <p:spPr bwMode="auto">
          <a:xfrm>
            <a:off x="0" y="4981574"/>
            <a:ext cx="1828800" cy="1876426"/>
          </a:xfrm>
          <a:prstGeom prst="rect">
            <a:avLst/>
          </a:prstGeom>
          <a:noFill/>
        </p:spPr>
      </p:pic>
      <p:pic>
        <p:nvPicPr>
          <p:cNvPr id="50186" name="Picture 10" descr="http://sideeffectsz.com/wp-content/uploads/2012/10/implanon-implant-1.jpg"/>
          <p:cNvPicPr>
            <a:picLocks noChangeAspect="1" noChangeArrowheads="1"/>
          </p:cNvPicPr>
          <p:nvPr/>
        </p:nvPicPr>
        <p:blipFill>
          <a:blip r:embed="rId5" cstate="print"/>
          <a:srcRect/>
          <a:stretch>
            <a:fillRect/>
          </a:stretch>
        </p:blipFill>
        <p:spPr bwMode="auto">
          <a:xfrm>
            <a:off x="6096000" y="152400"/>
            <a:ext cx="2724150" cy="1905000"/>
          </a:xfrm>
          <a:prstGeom prst="rect">
            <a:avLst/>
          </a:prstGeom>
          <a:noFill/>
        </p:spPr>
      </p:pic>
      <p:pic>
        <p:nvPicPr>
          <p:cNvPr id="50188" name="Picture 12" descr="http://sexualityandu.ca/cwfolder/choosing-wisely-2012/images/contraceptive-method-images/birth-control-patch1.jpg"/>
          <p:cNvPicPr>
            <a:picLocks noChangeAspect="1" noChangeArrowheads="1"/>
          </p:cNvPicPr>
          <p:nvPr/>
        </p:nvPicPr>
        <p:blipFill>
          <a:blip r:embed="rId6" cstate="print"/>
          <a:srcRect/>
          <a:stretch>
            <a:fillRect/>
          </a:stretch>
        </p:blipFill>
        <p:spPr bwMode="auto">
          <a:xfrm>
            <a:off x="3657600" y="228600"/>
            <a:ext cx="2136775" cy="2000250"/>
          </a:xfrm>
          <a:prstGeom prst="rect">
            <a:avLst/>
          </a:prstGeom>
          <a:noFill/>
        </p:spPr>
      </p:pic>
      <p:pic>
        <p:nvPicPr>
          <p:cNvPr id="50190" name="Picture 14" descr="http://www.buzzle.com/img/articleImages/338016-50719-9.jpg"/>
          <p:cNvPicPr>
            <a:picLocks noChangeAspect="1" noChangeArrowheads="1"/>
          </p:cNvPicPr>
          <p:nvPr/>
        </p:nvPicPr>
        <p:blipFill>
          <a:blip r:embed="rId7" cstate="print"/>
          <a:srcRect/>
          <a:stretch>
            <a:fillRect/>
          </a:stretch>
        </p:blipFill>
        <p:spPr bwMode="auto">
          <a:xfrm>
            <a:off x="1" y="2667000"/>
            <a:ext cx="1905000" cy="2114550"/>
          </a:xfrm>
          <a:prstGeom prst="rect">
            <a:avLst/>
          </a:prstGeom>
          <a:noFill/>
        </p:spPr>
      </p:pic>
      <p:pic>
        <p:nvPicPr>
          <p:cNvPr id="50192" name="Picture 16" descr="http://l.yimg.com/ck/image/A2223/2223071/300_2223071.jpg"/>
          <p:cNvPicPr>
            <a:picLocks noChangeAspect="1" noChangeArrowheads="1"/>
          </p:cNvPicPr>
          <p:nvPr/>
        </p:nvPicPr>
        <p:blipFill>
          <a:blip r:embed="rId8" cstate="print"/>
          <a:srcRect/>
          <a:stretch>
            <a:fillRect/>
          </a:stretch>
        </p:blipFill>
        <p:spPr bwMode="auto">
          <a:xfrm>
            <a:off x="6019800" y="2286000"/>
            <a:ext cx="2857500" cy="1752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Forms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Drugs are manufactured in many different forms, including:</a:t>
            </a:r>
          </a:p>
          <a:p>
            <a:r>
              <a:rPr lang="en-US" b="1" dirty="0" smtClean="0"/>
              <a:t>Liquid</a:t>
            </a:r>
            <a:r>
              <a:rPr lang="en-US" dirty="0" smtClean="0"/>
              <a:t>: drug is dissolved or suspended in a solvent(water or alcohol)</a:t>
            </a:r>
          </a:p>
          <a:p>
            <a:r>
              <a:rPr lang="en-US" b="1" dirty="0" smtClean="0"/>
              <a:t>Solid</a:t>
            </a:r>
            <a:r>
              <a:rPr lang="en-US" dirty="0" smtClean="0"/>
              <a:t>: tablets, capsules, caplets, lozenges, suppositories, and ointments</a:t>
            </a:r>
          </a:p>
          <a:p>
            <a:r>
              <a:rPr lang="en-US" b="1" dirty="0" err="1" smtClean="0"/>
              <a:t>Transdermal</a:t>
            </a:r>
            <a:r>
              <a:rPr lang="en-US" dirty="0" smtClean="0"/>
              <a:t>: Small adhesive patch is placed directly on the skin</a:t>
            </a:r>
          </a:p>
          <a:p>
            <a:r>
              <a:rPr lang="en-US" b="1" dirty="0" smtClean="0"/>
              <a:t>Ocular</a:t>
            </a:r>
            <a:r>
              <a:rPr lang="en-US" dirty="0" smtClean="0"/>
              <a:t>: Drugs of the eye</a:t>
            </a:r>
          </a:p>
          <a:p>
            <a:r>
              <a:rPr lang="en-US" b="1" dirty="0" smtClean="0"/>
              <a:t>Implantable</a:t>
            </a:r>
            <a:r>
              <a:rPr lang="en-US" dirty="0" smtClean="0"/>
              <a:t>: Positioned beneath the skin(insulin infusion pump, </a:t>
            </a:r>
            <a:r>
              <a:rPr lang="en-US" dirty="0" err="1" smtClean="0"/>
              <a:t>Implanon</a:t>
            </a:r>
            <a:r>
              <a:rPr lang="en-US" dirty="0" smtClean="0"/>
              <a:t>: birth control)</a:t>
            </a:r>
          </a:p>
          <a:p>
            <a:endParaRPr lang="en-US" dirty="0"/>
          </a:p>
        </p:txBody>
      </p:sp>
      <p:sp>
        <p:nvSpPr>
          <p:cNvPr id="9" name="Content Placeholder 8"/>
          <p:cNvSpPr>
            <a:spLocks noGrp="1"/>
          </p:cNvSpPr>
          <p:nvPr>
            <p:ph sz="half" idx="2"/>
          </p:nvPr>
        </p:nvSpPr>
        <p:spPr/>
        <p:txBody>
          <a:bodyPr>
            <a:normAutofit fontScale="70000" lnSpcReduction="20000"/>
          </a:bodyPr>
          <a:lstStyle/>
          <a:p>
            <a:endParaRPr lang="en-US"/>
          </a:p>
        </p:txBody>
      </p:sp>
      <p:pic>
        <p:nvPicPr>
          <p:cNvPr id="4" name="Picture 10" descr="http://sideeffectsz.com/wp-content/uploads/2012/10/implanon-implant-1.jpg"/>
          <p:cNvPicPr>
            <a:picLocks noChangeAspect="1" noChangeArrowheads="1"/>
          </p:cNvPicPr>
          <p:nvPr/>
        </p:nvPicPr>
        <p:blipFill>
          <a:blip r:embed="rId2" cstate="print"/>
          <a:srcRect/>
          <a:stretch>
            <a:fillRect/>
          </a:stretch>
        </p:blipFill>
        <p:spPr bwMode="auto">
          <a:xfrm>
            <a:off x="4953000" y="5029200"/>
            <a:ext cx="2190750" cy="1828800"/>
          </a:xfrm>
          <a:prstGeom prst="rect">
            <a:avLst/>
          </a:prstGeom>
          <a:noFill/>
        </p:spPr>
      </p:pic>
      <p:pic>
        <p:nvPicPr>
          <p:cNvPr id="5" name="Picture 12" descr="http://sexualityandu.ca/cwfolder/choosing-wisely-2012/images/contraceptive-method-images/birth-control-patch1.jpg"/>
          <p:cNvPicPr>
            <a:picLocks noChangeAspect="1" noChangeArrowheads="1"/>
          </p:cNvPicPr>
          <p:nvPr/>
        </p:nvPicPr>
        <p:blipFill>
          <a:blip r:embed="rId3" cstate="print"/>
          <a:srcRect/>
          <a:stretch>
            <a:fillRect/>
          </a:stretch>
        </p:blipFill>
        <p:spPr bwMode="auto">
          <a:xfrm>
            <a:off x="4953000" y="3429000"/>
            <a:ext cx="2136775" cy="1524000"/>
          </a:xfrm>
          <a:prstGeom prst="rect">
            <a:avLst/>
          </a:prstGeom>
          <a:noFill/>
        </p:spPr>
      </p:pic>
      <p:pic>
        <p:nvPicPr>
          <p:cNvPr id="10" name="Picture 6" descr="http://media.syracuse.com/cny/photo/9083592-large.jpg"/>
          <p:cNvPicPr>
            <a:picLocks noChangeAspect="1" noChangeArrowheads="1"/>
          </p:cNvPicPr>
          <p:nvPr/>
        </p:nvPicPr>
        <p:blipFill>
          <a:blip r:embed="rId4" cstate="print"/>
          <a:srcRect/>
          <a:stretch>
            <a:fillRect/>
          </a:stretch>
        </p:blipFill>
        <p:spPr bwMode="auto">
          <a:xfrm>
            <a:off x="7010400" y="1447800"/>
            <a:ext cx="2133600" cy="1876426"/>
          </a:xfrm>
          <a:prstGeom prst="rect">
            <a:avLst/>
          </a:prstGeom>
          <a:noFill/>
        </p:spPr>
      </p:pic>
      <p:pic>
        <p:nvPicPr>
          <p:cNvPr id="39938" name="Picture 2" descr="http://newyorkvisionassociates.com/wordpress/wp-content/eye_drops.jpg"/>
          <p:cNvPicPr>
            <a:picLocks noChangeAspect="1" noChangeArrowheads="1"/>
          </p:cNvPicPr>
          <p:nvPr/>
        </p:nvPicPr>
        <p:blipFill>
          <a:blip r:embed="rId5" cstate="print"/>
          <a:srcRect/>
          <a:stretch>
            <a:fillRect/>
          </a:stretch>
        </p:blipFill>
        <p:spPr bwMode="auto">
          <a:xfrm>
            <a:off x="7391400" y="3962400"/>
            <a:ext cx="1524000" cy="1524001"/>
          </a:xfrm>
          <a:prstGeom prst="rect">
            <a:avLst/>
          </a:prstGeom>
          <a:noFill/>
        </p:spPr>
      </p:pic>
      <p:pic>
        <p:nvPicPr>
          <p:cNvPr id="12" name="Picture 2" descr="http://www.tucsonsentinel.com/files/entryimages/120312_drug_shortage.jpg"/>
          <p:cNvPicPr>
            <a:picLocks noChangeAspect="1" noChangeArrowheads="1"/>
          </p:cNvPicPr>
          <p:nvPr/>
        </p:nvPicPr>
        <p:blipFill>
          <a:blip r:embed="rId6" cstate="print"/>
          <a:srcRect/>
          <a:stretch>
            <a:fillRect/>
          </a:stretch>
        </p:blipFill>
        <p:spPr bwMode="auto">
          <a:xfrm>
            <a:off x="4724400" y="1447800"/>
            <a:ext cx="2057400" cy="1581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Medication Order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Before a prescription is written, a medication order must be given by a physician.</a:t>
            </a:r>
          </a:p>
          <a:p>
            <a:r>
              <a:rPr lang="en-US" dirty="0" smtClean="0"/>
              <a:t>Get clarification on any medication if questionable</a:t>
            </a:r>
          </a:p>
          <a:p>
            <a:r>
              <a:rPr lang="en-US" dirty="0" smtClean="0"/>
              <a:t>A medication order should contain the following information</a:t>
            </a:r>
          </a:p>
          <a:p>
            <a:r>
              <a:rPr lang="en-US" dirty="0" smtClean="0"/>
              <a:t>-Full name of patient</a:t>
            </a:r>
          </a:p>
          <a:p>
            <a:r>
              <a:rPr lang="en-US" dirty="0" smtClean="0"/>
              <a:t>-Name of medication</a:t>
            </a:r>
          </a:p>
          <a:p>
            <a:r>
              <a:rPr lang="en-US" dirty="0" smtClean="0"/>
              <a:t>-Dosage and route of administration</a:t>
            </a:r>
          </a:p>
          <a:p>
            <a:r>
              <a:rPr lang="en-US" dirty="0" smtClean="0"/>
              <a:t>- How often the medication is to be administered</a:t>
            </a:r>
          </a:p>
          <a:p>
            <a:r>
              <a:rPr lang="en-US" dirty="0" smtClean="0"/>
              <a:t>-Date and time order was written</a:t>
            </a:r>
          </a:p>
          <a:p>
            <a:r>
              <a:rPr lang="en-US" dirty="0" smtClean="0"/>
              <a:t>-Any specific directions</a:t>
            </a:r>
          </a:p>
          <a:p>
            <a:r>
              <a:rPr lang="en-US" dirty="0" smtClean="0"/>
              <a:t>-Signature of the </a:t>
            </a:r>
            <a:r>
              <a:rPr lang="en-US" dirty="0" smtClean="0"/>
              <a:t>prescriber</a:t>
            </a:r>
          </a:p>
          <a:p>
            <a:r>
              <a:rPr lang="en-US" dirty="0" smtClean="0"/>
              <a:t>-DEA (Drug </a:t>
            </a:r>
            <a:r>
              <a:rPr lang="en-US" dirty="0" smtClean="0"/>
              <a:t>Enforcement </a:t>
            </a:r>
            <a:r>
              <a:rPr lang="en-US" dirty="0" smtClean="0"/>
              <a:t>Agency number)if needed</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Prescriptions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prescriptions are considered to be a legal document</a:t>
            </a:r>
          </a:p>
          <a:p>
            <a:r>
              <a:rPr lang="en-US" dirty="0" smtClean="0"/>
              <a:t>Most narcotics(pain medication) needs to be pick-up by the patient(cannot be called in) and ID needs be shown to the pharmacy</a:t>
            </a:r>
          </a:p>
          <a:p>
            <a:r>
              <a:rPr lang="en-US" dirty="0" smtClean="0"/>
              <a:t>Most prescriptions are computer-generated and have a tamper-proof watermark</a:t>
            </a:r>
          </a:p>
          <a:p>
            <a:r>
              <a:rPr lang="en-US" dirty="0" smtClean="0"/>
              <a:t>When phoning in prescriptions, you must give the pharmacist all the information the prescription contains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Substances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All physicians who prescribe, dispense, or administer controlled substances in the United States must register with the United States Department of Justice Drug Enforcement Administration(DEA), under the Controlled Substances Act of 1970</a:t>
            </a:r>
          </a:p>
          <a:p>
            <a:r>
              <a:rPr lang="en-US" dirty="0" smtClean="0"/>
              <a:t>Registration must be renewed every 3 years </a:t>
            </a:r>
          </a:p>
          <a:p>
            <a:r>
              <a:rPr lang="en-US" dirty="0" smtClean="0"/>
              <a:t>A written, signed prescription must be presented to the pharmacist within 72 hours of time for a controlled substance to be in compliance with Drug Enforcement Administration (DEA) regulations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r>
              <a:rPr lang="en-US" sz="4000" dirty="0" smtClean="0"/>
              <a:t>Controlled Substances(list on page 907</a:t>
            </a:r>
            <a:r>
              <a:rPr lang="en-US" dirty="0" smtClean="0"/>
              <a:t>)</a:t>
            </a:r>
            <a:endParaRPr lang="en-US"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dirty="0" smtClean="0"/>
              <a:t>Controlled substances included “street drug” such as heroin, cocaine, stimulants, depressants, narcotics and any drug derived from them </a:t>
            </a:r>
          </a:p>
          <a:p>
            <a:r>
              <a:rPr lang="en-US" dirty="0" smtClean="0"/>
              <a:t>Controlled substances are categorized into five different </a:t>
            </a:r>
            <a:r>
              <a:rPr lang="en-US" dirty="0" smtClean="0"/>
              <a:t>schedules, </a:t>
            </a:r>
            <a:r>
              <a:rPr lang="en-US" dirty="0" smtClean="0"/>
              <a:t>base on their potential for abuse or addiction, as follows:</a:t>
            </a:r>
          </a:p>
          <a:p>
            <a:r>
              <a:rPr lang="en-US" b="1" dirty="0" smtClean="0"/>
              <a:t>Schedule </a:t>
            </a:r>
            <a:r>
              <a:rPr lang="en-US" b="1" dirty="0" smtClean="0"/>
              <a:t>1</a:t>
            </a:r>
            <a:r>
              <a:rPr lang="en-US" dirty="0" smtClean="0"/>
              <a:t>: These dugs have no recognized medical use in the U.S. and prescriptions for such drugs are prohibited(high risk for </a:t>
            </a:r>
            <a:r>
              <a:rPr lang="en-US" dirty="0" smtClean="0"/>
              <a:t>abuse)</a:t>
            </a:r>
            <a:r>
              <a:rPr lang="en-US" dirty="0" err="1" smtClean="0"/>
              <a:t>LSD,Heroin</a:t>
            </a:r>
            <a:endParaRPr lang="en-US" dirty="0" smtClean="0"/>
          </a:p>
          <a:p>
            <a:r>
              <a:rPr lang="en-US" b="1" dirty="0" smtClean="0"/>
              <a:t>Schedule 2</a:t>
            </a:r>
            <a:r>
              <a:rPr lang="en-US" dirty="0" smtClean="0"/>
              <a:t>: These drugs must have a written or types prescription, no refill, have DEA number(risk for abuse, may lead to psychological </a:t>
            </a:r>
            <a:r>
              <a:rPr lang="en-US" dirty="0" smtClean="0"/>
              <a:t>abuse)Morphine</a:t>
            </a:r>
            <a:endParaRPr lang="en-US" dirty="0" smtClean="0"/>
          </a:p>
          <a:p>
            <a:r>
              <a:rPr lang="en-US" b="1" dirty="0" smtClean="0"/>
              <a:t>Schedule 3</a:t>
            </a:r>
            <a:r>
              <a:rPr lang="en-US" dirty="0" smtClean="0"/>
              <a:t>: Prescriptions may be written or phoned, refill up to five times within 6 months(have a potential for abuse but less than 1 and </a:t>
            </a:r>
            <a:r>
              <a:rPr lang="en-US" dirty="0" smtClean="0"/>
              <a:t>2)</a:t>
            </a:r>
            <a:r>
              <a:rPr lang="en-US" dirty="0" err="1" smtClean="0"/>
              <a:t>Hydrocodone</a:t>
            </a:r>
            <a:r>
              <a:rPr lang="en-US" dirty="0" smtClean="0"/>
              <a:t>, Depressants</a:t>
            </a:r>
            <a:endParaRPr lang="en-US" dirty="0" smtClean="0"/>
          </a:p>
          <a:p>
            <a:r>
              <a:rPr lang="en-US" b="1" dirty="0" smtClean="0"/>
              <a:t>Schedule 4</a:t>
            </a:r>
            <a:r>
              <a:rPr lang="en-US" dirty="0" smtClean="0"/>
              <a:t>: Prescriptions may be written or phoned, refill up to five times within 6 months(low potential for </a:t>
            </a:r>
            <a:r>
              <a:rPr lang="en-US" dirty="0" smtClean="0"/>
              <a:t>abuse)Phenobarbital</a:t>
            </a:r>
            <a:endParaRPr lang="en-US" dirty="0" smtClean="0"/>
          </a:p>
          <a:p>
            <a:r>
              <a:rPr lang="en-US" b="1" dirty="0" smtClean="0"/>
              <a:t>Schedule 5</a:t>
            </a:r>
            <a:r>
              <a:rPr lang="en-US" dirty="0" smtClean="0"/>
              <a:t>: Subject to state and local regulations(Very limited quantities of narcotics and low potential risk for </a:t>
            </a:r>
            <a:r>
              <a:rPr lang="en-US" dirty="0" smtClean="0"/>
              <a:t>abuse)codeine cough syrup</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Medications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Many factors need to be included in recording medication information on the patients chart</a:t>
            </a:r>
          </a:p>
          <a:p>
            <a:r>
              <a:rPr lang="en-US" dirty="0" smtClean="0"/>
              <a:t>The following is  a list of the details that should be included in recording medications</a:t>
            </a:r>
          </a:p>
          <a:p>
            <a:r>
              <a:rPr lang="en-US" dirty="0" smtClean="0"/>
              <a:t>-</a:t>
            </a:r>
            <a:r>
              <a:rPr lang="en-US" b="1" dirty="0" smtClean="0"/>
              <a:t>Who</a:t>
            </a:r>
            <a:r>
              <a:rPr lang="en-US" dirty="0" smtClean="0"/>
              <a:t>: who ordered the medications</a:t>
            </a:r>
          </a:p>
          <a:p>
            <a:r>
              <a:rPr lang="en-US" dirty="0" smtClean="0"/>
              <a:t>-</a:t>
            </a:r>
            <a:r>
              <a:rPr lang="en-US" b="1" dirty="0" smtClean="0"/>
              <a:t>What</a:t>
            </a:r>
            <a:r>
              <a:rPr lang="en-US" dirty="0" smtClean="0"/>
              <a:t>: what medication was given(including lot # and expiration date)</a:t>
            </a:r>
          </a:p>
          <a:p>
            <a:r>
              <a:rPr lang="en-US" dirty="0" smtClean="0"/>
              <a:t>-</a:t>
            </a:r>
            <a:r>
              <a:rPr lang="en-US" b="1" dirty="0" smtClean="0"/>
              <a:t>When</a:t>
            </a:r>
            <a:r>
              <a:rPr lang="en-US" dirty="0" smtClean="0"/>
              <a:t>: the date and time the medication is administered(</a:t>
            </a:r>
            <a:r>
              <a:rPr lang="en-US" u="sng" dirty="0" smtClean="0"/>
              <a:t>always check expiration date)</a:t>
            </a:r>
          </a:p>
          <a:p>
            <a:r>
              <a:rPr lang="en-US" dirty="0" smtClean="0"/>
              <a:t>-</a:t>
            </a:r>
            <a:r>
              <a:rPr lang="en-US" b="1" dirty="0" smtClean="0"/>
              <a:t>Where</a:t>
            </a:r>
            <a:r>
              <a:rPr lang="en-US" dirty="0" smtClean="0"/>
              <a:t>: refers to the route(oral, sublingual, ect..)</a:t>
            </a:r>
          </a:p>
          <a:p>
            <a:r>
              <a:rPr lang="en-US" b="1" dirty="0" smtClean="0"/>
              <a:t>-Why</a:t>
            </a:r>
            <a:r>
              <a:rPr lang="en-US" dirty="0" smtClean="0"/>
              <a:t>: Answer this question for the patient verbally or by educational material(this may help, if you have made a mistake)</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Abbreviations And Metric Measurements </a:t>
            </a:r>
            <a:endParaRPr lang="en-US" dirty="0"/>
          </a:p>
        </p:txBody>
      </p:sp>
      <p:sp>
        <p:nvSpPr>
          <p:cNvPr id="3" name="Content Placeholder 2"/>
          <p:cNvSpPr>
            <a:spLocks noGrp="1"/>
          </p:cNvSpPr>
          <p:nvPr>
            <p:ph idx="1"/>
          </p:nvPr>
        </p:nvSpPr>
        <p:spPr>
          <a:xfrm>
            <a:off x="457200" y="1600201"/>
            <a:ext cx="8229600" cy="3124200"/>
          </a:xfrm>
        </p:spPr>
        <p:txBody>
          <a:bodyPr>
            <a:normAutofit lnSpcReduction="10000"/>
          </a:bodyPr>
          <a:lstStyle/>
          <a:p>
            <a:r>
              <a:rPr lang="en-US" dirty="0" smtClean="0"/>
              <a:t>Abbreviations are on page 911(make flashcards)</a:t>
            </a:r>
          </a:p>
          <a:p>
            <a:r>
              <a:rPr lang="en-US" dirty="0" smtClean="0"/>
              <a:t>bid- twice a day, </a:t>
            </a:r>
            <a:r>
              <a:rPr lang="en-US" dirty="0" err="1" smtClean="0"/>
              <a:t>tid</a:t>
            </a:r>
            <a:r>
              <a:rPr lang="en-US" dirty="0" smtClean="0"/>
              <a:t>- three times a day</a:t>
            </a:r>
          </a:p>
          <a:p>
            <a:r>
              <a:rPr lang="en-US" dirty="0" smtClean="0"/>
              <a:t>Metric measurements are on page 912(make flashcards) </a:t>
            </a:r>
          </a:p>
          <a:p>
            <a:r>
              <a:rPr lang="en-US" dirty="0" smtClean="0"/>
              <a:t>1 kg = 2.2 lbs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Medications</a:t>
            </a:r>
            <a:endParaRPr lang="en-US" dirty="0"/>
          </a:p>
        </p:txBody>
      </p:sp>
      <p:sp>
        <p:nvSpPr>
          <p:cNvPr id="3" name="Content Placeholder 2"/>
          <p:cNvSpPr>
            <a:spLocks noGrp="1"/>
          </p:cNvSpPr>
          <p:nvPr>
            <p:ph idx="1"/>
          </p:nvPr>
        </p:nvSpPr>
        <p:spPr/>
        <p:txBody>
          <a:bodyPr>
            <a:normAutofit fontScale="92500"/>
          </a:bodyPr>
          <a:lstStyle/>
          <a:p>
            <a:r>
              <a:rPr lang="en-US" dirty="0" smtClean="0"/>
              <a:t>The rule is “ a place for everything and everything in its place”</a:t>
            </a:r>
          </a:p>
          <a:p>
            <a:r>
              <a:rPr lang="en-US" dirty="0" smtClean="0"/>
              <a:t>Label shelves</a:t>
            </a:r>
          </a:p>
          <a:p>
            <a:r>
              <a:rPr lang="en-US" dirty="0" smtClean="0"/>
              <a:t>Categorize </a:t>
            </a:r>
          </a:p>
          <a:p>
            <a:r>
              <a:rPr lang="en-US" dirty="0" smtClean="0"/>
              <a:t>Narcotics needs to be locked up</a:t>
            </a:r>
          </a:p>
          <a:p>
            <a:r>
              <a:rPr lang="en-US" dirty="0" smtClean="0"/>
              <a:t>Immunizations need to be refrigerated or frozen</a:t>
            </a:r>
          </a:p>
          <a:p>
            <a:r>
              <a:rPr lang="en-US" dirty="0" smtClean="0"/>
              <a:t>Check and discard properly if outdated</a:t>
            </a:r>
          </a:p>
          <a:p>
            <a:r>
              <a:rPr lang="en-US" dirty="0" smtClean="0"/>
              <a:t>Be familiar with storage of all medications</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Medication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are many methods of medicating </a:t>
            </a:r>
            <a:r>
              <a:rPr lang="en-US" dirty="0" smtClean="0"/>
              <a:t>patients </a:t>
            </a:r>
            <a:r>
              <a:rPr lang="en-US" dirty="0" smtClean="0"/>
              <a:t>and even though you may not administer every type, you should know something about each one</a:t>
            </a:r>
          </a:p>
          <a:p>
            <a:r>
              <a:rPr lang="en-US" dirty="0" smtClean="0"/>
              <a:t>The methods of administering medication are:</a:t>
            </a:r>
          </a:p>
          <a:p>
            <a:r>
              <a:rPr lang="en-US" b="1" dirty="0" smtClean="0"/>
              <a:t>- sublingual</a:t>
            </a:r>
            <a:r>
              <a:rPr lang="en-US" dirty="0" smtClean="0"/>
              <a:t>: under the tongue</a:t>
            </a:r>
          </a:p>
          <a:p>
            <a:r>
              <a:rPr lang="en-US" b="1" dirty="0" smtClean="0"/>
              <a:t>- </a:t>
            </a:r>
            <a:r>
              <a:rPr lang="en-US" b="1" dirty="0" err="1" smtClean="0"/>
              <a:t>buccal</a:t>
            </a:r>
            <a:r>
              <a:rPr lang="en-US" dirty="0" smtClean="0"/>
              <a:t>: in the cheek</a:t>
            </a:r>
          </a:p>
          <a:p>
            <a:r>
              <a:rPr lang="en-US" b="1" dirty="0" smtClean="0"/>
              <a:t>- topical</a:t>
            </a:r>
            <a:r>
              <a:rPr lang="en-US" dirty="0" smtClean="0"/>
              <a:t>: including sprays</a:t>
            </a:r>
          </a:p>
          <a:p>
            <a:r>
              <a:rPr lang="en-US" b="1" dirty="0" smtClean="0"/>
              <a:t>-</a:t>
            </a:r>
            <a:r>
              <a:rPr lang="en-US" b="1" dirty="0" err="1" smtClean="0"/>
              <a:t>transdermal</a:t>
            </a:r>
            <a:r>
              <a:rPr lang="en-US" dirty="0" smtClean="0"/>
              <a:t>: medication is delivered across the skin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Medication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Before you administer the medication, always be sure that you have the right:</a:t>
            </a:r>
          </a:p>
          <a:p>
            <a:pPr>
              <a:buNone/>
            </a:pPr>
            <a:r>
              <a:rPr lang="en-US" b="1" dirty="0" smtClean="0"/>
              <a:t>1. PATIENT</a:t>
            </a:r>
          </a:p>
          <a:p>
            <a:pPr>
              <a:buNone/>
            </a:pPr>
            <a:r>
              <a:rPr lang="en-US" b="1" dirty="0" smtClean="0"/>
              <a:t>2. MEDICATION</a:t>
            </a:r>
          </a:p>
          <a:p>
            <a:pPr>
              <a:buNone/>
            </a:pPr>
            <a:r>
              <a:rPr lang="en-US" b="1" dirty="0" smtClean="0"/>
              <a:t>3. DOSE/AMOUNT</a:t>
            </a:r>
          </a:p>
          <a:p>
            <a:pPr>
              <a:buNone/>
            </a:pPr>
            <a:r>
              <a:rPr lang="en-US" b="1" dirty="0" smtClean="0"/>
              <a:t>4. ROUTE/METHOD</a:t>
            </a:r>
          </a:p>
          <a:p>
            <a:pPr>
              <a:buNone/>
            </a:pPr>
            <a:r>
              <a:rPr lang="en-US" b="1" dirty="0" smtClean="0"/>
              <a:t>5. DOUMENTATION</a:t>
            </a:r>
          </a:p>
          <a:p>
            <a:pPr>
              <a:buNone/>
            </a:pPr>
            <a:r>
              <a:rPr lang="en-US" b="1" dirty="0" smtClean="0"/>
              <a:t>6. TIME/SCHEDULE</a:t>
            </a:r>
          </a:p>
          <a:p>
            <a:pPr>
              <a:buNone/>
            </a:pPr>
            <a:r>
              <a:rPr lang="en-US" b="1" dirty="0" smtClean="0"/>
              <a:t>THESE ARE KNOWN AS THE SIX RIGHTS</a:t>
            </a:r>
          </a:p>
          <a:p>
            <a:pPr>
              <a:buNone/>
            </a:pPr>
            <a:r>
              <a:rPr lang="en-US" dirty="0" smtClean="0"/>
              <a:t>    Following any injection, a patient should wait 20 minutes,  in case of an adverse reaction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Assisting With Medications</a:t>
            </a:r>
            <a:endParaRPr lang="en-US" dirty="0"/>
          </a:p>
        </p:txBody>
      </p:sp>
      <p:sp>
        <p:nvSpPr>
          <p:cNvPr id="3" name="Content Placeholder 2"/>
          <p:cNvSpPr>
            <a:spLocks noGrp="1"/>
          </p:cNvSpPr>
          <p:nvPr>
            <p:ph idx="1"/>
          </p:nvPr>
        </p:nvSpPr>
        <p:spPr/>
        <p:txBody>
          <a:bodyPr/>
          <a:lstStyle/>
          <a:p>
            <a:r>
              <a:rPr lang="en-US" dirty="0" smtClean="0"/>
              <a:t>Administering medications is one of the most sensitive and important </a:t>
            </a:r>
            <a:r>
              <a:rPr lang="en-US" dirty="0"/>
              <a:t>d</a:t>
            </a:r>
            <a:r>
              <a:rPr lang="en-US" dirty="0" smtClean="0"/>
              <a:t>uties that the medical assistant will perform</a:t>
            </a:r>
          </a:p>
          <a:p>
            <a:r>
              <a:rPr lang="en-US" dirty="0" smtClean="0"/>
              <a:t>You must become familiar with the medications that are most frequently given to the patients treated in your office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Errors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an error is made with a medication, necessary steps must be taken immediately to report it to the doctor so emergency care can be given to the patient if necessary </a:t>
            </a:r>
          </a:p>
          <a:p>
            <a:r>
              <a:rPr lang="en-US" dirty="0" smtClean="0"/>
              <a:t>Some errors may include:</a:t>
            </a:r>
          </a:p>
          <a:p>
            <a:pPr>
              <a:buFontTx/>
              <a:buChar char="-"/>
            </a:pPr>
            <a:r>
              <a:rPr lang="en-US" dirty="0" smtClean="0"/>
              <a:t>Drug given to wrong patient</a:t>
            </a:r>
          </a:p>
          <a:p>
            <a:pPr>
              <a:buFontTx/>
              <a:buChar char="-"/>
            </a:pPr>
            <a:r>
              <a:rPr lang="en-US" dirty="0" smtClean="0"/>
              <a:t>Wrong drug given to the correct patient</a:t>
            </a:r>
          </a:p>
          <a:p>
            <a:pPr>
              <a:buFontTx/>
              <a:buChar char="-"/>
            </a:pPr>
            <a:r>
              <a:rPr lang="en-US" dirty="0" smtClean="0"/>
              <a:t>Incorrect drug dosage administered</a:t>
            </a:r>
          </a:p>
          <a:p>
            <a:pPr>
              <a:buFontTx/>
              <a:buChar char="-"/>
            </a:pPr>
            <a:r>
              <a:rPr lang="en-US" dirty="0" smtClean="0"/>
              <a:t>Incorrect documentation placed in the patient’s chart</a:t>
            </a:r>
          </a:p>
          <a:p>
            <a:pPr>
              <a:buFontTx/>
              <a:buChar char="-"/>
            </a:pPr>
            <a:r>
              <a:rPr lang="en-US" dirty="0" smtClean="0"/>
              <a:t>Drug given by the incorrect route</a:t>
            </a:r>
          </a:p>
          <a:p>
            <a:pPr>
              <a:buFontTx/>
              <a:buChar char="-"/>
            </a:pPr>
            <a:r>
              <a:rPr lang="en-US" dirty="0" smtClean="0"/>
              <a:t>Drug given at the wrong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Medications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Considerations for route of administration may include:</a:t>
            </a:r>
          </a:p>
          <a:p>
            <a:pPr>
              <a:buFontTx/>
              <a:buChar char="-"/>
            </a:pPr>
            <a:r>
              <a:rPr lang="en-US" dirty="0" smtClean="0"/>
              <a:t>Age of patient:</a:t>
            </a:r>
          </a:p>
          <a:p>
            <a:pPr>
              <a:buFontTx/>
              <a:buChar char="-"/>
            </a:pPr>
            <a:r>
              <a:rPr lang="en-US" dirty="0" smtClean="0"/>
              <a:t>Physical condition</a:t>
            </a:r>
          </a:p>
          <a:p>
            <a:pPr>
              <a:buFontTx/>
              <a:buChar char="-"/>
            </a:pPr>
            <a:r>
              <a:rPr lang="en-US" dirty="0" smtClean="0"/>
              <a:t>Body size or mass</a:t>
            </a:r>
          </a:p>
          <a:p>
            <a:pPr>
              <a:buFontTx/>
              <a:buChar char="-"/>
            </a:pPr>
            <a:r>
              <a:rPr lang="en-US" dirty="0" smtClean="0"/>
              <a:t>Gender</a:t>
            </a:r>
          </a:p>
          <a:p>
            <a:pPr>
              <a:buNone/>
            </a:pPr>
            <a:r>
              <a:rPr lang="en-US" dirty="0" smtClean="0"/>
              <a:t>     Most oral medications are intended for absorption in the small intestine </a:t>
            </a:r>
          </a:p>
          <a:p>
            <a:pPr>
              <a:buNone/>
            </a:pPr>
            <a:r>
              <a:rPr lang="en-US" dirty="0" smtClean="0"/>
              <a:t>     The remaining methods are </a:t>
            </a:r>
            <a:r>
              <a:rPr lang="en-US" dirty="0" err="1" smtClean="0"/>
              <a:t>parenteral</a:t>
            </a:r>
            <a:r>
              <a:rPr lang="en-US" dirty="0" smtClean="0"/>
              <a:t>, or intended for absorption outside the digestive system(Sub Q, IM,IV)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Administration(ORAL)</a:t>
            </a:r>
            <a:endParaRPr lang="en-US" dirty="0"/>
          </a:p>
        </p:txBody>
      </p:sp>
      <p:sp>
        <p:nvSpPr>
          <p:cNvPr id="3" name="Content Placeholder 2"/>
          <p:cNvSpPr>
            <a:spLocks noGrp="1"/>
          </p:cNvSpPr>
          <p:nvPr>
            <p:ph idx="1"/>
          </p:nvPr>
        </p:nvSpPr>
        <p:spPr/>
        <p:txBody>
          <a:bodyPr/>
          <a:lstStyle/>
          <a:p>
            <a:r>
              <a:rPr lang="en-US" dirty="0" smtClean="0"/>
              <a:t>This is one of the most common methods of administering medication</a:t>
            </a:r>
          </a:p>
          <a:p>
            <a:r>
              <a:rPr lang="en-US" dirty="0" smtClean="0"/>
              <a:t>These medications are in the form of pills, tablets, capsules, caplets, lozenges, syrups, sprays, and other liquids, which are swallowed</a:t>
            </a:r>
          </a:p>
          <a:p>
            <a:r>
              <a:rPr lang="en-US" dirty="0" smtClean="0"/>
              <a:t>Read liquid medication at eye level </a:t>
            </a:r>
          </a:p>
          <a:p>
            <a:endParaRPr lang="en-US" dirty="0" smtClean="0"/>
          </a:p>
          <a:p>
            <a:endParaRPr lang="en-US" dirty="0"/>
          </a:p>
        </p:txBody>
      </p:sp>
      <p:pic>
        <p:nvPicPr>
          <p:cNvPr id="14338" name="Picture 2" descr="http://acnefree123.com/uploadpic/o/oral_medications.jpg"/>
          <p:cNvPicPr>
            <a:picLocks noChangeAspect="1" noChangeArrowheads="1"/>
          </p:cNvPicPr>
          <p:nvPr/>
        </p:nvPicPr>
        <p:blipFill>
          <a:blip r:embed="rId2" cstate="print"/>
          <a:srcRect/>
          <a:stretch>
            <a:fillRect/>
          </a:stretch>
        </p:blipFill>
        <p:spPr bwMode="auto">
          <a:xfrm>
            <a:off x="6781800" y="4267200"/>
            <a:ext cx="2362200" cy="2238375"/>
          </a:xfrm>
          <a:prstGeom prst="rect">
            <a:avLst/>
          </a:prstGeom>
          <a:noFill/>
        </p:spPr>
      </p:pic>
      <p:pic>
        <p:nvPicPr>
          <p:cNvPr id="14340" name="Picture 4" descr="http://us.cdn2.123rf.com/168nwm/robeo/robeo0901/robeo090100113/4249540-property-release-is-attached-liquid-prescription-cough-medication-in-a-cup.jpg"/>
          <p:cNvPicPr>
            <a:picLocks noChangeAspect="1" noChangeArrowheads="1"/>
          </p:cNvPicPr>
          <p:nvPr/>
        </p:nvPicPr>
        <p:blipFill>
          <a:blip r:embed="rId3" cstate="print"/>
          <a:srcRect/>
          <a:stretch>
            <a:fillRect/>
          </a:stretch>
        </p:blipFill>
        <p:spPr bwMode="auto">
          <a:xfrm>
            <a:off x="4343400" y="4876800"/>
            <a:ext cx="2209800" cy="1676400"/>
          </a:xfrm>
          <a:prstGeom prst="rect">
            <a:avLst/>
          </a:prstGeom>
          <a:noFill/>
        </p:spPr>
      </p:pic>
      <p:pic>
        <p:nvPicPr>
          <p:cNvPr id="14342" name="Picture 6" descr="http://www.wyomingcompounding.com/images/Lozenges.jpg"/>
          <p:cNvPicPr>
            <a:picLocks noChangeAspect="1" noChangeArrowheads="1"/>
          </p:cNvPicPr>
          <p:nvPr/>
        </p:nvPicPr>
        <p:blipFill>
          <a:blip r:embed="rId4" cstate="print"/>
          <a:srcRect/>
          <a:stretch>
            <a:fillRect/>
          </a:stretch>
        </p:blipFill>
        <p:spPr bwMode="auto">
          <a:xfrm>
            <a:off x="1295400" y="4876800"/>
            <a:ext cx="3276600" cy="1571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Routes Of Administration(Sublingual or </a:t>
            </a:r>
            <a:r>
              <a:rPr lang="en-US" sz="3200" dirty="0" err="1" smtClean="0"/>
              <a:t>Buccal</a:t>
            </a:r>
            <a:r>
              <a:rPr lang="en-US" sz="3200" dirty="0" smtClean="0"/>
              <a:t>)</a:t>
            </a:r>
            <a:endParaRPr lang="en-US" sz="3200" dirty="0"/>
          </a:p>
        </p:txBody>
      </p:sp>
      <p:sp>
        <p:nvSpPr>
          <p:cNvPr id="3" name="Content Placeholder 2"/>
          <p:cNvSpPr>
            <a:spLocks noGrp="1"/>
          </p:cNvSpPr>
          <p:nvPr>
            <p:ph idx="1"/>
          </p:nvPr>
        </p:nvSpPr>
        <p:spPr/>
        <p:txBody>
          <a:bodyPr/>
          <a:lstStyle/>
          <a:p>
            <a:r>
              <a:rPr lang="en-US" dirty="0" smtClean="0"/>
              <a:t>The </a:t>
            </a:r>
            <a:r>
              <a:rPr lang="en-US" b="1" dirty="0" smtClean="0"/>
              <a:t>sublingual</a:t>
            </a:r>
            <a:r>
              <a:rPr lang="en-US" dirty="0" smtClean="0"/>
              <a:t> method involves placing a tiny tablet or spray under the tongue</a:t>
            </a:r>
          </a:p>
          <a:p>
            <a:r>
              <a:rPr lang="en-US" dirty="0" smtClean="0"/>
              <a:t>This introduces the medication immediately into the bloodstream</a:t>
            </a:r>
          </a:p>
          <a:p>
            <a:r>
              <a:rPr lang="en-US" dirty="0" smtClean="0"/>
              <a:t>Medication(spray or tiny tablet) may be introduced in the mouth between the gum and the cheek, this is called </a:t>
            </a:r>
            <a:r>
              <a:rPr lang="en-US" b="1" dirty="0" err="1" smtClean="0"/>
              <a:t>buccal</a:t>
            </a:r>
            <a:endParaRPr lang="en-US" b="1" dirty="0" smtClean="0"/>
          </a:p>
          <a:p>
            <a:endParaRPr lang="en-US" dirty="0" smtClean="0"/>
          </a:p>
          <a:p>
            <a:endParaRPr lang="en-US" dirty="0"/>
          </a:p>
        </p:txBody>
      </p:sp>
      <p:pic>
        <p:nvPicPr>
          <p:cNvPr id="13314" name="Picture 2" descr="http://t1.gstatic.com/images?q=tbn:ANd9GcT6AjCBt5prKQMGGdALCLN3ocPJ7UKVZ32PGYy6LyLQHIN1K3pgJN1s27O_"/>
          <p:cNvPicPr>
            <a:picLocks noChangeAspect="1" noChangeArrowheads="1"/>
          </p:cNvPicPr>
          <p:nvPr/>
        </p:nvPicPr>
        <p:blipFill>
          <a:blip r:embed="rId2" cstate="print"/>
          <a:srcRect/>
          <a:stretch>
            <a:fillRect/>
          </a:stretch>
        </p:blipFill>
        <p:spPr bwMode="auto">
          <a:xfrm>
            <a:off x="6934200" y="4876800"/>
            <a:ext cx="2209800" cy="1981200"/>
          </a:xfrm>
          <a:prstGeom prst="rect">
            <a:avLst/>
          </a:prstGeom>
          <a:noFill/>
        </p:spPr>
      </p:pic>
      <p:pic>
        <p:nvPicPr>
          <p:cNvPr id="13316" name="Picture 4" descr="http://faculty.essex.edu/~grosso/09/medadm_files/slide0008_image015.jpg"/>
          <p:cNvPicPr>
            <a:picLocks noChangeAspect="1" noChangeArrowheads="1"/>
          </p:cNvPicPr>
          <p:nvPr/>
        </p:nvPicPr>
        <p:blipFill>
          <a:blip r:embed="rId3" cstate="print"/>
          <a:srcRect/>
          <a:stretch>
            <a:fillRect/>
          </a:stretch>
        </p:blipFill>
        <p:spPr bwMode="auto">
          <a:xfrm>
            <a:off x="1752600" y="5334000"/>
            <a:ext cx="28194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Routes Of Administration(Inhalation)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Medication given by the inhalation method are in the form of gases, sprays, fluids, or powders(mixed with liquid)</a:t>
            </a:r>
          </a:p>
          <a:p>
            <a:r>
              <a:rPr lang="en-US" dirty="0" smtClean="0"/>
              <a:t>These are breathed into the respiratory tract</a:t>
            </a:r>
          </a:p>
          <a:p>
            <a:r>
              <a:rPr lang="en-US" dirty="0" smtClean="0"/>
              <a:t>One form of inhalation is oxygen, and should be in every office for emergency use</a:t>
            </a:r>
          </a:p>
          <a:p>
            <a:r>
              <a:rPr lang="en-US" dirty="0" smtClean="0"/>
              <a:t>Oxygen is used in liters per minute(LPM), and delivered by a nasal </a:t>
            </a:r>
            <a:r>
              <a:rPr lang="en-US" dirty="0" err="1" smtClean="0"/>
              <a:t>cannula</a:t>
            </a:r>
            <a:r>
              <a:rPr lang="en-US" dirty="0" smtClean="0"/>
              <a:t> or mask</a:t>
            </a:r>
            <a:endParaRPr lang="en-US" dirty="0"/>
          </a:p>
        </p:txBody>
      </p:sp>
      <p:sp>
        <p:nvSpPr>
          <p:cNvPr id="10" name="Content Placeholder 9"/>
          <p:cNvSpPr>
            <a:spLocks noGrp="1"/>
          </p:cNvSpPr>
          <p:nvPr>
            <p:ph sz="half" idx="2"/>
          </p:nvPr>
        </p:nvSpPr>
        <p:spPr/>
        <p:txBody>
          <a:bodyPr>
            <a:normAutofit fontScale="85000" lnSpcReduction="20000"/>
          </a:bodyPr>
          <a:lstStyle/>
          <a:p>
            <a:endParaRPr lang="en-US"/>
          </a:p>
        </p:txBody>
      </p:sp>
      <p:pic>
        <p:nvPicPr>
          <p:cNvPr id="12290" name="Picture 2" descr="http://www.lighthousedme.com/images/products/INVACARE%20%20CYLINDER%20CART.jpg"/>
          <p:cNvPicPr>
            <a:picLocks noChangeAspect="1" noChangeArrowheads="1"/>
          </p:cNvPicPr>
          <p:nvPr/>
        </p:nvPicPr>
        <p:blipFill>
          <a:blip r:embed="rId2" cstate="print"/>
          <a:srcRect/>
          <a:stretch>
            <a:fillRect/>
          </a:stretch>
        </p:blipFill>
        <p:spPr bwMode="auto">
          <a:xfrm>
            <a:off x="5867400" y="1600200"/>
            <a:ext cx="3276600" cy="3810000"/>
          </a:xfrm>
          <a:prstGeom prst="rect">
            <a:avLst/>
          </a:prstGeom>
          <a:noFill/>
        </p:spPr>
      </p:pic>
      <p:pic>
        <p:nvPicPr>
          <p:cNvPr id="12292" name="Picture 4" descr="http://us.cdn2.123rf.com/168nwm/imagedb/imagedb1108/imagedb110811714/10242040-close-up-of-an-oxygen-mask.jpg"/>
          <p:cNvPicPr>
            <a:picLocks noChangeAspect="1" noChangeArrowheads="1"/>
          </p:cNvPicPr>
          <p:nvPr/>
        </p:nvPicPr>
        <p:blipFill>
          <a:blip r:embed="rId3" cstate="print"/>
          <a:srcRect/>
          <a:stretch>
            <a:fillRect/>
          </a:stretch>
        </p:blipFill>
        <p:spPr bwMode="auto">
          <a:xfrm>
            <a:off x="4419600" y="1600200"/>
            <a:ext cx="1571625" cy="1905000"/>
          </a:xfrm>
          <a:prstGeom prst="rect">
            <a:avLst/>
          </a:prstGeom>
          <a:noFill/>
        </p:spPr>
      </p:pic>
      <p:pic>
        <p:nvPicPr>
          <p:cNvPr id="12294" name="Picture 6" descr="http://meddentss.com/images/300/nasal_cannula.jpg"/>
          <p:cNvPicPr>
            <a:picLocks noChangeAspect="1" noChangeArrowheads="1"/>
          </p:cNvPicPr>
          <p:nvPr/>
        </p:nvPicPr>
        <p:blipFill>
          <a:blip r:embed="rId4" cstate="print"/>
          <a:srcRect/>
          <a:stretch>
            <a:fillRect/>
          </a:stretch>
        </p:blipFill>
        <p:spPr bwMode="auto">
          <a:xfrm>
            <a:off x="4495800" y="3886200"/>
            <a:ext cx="1905000" cy="2171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Routes Of Administration(Topical)</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Topical medications are sprays, lotions, creams, ointments, paints, salves(aloe </a:t>
            </a:r>
            <a:r>
              <a:rPr lang="en-US" dirty="0" err="1" smtClean="0"/>
              <a:t>vera</a:t>
            </a:r>
            <a:r>
              <a:rPr lang="en-US" dirty="0" smtClean="0"/>
              <a:t>), wet dressings, and </a:t>
            </a:r>
            <a:r>
              <a:rPr lang="en-US" dirty="0" err="1" smtClean="0"/>
              <a:t>transdermal</a:t>
            </a:r>
            <a:r>
              <a:rPr lang="en-US" dirty="0" smtClean="0"/>
              <a:t> patches(ex: smoking patches</a:t>
            </a:r>
            <a:r>
              <a:rPr lang="en-US" dirty="0" smtClean="0"/>
              <a:t>)</a:t>
            </a:r>
          </a:p>
          <a:p>
            <a:r>
              <a:rPr lang="en-US" dirty="0" smtClean="0"/>
              <a:t>With patches the desired amount is released into the patients tissues and into the circulatory system</a:t>
            </a:r>
            <a:endParaRPr lang="en-US" dirty="0" smtClean="0"/>
          </a:p>
          <a:p>
            <a:pPr>
              <a:buNone/>
            </a:pPr>
            <a:endParaRPr lang="en-US" dirty="0" smtClean="0"/>
          </a:p>
          <a:p>
            <a:endParaRPr lang="en-US" dirty="0" smtClean="0"/>
          </a:p>
          <a:p>
            <a:endParaRPr lang="en-US" dirty="0"/>
          </a:p>
        </p:txBody>
      </p:sp>
      <p:sp>
        <p:nvSpPr>
          <p:cNvPr id="8" name="Content Placeholder 7"/>
          <p:cNvSpPr>
            <a:spLocks noGrp="1"/>
          </p:cNvSpPr>
          <p:nvPr>
            <p:ph sz="half" idx="2"/>
          </p:nvPr>
        </p:nvSpPr>
        <p:spPr/>
        <p:txBody>
          <a:bodyPr>
            <a:normAutofit fontScale="92500" lnSpcReduction="10000"/>
          </a:bodyPr>
          <a:lstStyle/>
          <a:p>
            <a:endParaRPr lang="en-US"/>
          </a:p>
        </p:txBody>
      </p:sp>
      <p:pic>
        <p:nvPicPr>
          <p:cNvPr id="11266" name="Picture 2" descr="http://www.pharmainfo.net/files/images/stories/article_images/TransdermalPatch.jpg"/>
          <p:cNvPicPr>
            <a:picLocks noChangeAspect="1" noChangeArrowheads="1"/>
          </p:cNvPicPr>
          <p:nvPr/>
        </p:nvPicPr>
        <p:blipFill>
          <a:blip r:embed="rId2" cstate="print"/>
          <a:srcRect/>
          <a:stretch>
            <a:fillRect/>
          </a:stretch>
        </p:blipFill>
        <p:spPr bwMode="auto">
          <a:xfrm>
            <a:off x="4572000" y="1143000"/>
            <a:ext cx="2514600" cy="3048000"/>
          </a:xfrm>
          <a:prstGeom prst="rect">
            <a:avLst/>
          </a:prstGeom>
          <a:noFill/>
        </p:spPr>
      </p:pic>
      <p:pic>
        <p:nvPicPr>
          <p:cNvPr id="11268" name="Picture 4" descr="http://www.xelpharmaceuticals.com/images/patches.jpg"/>
          <p:cNvPicPr>
            <a:picLocks noChangeAspect="1" noChangeArrowheads="1"/>
          </p:cNvPicPr>
          <p:nvPr/>
        </p:nvPicPr>
        <p:blipFill>
          <a:blip r:embed="rId3" cstate="print"/>
          <a:srcRect/>
          <a:stretch>
            <a:fillRect/>
          </a:stretch>
        </p:blipFill>
        <p:spPr bwMode="auto">
          <a:xfrm>
            <a:off x="4495800" y="4191000"/>
            <a:ext cx="3048000" cy="2286000"/>
          </a:xfrm>
          <a:prstGeom prst="rect">
            <a:avLst/>
          </a:prstGeom>
          <a:noFill/>
        </p:spPr>
      </p:pic>
      <p:pic>
        <p:nvPicPr>
          <p:cNvPr id="11270" name="Picture 6" descr="http://www.kera-ban.com/aloeLarge.jpg"/>
          <p:cNvPicPr>
            <a:picLocks noChangeAspect="1" noChangeArrowheads="1"/>
          </p:cNvPicPr>
          <p:nvPr/>
        </p:nvPicPr>
        <p:blipFill>
          <a:blip r:embed="rId4" cstate="print"/>
          <a:srcRect/>
          <a:stretch>
            <a:fillRect/>
          </a:stretch>
        </p:blipFill>
        <p:spPr bwMode="auto">
          <a:xfrm>
            <a:off x="7267575" y="3048000"/>
            <a:ext cx="1876425" cy="1533525"/>
          </a:xfrm>
          <a:prstGeom prst="rect">
            <a:avLst/>
          </a:prstGeom>
          <a:noFill/>
        </p:spPr>
      </p:pic>
      <p:pic>
        <p:nvPicPr>
          <p:cNvPr id="11272" name="Picture 8" descr="http://pihiwit.comli.com/images/13-200.jpg"/>
          <p:cNvPicPr>
            <a:picLocks noChangeAspect="1" noChangeArrowheads="1"/>
          </p:cNvPicPr>
          <p:nvPr/>
        </p:nvPicPr>
        <p:blipFill>
          <a:blip r:embed="rId5" cstate="print"/>
          <a:srcRect/>
          <a:stretch>
            <a:fillRect/>
          </a:stretch>
        </p:blipFill>
        <p:spPr bwMode="auto">
          <a:xfrm>
            <a:off x="7086600" y="990600"/>
            <a:ext cx="1809750" cy="2038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Because the method of injections introduces the substance directly into the bloodstream, extreme caution must be practiced</a:t>
            </a:r>
          </a:p>
          <a:p>
            <a:r>
              <a:rPr lang="en-US" dirty="0" smtClean="0"/>
              <a:t>The proper technique must be learned</a:t>
            </a:r>
          </a:p>
          <a:p>
            <a:r>
              <a:rPr lang="en-US" dirty="0" smtClean="0"/>
              <a:t>There is always a possibility of anaphylactic shock</a:t>
            </a:r>
          </a:p>
          <a:p>
            <a:r>
              <a:rPr lang="en-US" dirty="0" smtClean="0"/>
              <a:t>In this event a physician should be notified immediately, and epinephrine should be administered </a:t>
            </a:r>
          </a:p>
          <a:p>
            <a:r>
              <a:rPr lang="en-US" dirty="0" smtClean="0"/>
              <a:t>Vital signs should be monitored until patient is stable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lstStyle/>
          <a:p>
            <a:r>
              <a:rPr lang="en-US" dirty="0" smtClean="0"/>
              <a:t>Injections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Syringes commonly used in the medical office include:</a:t>
            </a:r>
          </a:p>
          <a:p>
            <a:r>
              <a:rPr lang="en-US" dirty="0" smtClean="0"/>
              <a:t>3mL syringe</a:t>
            </a:r>
          </a:p>
          <a:p>
            <a:r>
              <a:rPr lang="en-US" dirty="0" smtClean="0"/>
              <a:t>Each small line represents 0.1 </a:t>
            </a:r>
            <a:r>
              <a:rPr lang="en-US" dirty="0" err="1" smtClean="0"/>
              <a:t>mL</a:t>
            </a:r>
            <a:r>
              <a:rPr lang="en-US" dirty="0" smtClean="0"/>
              <a:t>(CC)</a:t>
            </a:r>
          </a:p>
          <a:p>
            <a:r>
              <a:rPr lang="en-US" dirty="0" smtClean="0"/>
              <a:t>Tuberculin syringe, is calibrated in tenths of a milliliter</a:t>
            </a:r>
          </a:p>
          <a:p>
            <a:r>
              <a:rPr lang="en-US" dirty="0" smtClean="0"/>
              <a:t>This syringe has only a 1.0-mL</a:t>
            </a:r>
          </a:p>
        </p:txBody>
      </p:sp>
      <p:sp>
        <p:nvSpPr>
          <p:cNvPr id="10" name="Content Placeholder 9"/>
          <p:cNvSpPr>
            <a:spLocks noGrp="1"/>
          </p:cNvSpPr>
          <p:nvPr>
            <p:ph sz="half" idx="2"/>
          </p:nvPr>
        </p:nvSpPr>
        <p:spPr/>
        <p:txBody>
          <a:bodyPr>
            <a:normAutofit fontScale="92500" lnSpcReduction="10000"/>
          </a:bodyPr>
          <a:lstStyle/>
          <a:p>
            <a:endParaRPr lang="en-US"/>
          </a:p>
        </p:txBody>
      </p:sp>
      <p:pic>
        <p:nvPicPr>
          <p:cNvPr id="9218" name="Picture 2" descr="http://www.theodora.com/drugs/images/547.jpg"/>
          <p:cNvPicPr>
            <a:picLocks noChangeAspect="1" noChangeArrowheads="1"/>
          </p:cNvPicPr>
          <p:nvPr/>
        </p:nvPicPr>
        <p:blipFill>
          <a:blip r:embed="rId2" cstate="print"/>
          <a:srcRect/>
          <a:stretch>
            <a:fillRect/>
          </a:stretch>
        </p:blipFill>
        <p:spPr bwMode="auto">
          <a:xfrm>
            <a:off x="4648200" y="0"/>
            <a:ext cx="4724400" cy="3276601"/>
          </a:xfrm>
          <a:prstGeom prst="rect">
            <a:avLst/>
          </a:prstGeom>
          <a:noFill/>
        </p:spPr>
      </p:pic>
      <p:pic>
        <p:nvPicPr>
          <p:cNvPr id="9220" name="Picture 4" descr="http://www.ellsworth.com/imagelibrary/jpegs/2100/LargePics/EA301073.jpg"/>
          <p:cNvPicPr>
            <a:picLocks noChangeAspect="1" noChangeArrowheads="1"/>
          </p:cNvPicPr>
          <p:nvPr/>
        </p:nvPicPr>
        <p:blipFill>
          <a:blip r:embed="rId3" cstate="print"/>
          <a:srcRect/>
          <a:stretch>
            <a:fillRect/>
          </a:stretch>
        </p:blipFill>
        <p:spPr bwMode="auto">
          <a:xfrm>
            <a:off x="4572000" y="3314700"/>
            <a:ext cx="2286000" cy="3543300"/>
          </a:xfrm>
          <a:prstGeom prst="rect">
            <a:avLst/>
          </a:prstGeom>
          <a:noFill/>
        </p:spPr>
      </p:pic>
      <p:pic>
        <p:nvPicPr>
          <p:cNvPr id="9222" name="Picture 6" descr="http://www.ellsworth.com/imagelibrary/jpegs/2100/LargePics/EA301025.jpg"/>
          <p:cNvPicPr>
            <a:picLocks noChangeAspect="1" noChangeArrowheads="1"/>
          </p:cNvPicPr>
          <p:nvPr/>
        </p:nvPicPr>
        <p:blipFill>
          <a:blip r:embed="rId4" cstate="print"/>
          <a:srcRect/>
          <a:stretch>
            <a:fillRect/>
          </a:stretch>
        </p:blipFill>
        <p:spPr bwMode="auto">
          <a:xfrm>
            <a:off x="6781801" y="3352800"/>
            <a:ext cx="2362200"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Part of a syringe</a:t>
            </a:r>
            <a:endParaRPr lang="en-US" dirty="0"/>
          </a:p>
        </p:txBody>
      </p:sp>
      <p:sp>
        <p:nvSpPr>
          <p:cNvPr id="9" name="Content Placeholder 8"/>
          <p:cNvSpPr>
            <a:spLocks noGrp="1"/>
          </p:cNvSpPr>
          <p:nvPr>
            <p:ph idx="1"/>
          </p:nvPr>
        </p:nvSpPr>
        <p:spPr>
          <a:xfrm>
            <a:off x="457200" y="1219200"/>
            <a:ext cx="8229600" cy="4906963"/>
          </a:xfrm>
        </p:spPr>
        <p:txBody>
          <a:bodyPr/>
          <a:lstStyle/>
          <a:p>
            <a:pPr>
              <a:buNone/>
            </a:pPr>
            <a:r>
              <a:rPr lang="en-US" dirty="0" smtClean="0"/>
              <a:t>                                   </a:t>
            </a:r>
          </a:p>
          <a:p>
            <a:pPr>
              <a:buNone/>
            </a:pPr>
            <a:r>
              <a:rPr lang="en-US" dirty="0" smtClean="0"/>
              <a:t>                                     flange</a:t>
            </a:r>
            <a:endParaRPr lang="en-US" dirty="0"/>
          </a:p>
        </p:txBody>
      </p:sp>
      <p:pic>
        <p:nvPicPr>
          <p:cNvPr id="63490" name="Picture 2" descr="http://static.enotes.com/images/nursing/genh_04_img0412.jpg"/>
          <p:cNvPicPr>
            <a:picLocks noChangeAspect="1" noChangeArrowheads="1"/>
          </p:cNvPicPr>
          <p:nvPr/>
        </p:nvPicPr>
        <p:blipFill>
          <a:blip r:embed="rId2" cstate="print"/>
          <a:srcRect/>
          <a:stretch>
            <a:fillRect/>
          </a:stretch>
        </p:blipFill>
        <p:spPr bwMode="auto">
          <a:xfrm>
            <a:off x="0" y="2362200"/>
            <a:ext cx="9144000" cy="4495800"/>
          </a:xfrm>
          <a:prstGeom prst="rect">
            <a:avLst/>
          </a:prstGeom>
          <a:noFill/>
        </p:spPr>
      </p:pic>
      <p:cxnSp>
        <p:nvCxnSpPr>
          <p:cNvPr id="12" name="Straight Arrow Connector 11"/>
          <p:cNvCxnSpPr>
            <a:stCxn id="63490" idx="0"/>
          </p:cNvCxnSpPr>
          <p:nvPr/>
        </p:nvCxnSpPr>
        <p:spPr>
          <a:xfrm>
            <a:off x="4572000" y="2362200"/>
            <a:ext cx="1066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Injections(syringe sizes)</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descr="http://www.biztrademarket.com/User/165703/bb/syringe_pvj.jpg"/>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Prescribed Medications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Depending on the type of medical practice, certain medications will be more commonly prescribed than others</a:t>
            </a:r>
          </a:p>
          <a:p>
            <a:r>
              <a:rPr lang="en-US" dirty="0" smtClean="0"/>
              <a:t>The entire staff should become knowledgeable about all medication used in their practice</a:t>
            </a:r>
          </a:p>
          <a:p>
            <a:r>
              <a:rPr lang="en-US" dirty="0" smtClean="0"/>
              <a:t>The list on page 902 Table </a:t>
            </a:r>
            <a:r>
              <a:rPr lang="en-US" dirty="0" smtClean="0"/>
              <a:t>18-1(34</a:t>
            </a:r>
            <a:r>
              <a:rPr lang="en-US" dirty="0" smtClean="0"/>
              <a:t>, anti, sedatives, laxatives ect..) </a:t>
            </a:r>
            <a:r>
              <a:rPr lang="en-US" dirty="0" smtClean="0"/>
              <a:t>are commonly </a:t>
            </a:r>
            <a:r>
              <a:rPr lang="en-US" dirty="0" smtClean="0"/>
              <a:t>used drugs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Needles</a:t>
            </a:r>
            <a:endParaRPr lang="en-US" dirty="0"/>
          </a:p>
        </p:txBody>
      </p:sp>
      <p:sp>
        <p:nvSpPr>
          <p:cNvPr id="3" name="Content Placeholder 2"/>
          <p:cNvSpPr>
            <a:spLocks noGrp="1"/>
          </p:cNvSpPr>
          <p:nvPr>
            <p:ph sz="half" idx="1"/>
          </p:nvPr>
        </p:nvSpPr>
        <p:spPr/>
        <p:txBody>
          <a:bodyPr>
            <a:normAutofit fontScale="92500"/>
          </a:bodyPr>
          <a:lstStyle/>
          <a:p>
            <a:r>
              <a:rPr lang="en-US" dirty="0" smtClean="0"/>
              <a:t>Needles come in a variety of lengths and gauges</a:t>
            </a:r>
          </a:p>
          <a:p>
            <a:r>
              <a:rPr lang="en-US" dirty="0" smtClean="0"/>
              <a:t>When referring to a needle, a gauge describes how wide the diameter of the needle is</a:t>
            </a:r>
          </a:p>
          <a:p>
            <a:r>
              <a:rPr lang="en-US" dirty="0" smtClean="0"/>
              <a:t>Gauge is the outside diameter of a needle</a:t>
            </a:r>
          </a:p>
          <a:p>
            <a:r>
              <a:rPr lang="en-US" dirty="0" smtClean="0"/>
              <a:t>Needle Lengths: 5/8 inch,  1 inch, 1 ½ inch</a:t>
            </a:r>
          </a:p>
          <a:p>
            <a:pPr>
              <a:buNone/>
            </a:pPr>
            <a:endParaRPr lang="en-US" dirty="0"/>
          </a:p>
        </p:txBody>
      </p:sp>
      <p:sp>
        <p:nvSpPr>
          <p:cNvPr id="10" name="Content Placeholder 9"/>
          <p:cNvSpPr>
            <a:spLocks noGrp="1"/>
          </p:cNvSpPr>
          <p:nvPr>
            <p:ph sz="half" idx="2"/>
          </p:nvPr>
        </p:nvSpPr>
        <p:spPr/>
        <p:txBody>
          <a:bodyPr>
            <a:normAutofit fontScale="92500"/>
          </a:bodyPr>
          <a:lstStyle/>
          <a:p>
            <a:endParaRPr lang="en-US"/>
          </a:p>
        </p:txBody>
      </p:sp>
      <p:pic>
        <p:nvPicPr>
          <p:cNvPr id="4" name="Picture 2" descr="http://www.oncallmedicalsupplies.com/acatalog/Needleslarge.jpg"/>
          <p:cNvPicPr>
            <a:picLocks noChangeAspect="1" noChangeArrowheads="1"/>
          </p:cNvPicPr>
          <p:nvPr/>
        </p:nvPicPr>
        <p:blipFill>
          <a:blip r:embed="rId2" cstate="print"/>
          <a:srcRect/>
          <a:stretch>
            <a:fillRect/>
          </a:stretch>
        </p:blipFill>
        <p:spPr bwMode="auto">
          <a:xfrm>
            <a:off x="4572000" y="1295400"/>
            <a:ext cx="3810000" cy="5029200"/>
          </a:xfrm>
          <a:prstGeom prst="rect">
            <a:avLst/>
          </a:prstGeom>
          <a:noFill/>
        </p:spPr>
      </p:pic>
      <p:sp>
        <p:nvSpPr>
          <p:cNvPr id="5" name="Left Arrow 4"/>
          <p:cNvSpPr/>
          <p:nvPr/>
        </p:nvSpPr>
        <p:spPr>
          <a:xfrm>
            <a:off x="8001000" y="2590800"/>
            <a:ext cx="978408" cy="408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5105400" y="33528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needle</a:t>
            </a:r>
            <a:endParaRPr lang="en-US" dirty="0"/>
          </a:p>
        </p:txBody>
      </p:sp>
      <p:sp>
        <p:nvSpPr>
          <p:cNvPr id="5" name="Content Placeholder 4"/>
          <p:cNvSpPr>
            <a:spLocks noGrp="1"/>
          </p:cNvSpPr>
          <p:nvPr>
            <p:ph idx="1"/>
          </p:nvPr>
        </p:nvSpPr>
        <p:spPr/>
        <p:txBody>
          <a:bodyPr/>
          <a:lstStyle/>
          <a:p>
            <a:endParaRPr lang="en-US"/>
          </a:p>
        </p:txBody>
      </p:sp>
      <p:sp>
        <p:nvSpPr>
          <p:cNvPr id="64514" name="AutoShape 2" descr="data:image/jpeg;base64,/9j/4AAQSkZJRgABAQAAAQABAAD/2wCEAAkGBhQQEQ8QEA8SFRQQFBAQFREQFRMWDhMUFBQXFxMWHhcXGyYgFxsvGRIYHy8iIycqLCwsFh4xNTAqQSYrOCkBCQoKDAwOGQwPDSkYEhgpKSkpKSkpKSkpKSkpKSkpKSkpKSkpKSkpKSkpKSkpKSkpKSkpKSkpKSkpKSkpKSkpKf/AABEIAKwA5gMBIgACEQEDEQH/xAAbAAEAAgMBAQAAAAAAAAAAAAAABQYCAwQBB//EADwQAAIBAgMFBQUGBQQDAAAAAAECAAMRBBIhBTFBUWETIjJxgQYjQpGhBxQzUnKxYrLB0fBTotLhFRaC/8QAFAEBAAAAAAAAAAAAAAAAAAAAAP/EABQRAQAAAAAAAAAAAAAAAAAAAAD/2gAMAwEAAhEDEQA/APuMREBEQYCclbGFGOYApYG66unVl5dROfFYpmJVSVVdGfcxI3hb7hzb5c5z4XFbxRVVU76jAkseYG9/Mm3nAmkcEAggg6gjUET2RdFhcnDm/FhY9g542bcrfpuOYnbh8WHuNQy+JG8Q/uOo0gb4iICIiAiIgIiICIiAiIgIiICIiAiIgIiICIiAnhM9mutugYtiAJ6lYGQ+KJBmFDGEQJXGYQVBY7uI59D06SIxmEN2LWFNeF9G535L04yWw+LBmyuFyktbKBck7gBreBC08USLsxp0wOHdYjqfhHQazDFbVzBRSp2yeGq5IceQ3keZ15TkxFbtWzWso8Cn+Y9f2nBjNqBO6urf7RAtezds9owR1CsdxBurW3jXUHpJSfN8Nttg6FgO6ytcaEWP9r/OfRwb6iB7ERAREQEREBERAREQEREBERAREQEREBERATnxKPoyEG29G8Leu9T9J0RA4AVqXFiGHiRtHX05dRpODE4K0mMRhA9jqGXwuujr68uh0nMapXu1gBfQVR+G3IH8h+nWBEJUKmYY/HGpakPCLM/U71X+p9JK4rBDU8tZXabWUueN3Prr+0Dl2pjcgyr4jx5CcOC2Y1TWxtzmnPnqXPxH/BPpmEw6qihVFrDhApg2MgFiDLB7P7TvbD1PEg7h/Og/qB/ed+O2cHGgsZXcXhSDxVlN1YbwRuMC3RK8a9XGUjSp4lsNXTxMiU3uNwYBxu8iCDxnuy9g4qlSRKm06tRlzXc0qOtySPEpO484ExtDGrQpVazglaSPVYKLsQiljYcTYTjHtLQ7VKXaC9REqK11yHO4RFvfxEnQTCvsWpUpYijUxbsK1KpRuUpAoXUrmGVRci+4yNxXsGmdamGZKDKlADs6KZC9GstRXZQRm3Fbb9d8CRpe1uGav92FdM5CFLsoFTMXFl17xBpMD1tJiU/B+wTI1O+LzIGwz1F7FQ1RsPWq10IbN3O/VF7DcttL6XCAiIgIiICIiAiIgIiICIiAiIgIiICeMoIIIuDoQdxnsQI+vgmVXWmbqysuRjqtwR3W5a7j6WlVxSnsnW1mVcrLxBG8fSXqc2I2bTqG701J58fmIHzCm1iDyl72TtxSqgn1nS3sxhib9gPQsB8gYrezdBgAKeQjQNTOVv8Av1gSNOqGFwbzVjMGKgsd/AyI/wDFV6BvSqCoPyt3X+e4/SdGF28L5Kymm/Jxa/lwPpAi8ZhmpMGvlZNQ4+t+Y5iTGy9trWsrWWpbw8G6qeI+szxY7UXp5XCkqyaBr9G4HodDeV/E7N0LUrkKdU8Lo37o30MC4RK7sr2htZK5uNwqnQg8nHA9ZYQYHsREBERAREQEREBERAREQEREBERAREQEREBERAREQE1V8MtQZXUMDwYXE2xAr+K2RUontKBYgfCD71RyF/xF/hOvIz2jtBK1i57OoO6Kq6Lf8pB3fpb0Mn5wY/Y6VbsO49rZ1A1HJgdGHnAi8XsgsdUIYDxJrTccd+79J9DM/Z7F5Xahmutiyi98liAy+WvprNyU6tOm9E0iQVZVqUmva4sO6xBXyGgkWaj0SA6tZdQBYVqQ45SNGX5jmIFuiRmB2wGAzkEGwFQaLfkw+A/TrJOAiIgIiICIiAiIgIiICIiAiIgIiICIiAiIgIiICIiAiIgJpxOFWoLMOoI0YHmDwM3RArGN2W9Bu0Qi3FrdxhydeHmNOdpt2dtYqclrH/RY/VGPD+Em3IiWKQ+0tghhemN2uS9h/wDJ+E9N3lAk8PiVcXU7tCNzA8iDqDM2qAEAkAtoATqTa+nPQSp0sY9JveFu73e0A94vJXX4h/gM8PstgsTXp4irS99mLB1q1eyqEqVNhmsDY7rAjrAt8r3tVtXE0TSGGVMpFRqjtTqVmXLbKOypsHym5u4zWsBY3nV/6nhv9H/fU/5TPH+zGGrrTStQVxSFkuWzKNLjMDe2guL2NoEDhfb4537Wipo5iqYilUTsiRg0xOXvkE6Z++bDw9bRuO+0fEOmfC4RQaX3tqq121tQopUXL4Sb9qpv0IF9DLjU9msMylGw1MqWLZMvcuaPYHTd+F3PKaaHshhERqa4dcrrUVgSzFhVQJUuWJJuqgEnXSBLUmJVSy5SQCVvextqLjfM5hSpBFVV3KAo1J0AsNTqZnAREQEREBERAREQEREBERAREQEREBERAREQEREDmxmAWqNdCNAw8Q6dR0OkruJwL4cmwBVt6n8F/n4W6fIy1zF0BBBAIOhB1BgQmzds307xA3o2tdP6uPr5yapVQwDKQQdxG6Qm0tg/FTvpqAPxF8j8Q6H0PCceG2o1M3chSTbtAPdOeTjSzdd/nAtUTmwuOD90jK1r5Trcc1PxDqPW06YCIiAiIgIiICIiAiIgIiICIiAiIgIiICIiAiIgIiICIiAnDj9lLVudzHjbut0Ycf3HOd0QKjUo1KBy5SVvcJc3Fvipvvv9ZLbP20CO82ZR8du+v61H8w052kpWoK4KsAQeB/foZAY/YzU27Smx0+IeMfqA8Q6jXneBYla4BBuDrcbp7Kzs/apVsvdUnXJf3NS/FSPAfp5SwYfFq97XBG9W0dfMf13QN0RPnuI9qsRTxzg1GNBMWcOUP3coVNAOqqo99nzkd7wi+ugNg+hRKBgvtMc0TXrYdVQZLsrPYdtSqPh17yg3LU1QncTUW0wx/wBoNcfeKYohDTzIHGYlatJ6Yq3DLlKnOQLEkCxPi0D6FERAREQEREBERAREQEREBERAREQEREBERAREQERECK2lsJalylgx1I+Bjz08J6j1vIZK70TlqhrJuYW7amPPcy/MGW6aMVg1qizDyI0ZTzB4QOXB7VBAzkWNrVV/DPQ/kbodORm1dj0BV+8DD0e21HbCmnbWIse/bNu6yCxezXw5LIRlO/T3bDky/D57vKenaTtRrU6DFKhpuqo571NipsyMb3AOuU+nKBIYKnR7bE4VcNSVUFDENlRAHeo1Q5ioFiwNIG++87X2TRLvUNCkXqKEdzTQu6qbqpa1yARuMruL2VTwwoYig9cVGr4Gi7VK+Icuj1lRldajkHu1GtcaE3FpbBA9iIgIiICIiAiIgIiICIiAiIgIiICIiAiIgIiICIiAiIgCJC7Q2CCQ9IC6nMEOg337p+Hy3eUk8LjkqoKiOCpLKDuBKsUI1/iUj0mZxC/nXjxHC9/2PygVpn++M9JGAbDYrCM+e9+46YgrbeDlAHK95aBIDYWxEw2Jx9YaHGVErC9TMGUU1zMBfQZ2b0t0k9TqhtVINjbQg68tIGUREBERAREQEREBERAREQEREBERAREQEREBERAREQERECmr7PYvsBQthbUcQMVSftKt3K4rt1Rh2fcGUkXBOo3Tjw/2csxRsQMM7BsMScrN3ExOIrVkGYbmWuq2OhsQdJfogfOMP9mtdKtGp21P3aIlwSDTFMVQEX3dyhFQAjMoF20bSWb2U9mPuOcKKao1LCJlpAgdpSRlquRYb7jXebaywxARE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6" name="AutoShape 4" descr="data:image/jpeg;base64,/9j/4AAQSkZJRgABAQAAAQABAAD/2wCEAAkGBhQQEQ8QEA8SFRQQFBAQFREQFRMWDhMUFBQXFxMWHhcXGyYgFxsvGRIYHy8iIycqLCwsFh4xNTAqQSYrOCkBCQoKDAwOGQwPDSkYEhgpKSkpKSkpKSkpKSkpKSkpKSkpKSkpKSkpKSkpKSkpKSkpKSkpKSkpKSkpKSkpKSkpKf/AABEIAKwA5gMBIgACEQEDEQH/xAAbAAEAAgMBAQAAAAAAAAAAAAAABQYCAwQBB//EADwQAAIBAgMFBQUGBQQDAAAAAAECAAMRBBIhBTFBUWETIjJxgQYjQpGhBxQzUnKxYrLB0fBTotLhFRaC/8QAFAEBAAAAAAAAAAAAAAAAAAAAAP/EABQRAQAAAAAAAAAAAAAAAAAAAAD/2gAMAwEAAhEDEQA/APuMREBEQYCclbGFGOYApYG66unVl5dROfFYpmJVSVVdGfcxI3hb7hzb5c5z4XFbxRVVU76jAkseYG9/Mm3nAmkcEAggg6gjUET2RdFhcnDm/FhY9g542bcrfpuOYnbh8WHuNQy+JG8Q/uOo0gb4iICIiAiIgIiICIiAiIgIiICIiAiIgIiICIiAnhM9mutugYtiAJ6lYGQ+KJBmFDGEQJXGYQVBY7uI59D06SIxmEN2LWFNeF9G535L04yWw+LBmyuFyktbKBck7gBreBC08USLsxp0wOHdYjqfhHQazDFbVzBRSp2yeGq5IceQ3keZ15TkxFbtWzWso8Cn+Y9f2nBjNqBO6urf7RAtezds9owR1CsdxBurW3jXUHpJSfN8Nttg6FgO6ytcaEWP9r/OfRwb6iB7ERAREQEREBERAREQEREBERAREQEREBERATnxKPoyEG29G8Leu9T9J0RA4AVqXFiGHiRtHX05dRpODE4K0mMRhA9jqGXwuujr68uh0nMapXu1gBfQVR+G3IH8h+nWBEJUKmYY/HGpakPCLM/U71X+p9JK4rBDU8tZXabWUueN3Prr+0Dl2pjcgyr4jx5CcOC2Y1TWxtzmnPnqXPxH/BPpmEw6qihVFrDhApg2MgFiDLB7P7TvbD1PEg7h/Og/qB/ed+O2cHGgsZXcXhSDxVlN1YbwRuMC3RK8a9XGUjSp4lsNXTxMiU3uNwYBxu8iCDxnuy9g4qlSRKm06tRlzXc0qOtySPEpO484ExtDGrQpVazglaSPVYKLsQiljYcTYTjHtLQ7VKXaC9REqK11yHO4RFvfxEnQTCvsWpUpYijUxbsK1KpRuUpAoXUrmGVRci+4yNxXsGmdamGZKDKlADs6KZC9GstRXZQRm3Fbb9d8CRpe1uGav92FdM5CFLsoFTMXFl17xBpMD1tJiU/B+wTI1O+LzIGwz1F7FQ1RsPWq10IbN3O/VF7DcttL6XCAiIgIiICIiAiIgIiICIiAiIgIiICeMoIIIuDoQdxnsQI+vgmVXWmbqysuRjqtwR3W5a7j6WlVxSnsnW1mVcrLxBG8fSXqc2I2bTqG701J58fmIHzCm1iDyl72TtxSqgn1nS3sxhib9gPQsB8gYrezdBgAKeQjQNTOVv8Av1gSNOqGFwbzVjMGKgsd/AyI/wDFV6BvSqCoPyt3X+e4/SdGF28L5Kymm/Jxa/lwPpAi8ZhmpMGvlZNQ4+t+Y5iTGy9trWsrWWpbw8G6qeI+szxY7UXp5XCkqyaBr9G4HodDeV/E7N0LUrkKdU8Lo37o30MC4RK7sr2htZK5uNwqnQg8nHA9ZYQYHsREBERAREQEREBERAREQEREBERAREQEREBERAREQE1V8MtQZXUMDwYXE2xAr+K2RUontKBYgfCD71RyF/xF/hOvIz2jtBK1i57OoO6Kq6Lf8pB3fpb0Mn5wY/Y6VbsO49rZ1A1HJgdGHnAi8XsgsdUIYDxJrTccd+79J9DM/Z7F5Xahmutiyi98liAy+WvprNyU6tOm9E0iQVZVqUmva4sO6xBXyGgkWaj0SA6tZdQBYVqQ45SNGX5jmIFuiRmB2wGAzkEGwFQaLfkw+A/TrJOAiIgIiICIiAiIgIiICIiAiIgIiICIiAiIgIiICIiAiIgJpxOFWoLMOoI0YHmDwM3RArGN2W9Bu0Qi3FrdxhydeHmNOdpt2dtYqclrH/RY/VGPD+Em3IiWKQ+0tghhemN2uS9h/wDJ+E9N3lAk8PiVcXU7tCNzA8iDqDM2qAEAkAtoATqTa+nPQSp0sY9JveFu73e0A94vJXX4h/gM8PstgsTXp4irS99mLB1q1eyqEqVNhmsDY7rAjrAt8r3tVtXE0TSGGVMpFRqjtTqVmXLbKOypsHym5u4zWsBY3nV/6nhv9H/fU/5TPH+zGGrrTStQVxSFkuWzKNLjMDe2guL2NoEDhfb4537Wipo5iqYilUTsiRg0xOXvkE6Z++bDw9bRuO+0fEOmfC4RQaX3tqq121tQopUXL4Sb9qpv0IF9DLjU9msMylGw1MqWLZMvcuaPYHTd+F3PKaaHshhERqa4dcrrUVgSzFhVQJUuWJJuqgEnXSBLUmJVSy5SQCVvextqLjfM5hSpBFVV3KAo1J0AsNTqZnAREQEREBERAREQEREBERAREQEREBERAREQEREDmxmAWqNdCNAw8Q6dR0OkruJwL4cmwBVt6n8F/n4W6fIy1zF0BBBAIOhB1BgQmzds307xA3o2tdP6uPr5yapVQwDKQQdxG6Qm0tg/FTvpqAPxF8j8Q6H0PCceG2o1M3chSTbtAPdOeTjSzdd/nAtUTmwuOD90jK1r5Trcc1PxDqPW06YCIiAiIgIiICIiAiIgIiICIiAiIgIiICIiAiIgIiICIiAnDj9lLVudzHjbut0Ycf3HOd0QKjUo1KBy5SVvcJc3Fvipvvv9ZLbP20CO82ZR8du+v61H8w052kpWoK4KsAQeB/foZAY/YzU27Smx0+IeMfqA8Q6jXneBYla4BBuDrcbp7Kzs/apVsvdUnXJf3NS/FSPAfp5SwYfFq97XBG9W0dfMf13QN0RPnuI9qsRTxzg1GNBMWcOUP3coVNAOqqo99nzkd7wi+ugNg+hRKBgvtMc0TXrYdVQZLsrPYdtSqPh17yg3LU1QncTUW0wx/wBoNcfeKYohDTzIHGYlatJ6Yq3DLlKnOQLEkCxPi0D6FERAREQEREBERAREQEREBERAREQEREBERAREQERECK2lsJalylgx1I+Bjz08J6j1vIZK70TlqhrJuYW7amPPcy/MGW6aMVg1qizDyI0ZTzB4QOXB7VBAzkWNrVV/DPQ/kbodORm1dj0BV+8DD0e21HbCmnbWIse/bNu6yCxezXw5LIRlO/T3bDky/D57vKenaTtRrU6DFKhpuqo571NipsyMb3AOuU+nKBIYKnR7bE4VcNSVUFDENlRAHeo1Q5ioFiwNIG++87X2TRLvUNCkXqKEdzTQu6qbqpa1yARuMruL2VTwwoYig9cVGr4Gi7VK+Icuj1lRldajkHu1GtcaE3FpbBA9iIgIiICIiAiIgIiICIiAiIgIiICIiAiIgIiICIiAiIgCJC7Q2CCQ9IC6nMEOg337p+Hy3eUk8LjkqoKiOCpLKDuBKsUI1/iUj0mZxC/nXjxHC9/2PygVpn++M9JGAbDYrCM+e9+46YgrbeDlAHK95aBIDYWxEw2Jx9YaHGVErC9TMGUU1zMBfQZ2b0t0k9TqhtVINjbQg68tIGUREBERAREQEREBERAREQEREBERAREQEREBERAREQERECmr7PYvsBQthbUcQMVSftKt3K4rt1Rh2fcGUkXBOo3Tjw/2csxRsQMM7BsMScrN3ExOIrVkGYbmWuq2OhsQdJfogfOMP9mtdKtGp21P3aIlwSDTFMVQEX3dyhFQAjMoF20bSWb2U9mPuOcKKao1LCJlpAgdpSRlquRYb7jXebaywxARE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18" name="Picture 6" descr="http://pharmlabs.unc.edu/labs/parenterals/images/needle_parts.gif"/>
          <p:cNvPicPr>
            <a:picLocks noChangeAspect="1" noChangeArrowheads="1"/>
          </p:cNvPicPr>
          <p:nvPr/>
        </p:nvPicPr>
        <p:blipFill>
          <a:blip r:embed="rId2" cstate="print"/>
          <a:srcRect/>
          <a:stretch>
            <a:fillRect/>
          </a:stretch>
        </p:blipFill>
        <p:spPr bwMode="auto">
          <a:xfrm>
            <a:off x="381000" y="1524000"/>
            <a:ext cx="8382000" cy="4648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Injections</a:t>
            </a:r>
            <a:endParaRPr lang="en-US" dirty="0"/>
          </a:p>
        </p:txBody>
      </p:sp>
      <p:sp>
        <p:nvSpPr>
          <p:cNvPr id="3" name="Content Placeholder 2"/>
          <p:cNvSpPr>
            <a:spLocks noGrp="1"/>
          </p:cNvSpPr>
          <p:nvPr>
            <p:ph idx="1"/>
          </p:nvPr>
        </p:nvSpPr>
        <p:spPr/>
        <p:txBody>
          <a:bodyPr/>
          <a:lstStyle/>
          <a:p>
            <a:r>
              <a:rPr lang="en-US" dirty="0" smtClean="0"/>
              <a:t>You need to properly read the amount of medication in the syringe</a:t>
            </a:r>
          </a:p>
          <a:p>
            <a:r>
              <a:rPr lang="en-US" dirty="0" smtClean="0"/>
              <a:t>The plunger of the syringe has a black rubber tip at the end inside the barrel</a:t>
            </a:r>
          </a:p>
          <a:p>
            <a:r>
              <a:rPr lang="en-US" dirty="0" smtClean="0"/>
              <a:t>You read the syringe by reading the calibration mark that lines up with the point on the black rubber tip of the plunger</a:t>
            </a:r>
            <a:endParaRPr lang="en-US" dirty="0"/>
          </a:p>
        </p:txBody>
      </p:sp>
      <p:pic>
        <p:nvPicPr>
          <p:cNvPr id="6146" name="Picture 2" descr="http://www.upmc.com/HealthAtoZ/patienteducation/C/PublishingImages/ShotGenInstructions-image%201.jpg"/>
          <p:cNvPicPr>
            <a:picLocks noChangeAspect="1" noChangeArrowheads="1"/>
          </p:cNvPicPr>
          <p:nvPr/>
        </p:nvPicPr>
        <p:blipFill>
          <a:blip r:embed="rId2" cstate="print"/>
          <a:srcRect/>
          <a:stretch>
            <a:fillRect/>
          </a:stretch>
        </p:blipFill>
        <p:spPr bwMode="auto">
          <a:xfrm>
            <a:off x="5638800" y="4800600"/>
            <a:ext cx="2857500" cy="1809750"/>
          </a:xfrm>
          <a:prstGeom prst="rect">
            <a:avLst/>
          </a:prstGeom>
          <a:noFill/>
        </p:spPr>
      </p:pic>
      <p:pic>
        <p:nvPicPr>
          <p:cNvPr id="6148" name="Picture 4" descr="http://www.cwladis.com/math104/20ccsyringe.jpg"/>
          <p:cNvPicPr>
            <a:picLocks noChangeAspect="1" noChangeArrowheads="1"/>
          </p:cNvPicPr>
          <p:nvPr/>
        </p:nvPicPr>
        <p:blipFill>
          <a:blip r:embed="rId3" cstate="print"/>
          <a:srcRect/>
          <a:stretch>
            <a:fillRect/>
          </a:stretch>
        </p:blipFill>
        <p:spPr bwMode="auto">
          <a:xfrm>
            <a:off x="7715250" y="685800"/>
            <a:ext cx="1428750" cy="2171701"/>
          </a:xfrm>
          <a:prstGeom prst="rect">
            <a:avLst/>
          </a:prstGeom>
          <a:noFill/>
        </p:spPr>
      </p:pic>
      <p:cxnSp>
        <p:nvCxnSpPr>
          <p:cNvPr id="8" name="Straight Arrow Connector 7"/>
          <p:cNvCxnSpPr/>
          <p:nvPr/>
        </p:nvCxnSpPr>
        <p:spPr>
          <a:xfrm>
            <a:off x="9753600" y="27432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Withdrawal Medications From  A </a:t>
            </a:r>
            <a:r>
              <a:rPr lang="en-US" dirty="0" err="1" smtClean="0"/>
              <a:t>Ampule</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Ampule</a:t>
            </a:r>
            <a:r>
              <a:rPr lang="en-US" dirty="0" smtClean="0"/>
              <a:t> is a small glass  vial that is sealed after filling</a:t>
            </a:r>
          </a:p>
          <a:p>
            <a:r>
              <a:rPr lang="en-US" dirty="0" smtClean="0"/>
              <a:t>Flick the pointed end of the </a:t>
            </a:r>
            <a:r>
              <a:rPr lang="en-US" dirty="0" err="1" smtClean="0"/>
              <a:t>ampule</a:t>
            </a:r>
            <a:r>
              <a:rPr lang="en-US" dirty="0" smtClean="0"/>
              <a:t>(so medication is returned into the </a:t>
            </a:r>
            <a:r>
              <a:rPr lang="en-US" dirty="0" err="1" smtClean="0"/>
              <a:t>ampule</a:t>
            </a:r>
            <a:r>
              <a:rPr lang="en-US" dirty="0" smtClean="0"/>
              <a:t>)</a:t>
            </a:r>
          </a:p>
          <a:p>
            <a:r>
              <a:rPr lang="en-US" dirty="0" smtClean="0"/>
              <a:t>Disinfect </a:t>
            </a:r>
            <a:r>
              <a:rPr lang="en-US" dirty="0" err="1" smtClean="0"/>
              <a:t>ampule</a:t>
            </a:r>
            <a:r>
              <a:rPr lang="en-US" dirty="0" smtClean="0"/>
              <a:t> neck with alcohol</a:t>
            </a:r>
          </a:p>
          <a:p>
            <a:r>
              <a:rPr lang="en-US" dirty="0" smtClean="0"/>
              <a:t>Place a sterile gauze over the middle of the </a:t>
            </a:r>
            <a:r>
              <a:rPr lang="en-US" dirty="0" err="1" smtClean="0"/>
              <a:t>ampule</a:t>
            </a:r>
            <a:endParaRPr lang="en-US" dirty="0" smtClean="0"/>
          </a:p>
          <a:p>
            <a:r>
              <a:rPr lang="en-US" dirty="0" smtClean="0"/>
              <a:t>Grasp the tip of the </a:t>
            </a:r>
            <a:r>
              <a:rPr lang="en-US" dirty="0" err="1" smtClean="0"/>
              <a:t>ampule</a:t>
            </a:r>
            <a:r>
              <a:rPr lang="en-US" dirty="0" smtClean="0"/>
              <a:t>(with gauze) and snap off away from you, discard the tip(sharps only)</a:t>
            </a:r>
          </a:p>
          <a:p>
            <a:r>
              <a:rPr lang="en-US" dirty="0" smtClean="0"/>
              <a:t>Remove liquid medication with a filter needle</a:t>
            </a:r>
          </a:p>
          <a:p>
            <a:r>
              <a:rPr lang="en-US" dirty="0" smtClean="0"/>
              <a:t>Do not touch the rim(may cut you and you must maintain a sterile technique)</a:t>
            </a:r>
          </a:p>
          <a:p>
            <a:r>
              <a:rPr lang="en-US" dirty="0" smtClean="0"/>
              <a:t>Discard the rest of the </a:t>
            </a:r>
            <a:r>
              <a:rPr lang="en-US" dirty="0" err="1" smtClean="0"/>
              <a:t>ampule</a:t>
            </a:r>
            <a:r>
              <a:rPr lang="en-US" dirty="0" smtClean="0"/>
              <a:t>(sharps only)</a:t>
            </a:r>
          </a:p>
          <a:p>
            <a:endParaRPr lang="en-US" dirty="0" smtClean="0"/>
          </a:p>
          <a:p>
            <a:endParaRPr lang="en-US" dirty="0"/>
          </a:p>
        </p:txBody>
      </p:sp>
      <p:pic>
        <p:nvPicPr>
          <p:cNvPr id="5122" name="Picture 2" descr="http://www.isips.org/products/Graphics/ampoule.jpg"/>
          <p:cNvPicPr>
            <a:picLocks noChangeAspect="1" noChangeArrowheads="1"/>
          </p:cNvPicPr>
          <p:nvPr/>
        </p:nvPicPr>
        <p:blipFill>
          <a:blip r:embed="rId2" cstate="print"/>
          <a:srcRect/>
          <a:stretch>
            <a:fillRect/>
          </a:stretch>
        </p:blipFill>
        <p:spPr bwMode="auto">
          <a:xfrm>
            <a:off x="7315200" y="5105400"/>
            <a:ext cx="1628775"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Withdrawal Medications From A Vial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are single and multi-vials </a:t>
            </a:r>
          </a:p>
          <a:p>
            <a:r>
              <a:rPr lang="en-US" dirty="0" smtClean="0"/>
              <a:t>Removal the needle guard(cap)</a:t>
            </a:r>
          </a:p>
          <a:p>
            <a:r>
              <a:rPr lang="en-US" dirty="0" smtClean="0"/>
              <a:t>Alcohol the top of the vial</a:t>
            </a:r>
          </a:p>
          <a:p>
            <a:r>
              <a:rPr lang="en-US" dirty="0" smtClean="0"/>
              <a:t>Insert needle into the vial(some medications you will need to add air ex: insulin)</a:t>
            </a:r>
          </a:p>
          <a:p>
            <a:r>
              <a:rPr lang="en-US" dirty="0" smtClean="0"/>
              <a:t>Hold the vial upside down with your other hand</a:t>
            </a:r>
          </a:p>
          <a:p>
            <a:r>
              <a:rPr lang="en-US" dirty="0" smtClean="0"/>
              <a:t>Plug back on the plunger and withdraw the desired amount(rule: do not re-introduce TB medication back into the vial)</a:t>
            </a:r>
          </a:p>
          <a:p>
            <a:r>
              <a:rPr lang="en-US" dirty="0" smtClean="0"/>
              <a:t>Tap syringe lightly to removal air bubbles</a:t>
            </a:r>
          </a:p>
          <a:p>
            <a:r>
              <a:rPr lang="en-US" dirty="0" smtClean="0"/>
              <a:t>Withdrawal the needle from the vial and change the needle</a:t>
            </a:r>
          </a:p>
          <a:p>
            <a:r>
              <a:rPr lang="en-US" dirty="0" smtClean="0"/>
              <a:t>RULE: NEVER-EVER RECAP A NEDDLE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Reconstitute A Powder Medication</a:t>
            </a:r>
            <a:endParaRPr lang="en-US" dirty="0"/>
          </a:p>
        </p:txBody>
      </p:sp>
      <p:sp>
        <p:nvSpPr>
          <p:cNvPr id="3" name="Content Placeholder 2"/>
          <p:cNvSpPr>
            <a:spLocks noGrp="1"/>
          </p:cNvSpPr>
          <p:nvPr>
            <p:ph idx="1"/>
          </p:nvPr>
        </p:nvSpPr>
        <p:spPr/>
        <p:txBody>
          <a:bodyPr/>
          <a:lstStyle/>
          <a:p>
            <a:r>
              <a:rPr lang="en-US" dirty="0" smtClean="0"/>
              <a:t>Powder medication must be mixed with a </a:t>
            </a:r>
            <a:r>
              <a:rPr lang="en-US" dirty="0" err="1" smtClean="0"/>
              <a:t>diluent</a:t>
            </a:r>
            <a:r>
              <a:rPr lang="en-US" dirty="0" smtClean="0"/>
              <a:t> </a:t>
            </a:r>
          </a:p>
          <a:p>
            <a:r>
              <a:rPr lang="en-US" dirty="0" smtClean="0"/>
              <a:t>Use the proper amount of </a:t>
            </a:r>
            <a:r>
              <a:rPr lang="en-US" dirty="0" err="1" smtClean="0"/>
              <a:t>diluent</a:t>
            </a:r>
            <a:r>
              <a:rPr lang="en-US" dirty="0" smtClean="0"/>
              <a:t> for the medication(read the label carefully)</a:t>
            </a:r>
          </a:p>
          <a:p>
            <a:r>
              <a:rPr lang="en-US" dirty="0" smtClean="0"/>
              <a:t>Insert the </a:t>
            </a:r>
            <a:r>
              <a:rPr lang="en-US" dirty="0" err="1" smtClean="0"/>
              <a:t>diluent</a:t>
            </a:r>
            <a:r>
              <a:rPr lang="en-US" dirty="0" smtClean="0"/>
              <a:t> into the power medication and gently roll the vial with your hand until thoroughly mixed</a:t>
            </a:r>
          </a:p>
        </p:txBody>
      </p:sp>
      <p:pic>
        <p:nvPicPr>
          <p:cNvPr id="3074" name="Picture 2" descr="http://www.hkapi.hk/images/drugs_images/Rocephin%20%2001.jpg"/>
          <p:cNvPicPr>
            <a:picLocks noChangeAspect="1" noChangeArrowheads="1"/>
          </p:cNvPicPr>
          <p:nvPr/>
        </p:nvPicPr>
        <p:blipFill>
          <a:blip r:embed="rId2" cstate="print"/>
          <a:srcRect/>
          <a:stretch>
            <a:fillRect/>
          </a:stretch>
        </p:blipFill>
        <p:spPr bwMode="auto">
          <a:xfrm>
            <a:off x="3962400" y="4876800"/>
            <a:ext cx="48006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Administering Injections</a:t>
            </a:r>
            <a:br>
              <a:rPr lang="en-US" dirty="0" smtClean="0"/>
            </a:br>
            <a:r>
              <a:rPr lang="en-US" dirty="0" err="1" smtClean="0"/>
              <a:t>Intradermal</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err="1" smtClean="0"/>
              <a:t>Intradermal</a:t>
            </a:r>
            <a:r>
              <a:rPr lang="en-US" dirty="0" smtClean="0"/>
              <a:t> Injections(ID)</a:t>
            </a:r>
          </a:p>
          <a:p>
            <a:r>
              <a:rPr lang="en-US" dirty="0" smtClean="0"/>
              <a:t>Used in allergy and tuberculin testing </a:t>
            </a:r>
          </a:p>
          <a:p>
            <a:r>
              <a:rPr lang="en-US" dirty="0" smtClean="0"/>
              <a:t>The </a:t>
            </a:r>
            <a:r>
              <a:rPr lang="en-US" dirty="0" err="1" smtClean="0"/>
              <a:t>intradermal</a:t>
            </a:r>
            <a:r>
              <a:rPr lang="en-US" dirty="0" smtClean="0"/>
              <a:t> injection is administered just under the surface of the skin with a fine gauge needle(23 to 25 gauge, 5/8 inch long)</a:t>
            </a:r>
          </a:p>
          <a:p>
            <a:r>
              <a:rPr lang="en-US" dirty="0" smtClean="0"/>
              <a:t>The angle of the insertion into the skin is 10 to 15 degrees </a:t>
            </a:r>
          </a:p>
          <a:p>
            <a:r>
              <a:rPr lang="en-US" dirty="0" smtClean="0"/>
              <a:t>The bevel of the needle should be up</a:t>
            </a:r>
          </a:p>
          <a:p>
            <a:endParaRPr lang="en-US" dirty="0" smtClean="0"/>
          </a:p>
          <a:p>
            <a:endParaRPr lang="en-US" dirty="0"/>
          </a:p>
        </p:txBody>
      </p:sp>
      <p:sp>
        <p:nvSpPr>
          <p:cNvPr id="10" name="Content Placeholder 9"/>
          <p:cNvSpPr>
            <a:spLocks noGrp="1"/>
          </p:cNvSpPr>
          <p:nvPr>
            <p:ph sz="half" idx="2"/>
          </p:nvPr>
        </p:nvSpPr>
        <p:spPr/>
        <p:txBody>
          <a:bodyPr>
            <a:normAutofit fontScale="85000" lnSpcReduction="20000"/>
          </a:bodyPr>
          <a:lstStyle/>
          <a:p>
            <a:endParaRPr lang="en-US"/>
          </a:p>
        </p:txBody>
      </p:sp>
      <p:pic>
        <p:nvPicPr>
          <p:cNvPr id="2050" name="Picture 2" descr="http://handbook.muh.ie/Infections/Images/Mantoux_intradermal.jpg"/>
          <p:cNvPicPr>
            <a:picLocks noChangeAspect="1" noChangeArrowheads="1"/>
          </p:cNvPicPr>
          <p:nvPr/>
        </p:nvPicPr>
        <p:blipFill>
          <a:blip r:embed="rId2" cstate="print"/>
          <a:srcRect/>
          <a:stretch>
            <a:fillRect/>
          </a:stretch>
        </p:blipFill>
        <p:spPr bwMode="auto">
          <a:xfrm>
            <a:off x="5410200" y="4800600"/>
            <a:ext cx="3352800" cy="2057400"/>
          </a:xfrm>
          <a:prstGeom prst="rect">
            <a:avLst/>
          </a:prstGeom>
          <a:noFill/>
        </p:spPr>
      </p:pic>
      <p:pic>
        <p:nvPicPr>
          <p:cNvPr id="2052" name="Picture 4" descr="http://content.answcdn.com/main/content/img/elsevier/dental/f0329-01.jpg"/>
          <p:cNvPicPr>
            <a:picLocks noChangeAspect="1" noChangeArrowheads="1"/>
          </p:cNvPicPr>
          <p:nvPr/>
        </p:nvPicPr>
        <p:blipFill>
          <a:blip r:embed="rId3" cstate="print"/>
          <a:srcRect/>
          <a:stretch>
            <a:fillRect/>
          </a:stretch>
        </p:blipFill>
        <p:spPr bwMode="auto">
          <a:xfrm>
            <a:off x="4572000" y="1371600"/>
            <a:ext cx="4572000" cy="3124200"/>
          </a:xfrm>
          <a:prstGeom prst="rect">
            <a:avLst/>
          </a:prstGeom>
          <a:noFill/>
        </p:spPr>
      </p:pic>
      <p:pic>
        <p:nvPicPr>
          <p:cNvPr id="2054" name="Picture 6" descr="http://t1.gstatic.com/images?q=tbn:ANd9GcRfstRInPb7E6S38FFX_18BmITpGk90ajpVxyqYzpJPOxOhLnbMQg"/>
          <p:cNvPicPr>
            <a:picLocks noChangeAspect="1" noChangeArrowheads="1"/>
          </p:cNvPicPr>
          <p:nvPr/>
        </p:nvPicPr>
        <p:blipFill>
          <a:blip r:embed="rId4" cstate="print"/>
          <a:srcRect/>
          <a:stretch>
            <a:fillRect/>
          </a:stretch>
        </p:blipFill>
        <p:spPr bwMode="auto">
          <a:xfrm>
            <a:off x="4419600" y="5029200"/>
            <a:ext cx="1066800" cy="1447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fontScale="90000"/>
          </a:bodyPr>
          <a:lstStyle/>
          <a:p>
            <a:r>
              <a:rPr lang="en-US" dirty="0" smtClean="0"/>
              <a:t/>
            </a:r>
            <a:br>
              <a:rPr lang="en-US" dirty="0" smtClean="0"/>
            </a:br>
            <a:r>
              <a:rPr lang="en-US" dirty="0" smtClean="0"/>
              <a:t/>
            </a:r>
            <a:br>
              <a:rPr lang="en-US" dirty="0" smtClean="0"/>
            </a:br>
            <a:r>
              <a:rPr lang="en-US" dirty="0" smtClean="0"/>
              <a:t>Administering Injections</a:t>
            </a:r>
            <a:br>
              <a:rPr lang="en-US" dirty="0" smtClean="0"/>
            </a:br>
            <a:r>
              <a:rPr lang="en-US" dirty="0" smtClean="0"/>
              <a:t> </a:t>
            </a:r>
            <a:r>
              <a:rPr lang="en-US" dirty="0" err="1" smtClean="0"/>
              <a:t>Intradermal</a:t>
            </a:r>
            <a:r>
              <a:rPr lang="en-US" dirty="0" smtClean="0"/>
              <a:t>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A small wheal should develop at the site of the injection to give evidence that the medication is in the dermal layer of the skin</a:t>
            </a:r>
          </a:p>
          <a:p>
            <a:r>
              <a:rPr lang="en-US" dirty="0" smtClean="0"/>
              <a:t>Very small amounts of medication(0.01 to 0.05 </a:t>
            </a:r>
            <a:r>
              <a:rPr lang="en-US" dirty="0" err="1" smtClean="0"/>
              <a:t>mL</a:t>
            </a:r>
            <a:r>
              <a:rPr lang="en-US" dirty="0" smtClean="0"/>
              <a:t>) are administered by this method of injection</a:t>
            </a:r>
          </a:p>
          <a:p>
            <a:r>
              <a:rPr lang="en-US" dirty="0" smtClean="0"/>
              <a:t>A patient will return in</a:t>
            </a:r>
          </a:p>
          <a:p>
            <a:pPr>
              <a:buNone/>
            </a:pPr>
            <a:r>
              <a:rPr lang="en-US" dirty="0" smtClean="0"/>
              <a:t>   72 hours to have the test read</a:t>
            </a:r>
          </a:p>
        </p:txBody>
      </p:sp>
      <p:pic>
        <p:nvPicPr>
          <p:cNvPr id="1026" name="Picture 2" descr="http://www.rightdiagnosis.com/phil/images/6806.jpg"/>
          <p:cNvPicPr>
            <a:picLocks noChangeAspect="1" noChangeArrowheads="1"/>
          </p:cNvPicPr>
          <p:nvPr/>
        </p:nvPicPr>
        <p:blipFill>
          <a:blip r:embed="rId2" cstate="print"/>
          <a:srcRect/>
          <a:stretch>
            <a:fillRect/>
          </a:stretch>
        </p:blipFill>
        <p:spPr bwMode="auto">
          <a:xfrm>
            <a:off x="5791200" y="4114800"/>
            <a:ext cx="33528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 </a:t>
            </a:r>
            <a:r>
              <a:rPr lang="en-US" dirty="0" smtClean="0"/>
              <a:t>Injection or Sub Q</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Subcutaneous Injection(sub </a:t>
            </a:r>
            <a:r>
              <a:rPr lang="en-US" dirty="0" smtClean="0"/>
              <a:t>Q) </a:t>
            </a:r>
            <a:r>
              <a:rPr lang="en-US" dirty="0" smtClean="0"/>
              <a:t>injections are used to administer small does of medication, usually no more than 2 </a:t>
            </a:r>
            <a:r>
              <a:rPr lang="en-US" dirty="0" err="1" smtClean="0"/>
              <a:t>mL</a:t>
            </a:r>
            <a:endParaRPr lang="en-US" dirty="0" smtClean="0"/>
          </a:p>
          <a:p>
            <a:r>
              <a:rPr lang="en-US" dirty="0" smtClean="0"/>
              <a:t>The most often site is the upper outer part of the arm</a:t>
            </a:r>
          </a:p>
          <a:p>
            <a:r>
              <a:rPr lang="en-US" dirty="0" smtClean="0"/>
              <a:t>The length of the need ranges from ½ to 5/8 inch and gauge is 25 to 27 G</a:t>
            </a:r>
          </a:p>
          <a:p>
            <a:r>
              <a:rPr lang="en-US" dirty="0" smtClean="0"/>
              <a:t>Sub </a:t>
            </a:r>
            <a:r>
              <a:rPr lang="en-US" dirty="0" smtClean="0"/>
              <a:t>Q </a:t>
            </a:r>
            <a:r>
              <a:rPr lang="en-US" dirty="0" smtClean="0"/>
              <a:t>injections are administered at a 45 degree angle(pinch the skin)</a:t>
            </a:r>
          </a:p>
          <a:p>
            <a:r>
              <a:rPr lang="en-US" dirty="0" smtClean="0"/>
              <a:t>Subcutaneous is found above  muscle tissue</a:t>
            </a:r>
            <a:endParaRPr lang="en-US" dirty="0"/>
          </a:p>
        </p:txBody>
      </p:sp>
      <p:sp>
        <p:nvSpPr>
          <p:cNvPr id="9" name="Content Placeholder 8"/>
          <p:cNvSpPr>
            <a:spLocks noGrp="1"/>
          </p:cNvSpPr>
          <p:nvPr>
            <p:ph sz="half" idx="2"/>
          </p:nvPr>
        </p:nvSpPr>
        <p:spPr/>
        <p:txBody>
          <a:bodyPr>
            <a:normAutofit fontScale="77500" lnSpcReduction="20000"/>
          </a:bodyPr>
          <a:lstStyle/>
          <a:p>
            <a:endParaRPr lang="en-US"/>
          </a:p>
        </p:txBody>
      </p:sp>
      <p:pic>
        <p:nvPicPr>
          <p:cNvPr id="49154" name="Picture 2" descr="http://images.ddccdn.com/cg/images/en1278685.jpg"/>
          <p:cNvPicPr>
            <a:picLocks noChangeAspect="1" noChangeArrowheads="1"/>
          </p:cNvPicPr>
          <p:nvPr/>
        </p:nvPicPr>
        <p:blipFill>
          <a:blip r:embed="rId2" cstate="print"/>
          <a:srcRect/>
          <a:stretch>
            <a:fillRect/>
          </a:stretch>
        </p:blipFill>
        <p:spPr bwMode="auto">
          <a:xfrm>
            <a:off x="4648200" y="1143000"/>
            <a:ext cx="4038600" cy="2895600"/>
          </a:xfrm>
          <a:prstGeom prst="rect">
            <a:avLst/>
          </a:prstGeom>
          <a:noFill/>
        </p:spPr>
      </p:pic>
      <p:pic>
        <p:nvPicPr>
          <p:cNvPr id="49156" name="Picture 4" descr="http://www.saddleback.edu/alfa/n170/images/SQ02.gif"/>
          <p:cNvPicPr>
            <a:picLocks noChangeAspect="1" noChangeArrowheads="1"/>
          </p:cNvPicPr>
          <p:nvPr/>
        </p:nvPicPr>
        <p:blipFill>
          <a:blip r:embed="rId3" cstate="print"/>
          <a:srcRect/>
          <a:stretch>
            <a:fillRect/>
          </a:stretch>
        </p:blipFill>
        <p:spPr bwMode="auto">
          <a:xfrm>
            <a:off x="4572000" y="4038600"/>
            <a:ext cx="41148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normAutofit/>
          </a:bodyPr>
          <a:lstStyle/>
          <a:p>
            <a:r>
              <a:rPr lang="en-US" sz="3200" dirty="0" smtClean="0"/>
              <a:t>Intramuscular Injections</a:t>
            </a:r>
            <a:endParaRPr lang="en-US" sz="3200" dirty="0"/>
          </a:p>
        </p:txBody>
      </p:sp>
      <p:sp>
        <p:nvSpPr>
          <p:cNvPr id="4" name="Content Placeholder 3"/>
          <p:cNvSpPr>
            <a:spLocks noGrp="1"/>
          </p:cNvSpPr>
          <p:nvPr>
            <p:ph sz="half" idx="1"/>
          </p:nvPr>
        </p:nvSpPr>
        <p:spPr/>
        <p:txBody>
          <a:bodyPr>
            <a:normAutofit/>
          </a:bodyPr>
          <a:lstStyle/>
          <a:p>
            <a:r>
              <a:rPr lang="en-US" sz="2800" dirty="0" smtClean="0"/>
              <a:t>Intramuscular Injections(IM) injections are placed into muscle tissue</a:t>
            </a:r>
          </a:p>
          <a:p>
            <a:r>
              <a:rPr lang="en-US" sz="2800" dirty="0" smtClean="0"/>
              <a:t>The most common sites are the deltoid,</a:t>
            </a:r>
          </a:p>
          <a:p>
            <a:pPr>
              <a:buNone/>
            </a:pPr>
            <a:r>
              <a:rPr lang="en-US" dirty="0" smtClean="0"/>
              <a:t>     </a:t>
            </a:r>
            <a:r>
              <a:rPr lang="en-US" sz="2800" dirty="0" err="1" smtClean="0"/>
              <a:t>ventrogluteal</a:t>
            </a:r>
            <a:r>
              <a:rPr lang="en-US" dirty="0" smtClean="0"/>
              <a:t>(next slide)</a:t>
            </a:r>
            <a:r>
              <a:rPr lang="en-US" sz="2800" dirty="0" smtClean="0"/>
              <a:t> and </a:t>
            </a:r>
            <a:r>
              <a:rPr lang="en-US" sz="2800" dirty="0" err="1" smtClean="0"/>
              <a:t>vastus</a:t>
            </a:r>
            <a:r>
              <a:rPr lang="en-US" sz="2800" dirty="0" smtClean="0"/>
              <a:t> </a:t>
            </a:r>
            <a:r>
              <a:rPr lang="en-US" sz="2800" dirty="0" err="1" smtClean="0"/>
              <a:t>lateralis</a:t>
            </a:r>
            <a:endParaRPr lang="en-US" sz="2800" dirty="0" smtClean="0"/>
          </a:p>
          <a:p>
            <a:pPr>
              <a:buNone/>
            </a:pPr>
            <a:endParaRPr lang="en-US" dirty="0" smtClean="0"/>
          </a:p>
        </p:txBody>
      </p:sp>
      <p:sp>
        <p:nvSpPr>
          <p:cNvPr id="12" name="Content Placeholder 11"/>
          <p:cNvSpPr>
            <a:spLocks noGrp="1"/>
          </p:cNvSpPr>
          <p:nvPr>
            <p:ph sz="half" idx="2"/>
          </p:nvPr>
        </p:nvSpPr>
        <p:spPr/>
        <p:txBody>
          <a:bodyPr>
            <a:normAutofit/>
          </a:bodyPr>
          <a:lstStyle/>
          <a:p>
            <a:endParaRPr lang="en-US"/>
          </a:p>
        </p:txBody>
      </p:sp>
      <p:pic>
        <p:nvPicPr>
          <p:cNvPr id="50178" name="Picture 2" descr="http://t2.gstatic.com/images?q=tbn:ANd9GcTbKuNg5lFoKKbVAD10PWM9Qu5KZGJxXWgBkfzQWON2l5uC403pnw"/>
          <p:cNvPicPr>
            <a:picLocks noChangeAspect="1" noChangeArrowheads="1"/>
          </p:cNvPicPr>
          <p:nvPr/>
        </p:nvPicPr>
        <p:blipFill>
          <a:blip r:embed="rId2" cstate="print"/>
          <a:srcRect/>
          <a:stretch>
            <a:fillRect/>
          </a:stretch>
        </p:blipFill>
        <p:spPr bwMode="auto">
          <a:xfrm>
            <a:off x="4572000" y="228600"/>
            <a:ext cx="4191000" cy="3581400"/>
          </a:xfrm>
          <a:prstGeom prst="rect">
            <a:avLst/>
          </a:prstGeom>
          <a:noFill/>
        </p:spPr>
      </p:pic>
      <p:pic>
        <p:nvPicPr>
          <p:cNvPr id="50182" name="Picture 6" descr="http://www2.cdc.gov/nip/isd/ycts/mod1/data/images/vastuslateralis.jpg"/>
          <p:cNvPicPr>
            <a:picLocks noChangeAspect="1" noChangeArrowheads="1"/>
          </p:cNvPicPr>
          <p:nvPr/>
        </p:nvPicPr>
        <p:blipFill>
          <a:blip r:embed="rId3" cstate="print"/>
          <a:srcRect/>
          <a:stretch>
            <a:fillRect/>
          </a:stretch>
        </p:blipFill>
        <p:spPr bwMode="auto">
          <a:xfrm>
            <a:off x="4648200" y="3886200"/>
            <a:ext cx="4191000" cy="2743200"/>
          </a:xfrm>
          <a:prstGeom prst="rect">
            <a:avLst/>
          </a:prstGeom>
          <a:noFill/>
        </p:spPr>
      </p:pic>
      <p:sp>
        <p:nvSpPr>
          <p:cNvPr id="50184" name="AutoShape 8" descr="data:image/jpeg;base64,/9j/4AAQSkZJRgABAQAAAQABAAD/2wCEAAkGBhEREBUSEhQVFRQUFhUXGBUUFhUWFRcXFBUVFxUXFRUZHzIeFxokGxIUHy8gIycpLC0sFx8xNTAqNScrLCkBCQoKBQUFDQUFDSkYEhgpKSkpKSkpKSkpKSkpKSkpKSkpKSkpKSkpKSkpKSkpKSkpKSkpKSkpKSkpKSkpKSkpKf/AABEIAOYA2wMBIgACEQEDEQH/xAAcAAEAAgMBAQEAAAAAAAAAAAAABQcBBAYCAwj/xABWEAABAwIDBAQHCAsMCwEAAAABAAIDBBEFEiEGBzFBEyJRYRQjMnGBkaEzQlJTc7GywQgVNENicoKSs8PwJkRUY4OTlKK0wtHTJCVFZGV0hKOk0tQW/8QAFAEBAAAAAAAAAAAAAAAAAAAAAP/EABQRAQAAAAAAAAAAAAAAAAAAAAD/2gAMAwEAAhEDEQA/ALxREQF8qpryxwjc1r7dVzml7Qe9oIJHdcL6rk94O1jqSFsMAz1lWTFTxj4RsC9x5NbmB89u+wclTbxMZfiT8NZBRySRnrSsM3RNbYHO/rEt42y8b6LtZGYxydQm3a2pbr6HFY2C2KiwylETdZXWdLIdS95GuvwQb2H1krpUHLt+3drn7XA9g8JP9bT5lp4xieNU7GvyUMgMkUdgahpBmkbGHa8g57b9y7RRW0zb0/G3jabXstUxIIwfbv8A4f8A+Svm046OWHfnVR+pdYsIOXL8btozDiezPUt9N8h9VvSnSY58DDu8dJVC3p6PreoLqUQcuZ8bv7jh57+nqR+pXqOrxm/WpqE+aqnHzwLpkQc14fjA/elGfNWS29tOsHE8W/gVN/TH/wCQumRBykmOYw3/AGbC7vbXAfSiC+Y2lxe2uE+qug+tq69EHGzbXYmwEuwiUgH3lVTPPnyg3K1xvGqhG+R+E1rGxtc5xcYhZrRcnrOBOgPBd0tTFm3p5R2xyfQKDkI95spAccKxLK6xBZEx4IcLgizuCxW712wMD58OxKJhNs74GWB77SXHpXa0g8Wz8VvzBfZBxlRvOjjZ0r6LEWxBuYyuprMDeOZ3WuB3kLRoN+uDyBxdM+LLykifd34uS91YBaCvzlttu2FJjcFo7UVXURBtvJaXub0kRPvdS4gfBtbgbBc2BbyKGry5HSMzuysM0UkbXkmwyPIyOueV79y6heIog1oa0ANAAAGgAGgAHIL2gIiICIiCNx/aKnoYXTVMjY2C9rkZnEC+VjeLnHsC4vd5QTV87sZrGAOkaGUkfERQgnrDXyiSde93IgDU3oYUMTxGhw5hsWdJUTPADujisGtBHC7i0gX7tCu/raltHDHki8UwsY7JYCGKxGfLza2zbgcASeAKCSRYa4EXGoOt1oYXivhBe5jfEiwZKTpKdczmN+LGgDr9bWwtYuCQUdjwvCPlafv/AHxEpFRW0YzQ2sfdqXu/fMXAoJVERACIiAsLKICIiAiIgLWxN1oZD2Rv+iVsrSxv7mm+Sk+g5BsweQ3zD5l9F5YLADuWUGVGbSYM2qpnxG4do9jm2zMkjIfG9pPAhzR83NSaIIHYraXw+jZM5uSUF0c0fxc0ZyyNte411AOtiFPLhoj4DjpYAOixSMv7MtRSt69uVnMcCed13KAiIg5x28fCh+/qb0SsPzFaGJ73MJhje8VUcjmtJDIyXOcRwaLC1ybcV+cG7vsV/gNVr/Eyf4Jh2x9V4fT0s8EsbppGDI9rmksLrOcL8gA7XuKC+9zUMk8NRic5aZq6YuuB5McXUa0dwIIt2NCsR7gASbAAak8Lc7rxTU7I2NYxoaxoAa0CwAGgACjMRwuSplySECmblJYDczu45ZByiHwffHj1RZwQD5C821bhbiALWGcm+lyRko3GwHaTbSI69sxoAAAsBoAOAsvMkTXNLXAFpBBBAIIIsQRwItyUZh+eneKdwc6Mg9DJZzsob96ld2geS4+UNDqLuCVso/HR4pvy1N/aIlIqNx/3Jvy9L/aYkEkiwTosoMBZREBERAREQERYae6yDK0ccNqWb5KT6DlvLQx8f6LN8k/6JQbwWURBH4phxeWSxm00OYsuSGuDrZ43j4Lg0a8iARwsdGnxF1c20OeOG5Ekhu2QuaS18MVuBDgWukGgtZpJ6zfcpdWksaS2l1DnglrpiDq2Mg3bHoQXe+4N06x9VNOKVwmiAbDYNljaLNa1oDWysA4ZQAHDm0D4ABCL3mYY99AZYBeopHMqIiPKBicC8NPezOLc1P4HjEVXTx1EJvHK0OafPxB7CDcEdoX0rxI+B4hLBI5jujc8ZmZi05S4Di29lwe5p01PFUYZUBomopQerbKY5xnY4EcdcxvxsQEFjIiICrHZrNXbR1dUfc6KMU0ZbwJuc1zz6xlPqVjYhWCGGSV3CNjnnzMaXH5lwW43D3Nw51TIPGVc0kpNrEi9hp5855cUFirGXW/7ftosogIiIC0sW8hvysH6aNbqjcdPi2fL0/6ZiCSREQEREGAFlEQEREBERAWljYHg8oPAsI9ei3VH499zv78o9bmj60EgiIgIiIPnBA1jQ1gs0cAOAHYOwLicTPg+0NM8dVtZTSxP6pIe+Ah7NeRAPHs056d0uB3z+LoI6tuj6Spgla7gfKyEDtvnFx3IO+ReY3hwBHAgEelekHFb5MTMGC1JbxkDYvRK9rXf1S5Tux+HCnw+mh06kEQNr2JyAuIv2kkrh9+oMsNFSDXwirYCBa5DWkW7R7oNVZ0UYa0NAsAAAOwDQIPSIiAiLAQZUdjYGSO/x8H6VqkVHY07qxd88P0wfqQSAKyixdBlERARFD7V4/4BRTVRZ0nQtzZAcua7gAL628oXNj5kEwi1cLrungimALRLGx+U6kZ2h1ifStpAREQFpYx7l+XEPXKwLdKjdoD4lvy1N7amLRBJLAN1lEBERAUNtlhLKqgqIXtDg6J9gdOs1pcw35EODT6FMrD23BB56IOY3ZYm6owmkkeQ53RBpPfGSzXvs0XXUKv9yoyYfLTnyqaqqIiLWtlcD9Z4qwEFV7xnmTH8Ig1s1zpNCAfLFz6BFfv1CtCdzgxxYA5wBytJygutoC6xsCediq5xui6XaujJ4Q0bpOXEunaD221H7cbKQQbK/ESNaSAHs8LcfaIF78LxC33NT376uS3r8HUyiCINTX/EU3pqZf8A5158IxG3uNLf/mJrd33hTKIITpcS+LpB/LTHzfego/FpMR8XmZSW6aO3jZ75r9X72urUbjI0hH8fFx85KDTD8U+BR8OOefj5sizlxM86Mduk7vrCnUQQ3RYj8ZS/zUx/WLLabEOc9KPNTSn56hTCIIiOlr8wzVFOWgjMBSyAkX1APhBym3OxUDvle4YJVZeJEQ9Dp4gR7V2q4ve8GfaqTP5PS0t9AdPCYgb37iUHT4I0imhDgARFGCBcgHI24BPJa+ISVwk8RHTvjyj3WWWN4dc30bG4EWt2c1JtFtLaL0ghBPiXxNJ/SJv8hehPiNvcaW/y8wH6FTKIIVs2I84qQfy8x/UhR+NS4hkbmjpMvTQX8bO43E0eWw6L4Vl1SjcdlysZpfNPTj1zM19iDVEmJ/Aox/KTn+4Fn/WX+6D+eP8AgpppPNCghHNxPk6kHnbOfbmXiOLFbnNJRAcgIZ3H0kyjvU+EQQng+JfH0g/6aZ368KVpGyBgErmufbrOYwsaT3MLnEesr7Igrvdewx12LwDSNlZna23Ayhxcb24EBmnK3rsRV/sY0sx3GGciaR/50R/xVgIK8knB2qa03uKAWv8AKSE2Hp7lYar2shDdqoXAWL6B1zfiRI+1tewdnJWEgIiICIiAo7GGg9DflPGR5+spFRuNuAEN/j4vaSPrt6UEkiIgIiIMF3tXF73ZQ3DTfgailHGw+6IybnkLNK7VVj9kBiZiw2OMGxlqIxe/ARhz7ntF2tQWci1cLqxLBFIDcSRsfcc8zQb+1bSAiIgKI2jZdsPDSppzr8oOHepYlR+NcIvl4vnQSKIiAiIgIiIK+wHq7TYiOT6amcfOAxqsFV3gp/dTXcPuODz/AHrh3KxEFc7QAM2nw95GklNNGD2lnSEAdvunDv8AMrGVYb0JhFi+DSmw8dI0m/JxiGv5ys5BlERAREQFG4427Yu6eA/9wD61JKPxo2Yz5aDs5ys7UEgiIgIiICpbeRhVRj9e+ko3MDMPYc7nlwa6aXixpaCLgMDdba5lYW3+2keG0peTeeS7II7XL5COrccmgkEn6yF8t2+yLqCktKc1RM5007jYkyP1tcaaC404kkoPG6nGBUYVALnPCOgeHaOa6HqgOHI5Q1deq4o2/azH5Wu6tNitnxut1RVM8tjjxBdmcRyOcdisdAREQFHY0L9CP4+L2En6lIqD2me4OpMoBvVxA3NrDJISe86cEE4iLCDIREQERYugrfB5h/8Aqq4AEkUcIOoAv4k6Dno4eoqyVV2ypJ2rxM2OkEQvyHVp7evW3mKtFBWm/Szaajm0HRVsRvbgMkhPW975I9QVlNdcXHNcFvxohJg0x5xPikGvZI1pPf1ZCus2aq+loqeT4cMTvSWNugkkREBERAUbjw8Wz5em/tESklo4vSPkY1rLXEsDzckdWOZj32tzytNkG8sFZUdiW0dJTe71EMVhe0kjGn0Am5QSKhNrNsKXDYDNUPA0JZGCOkkI97G08eI14C+q4yu3uS1b+gwalkqJCbdPK0sp2jhm43IFx5WX0ra2a3VkziuxSU1dXo4NPuMRGoDW8HZTw0A7uaDh93WKHHMcNVWOAdTR54IW6MGV/VHa7KX5ieZtyFlfiqTelRihxPDsSiHRs6UQTGOzbguzAOA0ILTKD3AdytoFBz23eyQxGkMQd0crHNkhl+BKzyTprY6g+e/Jae7zbcV8T45Blq6Y9HOzSxe3ql7SNMpc12nL1X2t4e0/2vw6aob7pbJEO2STqs052uXW/BVZbI7n5xSQYhTVMkFc4dIA/WIh1+q6zQ4Zmm5vm4214oLxRcRslvJZPKaOtb4LXscWuhcerJbg6J50II1t6rhdugKF2kHWpdSLVUfD8SUerVTShNpnEGlsCb1cQ0BNhlkJJsNBpxQTaIiAiIgIiFBWmxNQHbRYvrraAcR7xrW8OPLt9CstVVuxk6THMZk5CUMGvwZHtP0ArVQQG3eHGow2qhBsXQPsTwuAXAX87VG7osR6bBqUk3LGGM8/c3Frf6oauvewEEHgdPWqt3BVRbTVVI4WdTVLhrx63V1HaDEUFqLFuf7ftosogIiICIiCt8X3ZYlPLK4YzUMZI9xEbWuDWtcTZnVkA0BA0AWxgG5LC6do6WPwmXiZJi6xPyYOW3nurARB4hgaxoaxoa1oADWgAADgABwC9oiDjN72CmpwioDRd8QE7O0GI5nFvfkzj0qY2KxQ1OHU0x4vhZm/GAyu9rSpargD43MPBzXNPmcCDx86rzcRXudhr6d+j6WeSItOhaNCAde0v7OCCO3qf6xxOhwhpu3N089j5LQHaHsOQPNiPfN7Va0UQa0NaLBoAAHAACwAVVbvX+G4/iVeL9HHanYeANsrdO3SEn8oK2EEPtHsnSV8fR1MLZOQda0jL82P4t9HtXLwbN4xh7RHQ1ENVTt8mKtzCZov5DJmaEdma1lYCIOIq95bqbSsw6tiIbmc6KNlRCLcbSsdqPOB6FIbJ7xqDEnOZTSEyNGYxvaWPy8LgHygCRe17XHaunWtTYbDG5zo442OebvcxjWlx7XEC7uPNBsoiICIiAiL5VU2Rjn6dVrna8NATr6kFV7kWXq8Xk+FVW1HW8uc6/nK2VVX2PDCaColcOtJUuJNtTZjDx56ucrVQFV2xVQ2DaPFKUgNMuWZlrWNw1zu+56Qn1q0VVe10baTaWgqsulSwwk8euD0d+7qys9SC1EKIgIiICIiAiIgIiIPMryGkgEkAmw4m3IXX5y2X3nvwibEBVUzzVTzF5ZmysY+73EEG5AvJe4vcW86/RxC/LW+6ny43UfhiF3DthYPT5KC49xVDkwkSHy55ZZHE9ubKNefke0qw1AbB4W2mw2libbSFhJAAu57Q5x0HMnz9qn0BERAREQEREBERAUBt9WGLC6yQOLS2nls4cQ4sIbb0kKfVcb/ADFDDhBY026eWOM97etI4d3uYQetwsGXBmGwGeWV1xbWzg25/Mt6FYq5LdRJGcHpOjcHAR2da2j8xLwbcwSV1qAqx3+UP+gwVLR16apYQ7XqtfcOv3ZhH6grOXNbycM8IwmrjAzHoXOaON3R+MbbvuwIJrCa9s8EczSCJGNeLG46wB09a21Xu4zGOnwhjSbuge+I3NzbR7b6aaP0HYFYSAiIgIiICIiDFllEQF+Zt/MQ+3RAOroob5tADYjQnS1gD6Sv0yvzXvej6TaPILXPgzdRfUtbpbnxQfovDockMbPgsY3TUaNA0PoWysNCAIMoiICIiAiIgIiICpf7JOuIho4OT5JZL/iNa0fpSroVA734X1G0dJA4AtLaZrW30LXzOz3vpe5cPMAgujZPDxT0NPCCTkhjF3cfJBJPZqTopZYAWUGAEc0EWOoPEFZRBUG514pMTxLDiAMsjnsy5slmPIsAdB1Xs79O5W+qd2kH2v2pp6gHJHVxtzk6MJ1ik1vbgI3ecgq4kBERAREQEREBERAX5n3j1X7qHE+8mpQLC56scRGnM3X6YK/MO2+EzzYrXVrY81PT1TGSPBFmm7WNuPKIu0XsNLoP08i+NHUCSNkjSCHta4EaghwBFjz4r7ICIiAiIgIiICIsIMqjMJkbWbZyuIDmwF4Ga+hgiEen5dzr5+KvCeYMaXONmtBJJ4AAXJ9QVF7gKU1FfW1zr3ykd2aeQyHXttH7T3IL3REQEXlkrTexBtobG9j2HsXpBVf2QODh1DFVjy6WUa/gS2a4fnNjPrXfbJ4p4TQ0897mSJhJ/CygO9oKxtfhLKqgqIHi4fE8dpzAZmEd4cGkeZcZuJrZDh7oJGPY6J5ID2OZ1ZNdL6HrBx07UFlIiICIiAiIgIiIMEqndjqE1uC4rI4OtVTVUrQ3yrtGdoHb1g0d6s7auvbBQ1MrjYMhlN/yDa3fewUPutocmC0jT76LMb6+6Eu7OxwCD67sK902EUkj9XdHlvrqGOcwce5oXT3XD7qZnRQT4e8HPQTOjL/eva8uexzezQ8OWi7lAWCsogIiIMEIUssoCIiDk962I9Bg1W8EgmLowRxvK4R/3yuc+x9wgxYY6U/f5nOH4rGtYPTcO9i0/sisXyUUFMDrNNmI5lkLf/Z7PUrC2NwvwbD6aEixZCzMLW65F33HbmJv3oJlERBoYVgVPTGQwRiPpnmR9r9Z7uLtTp5hot9EQEREBERAREQEREBERB856dkjSx7Wua7QtcA5pHYQdCsxRBrQ1oAAFgBoABwAHIIiD5wUMbHPcxjGukN3ua1oLyOBeQLuPeV90RAREQEREBERAQhEQcptbu3pMSnimqHTXhFmtjeGsIzZjmBaT6iOC6tEQER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Drugs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Anticoagulant</a:t>
            </a:r>
            <a:r>
              <a:rPr lang="en-US" dirty="0" smtClean="0"/>
              <a:t>: Prevents or delays or slows blood clotting(Heparin, Coumadin)</a:t>
            </a:r>
          </a:p>
          <a:p>
            <a:r>
              <a:rPr lang="en-US" b="1" dirty="0" smtClean="0"/>
              <a:t>Antipyretics</a:t>
            </a:r>
            <a:r>
              <a:rPr lang="en-US" dirty="0" smtClean="0"/>
              <a:t>: Reduces fever(</a:t>
            </a:r>
            <a:r>
              <a:rPr lang="en-US" dirty="0"/>
              <a:t>T</a:t>
            </a:r>
            <a:r>
              <a:rPr lang="en-US" dirty="0" smtClean="0"/>
              <a:t>ylenol, Aspirin)</a:t>
            </a:r>
          </a:p>
          <a:p>
            <a:r>
              <a:rPr lang="en-US" b="1" dirty="0" smtClean="0"/>
              <a:t>Sedative</a:t>
            </a:r>
            <a:r>
              <a:rPr lang="en-US" dirty="0" smtClean="0"/>
              <a:t>: Produces a calming effect without causing sleep(Phenobarbital)</a:t>
            </a:r>
          </a:p>
          <a:p>
            <a:r>
              <a:rPr lang="en-US" b="1" dirty="0" smtClean="0"/>
              <a:t>Antihistamines</a:t>
            </a:r>
            <a:r>
              <a:rPr lang="en-US" dirty="0" smtClean="0"/>
              <a:t>: Acts to counteract histamine(allergies/cold) Benadryl</a:t>
            </a:r>
          </a:p>
          <a:p>
            <a:r>
              <a:rPr lang="en-US" b="1" dirty="0" err="1" smtClean="0"/>
              <a:t>Antitussives</a:t>
            </a:r>
            <a:r>
              <a:rPr lang="en-US" dirty="0" smtClean="0"/>
              <a:t>: Prevents or relives cough(Codeine)</a:t>
            </a:r>
          </a:p>
          <a:p>
            <a:r>
              <a:rPr lang="en-US" b="1" dirty="0" smtClean="0"/>
              <a:t>Antibiotic</a:t>
            </a:r>
            <a:r>
              <a:rPr lang="en-US" dirty="0" smtClean="0"/>
              <a:t>: Is destructive to or inhibits growth of microorganisms(fights bacterial infection) Penicillin, </a:t>
            </a:r>
            <a:r>
              <a:rPr lang="en-US" dirty="0" err="1" smtClean="0"/>
              <a:t>Augmentin</a:t>
            </a:r>
            <a:endParaRPr lang="en-US" dirty="0"/>
          </a:p>
          <a:p>
            <a:r>
              <a:rPr lang="en-US" b="1" dirty="0" smtClean="0"/>
              <a:t>Analgesics</a:t>
            </a:r>
            <a:r>
              <a:rPr lang="en-US" dirty="0" smtClean="0"/>
              <a:t>: Relives pain(Acetaminophen, Ibuprofen)</a:t>
            </a:r>
          </a:p>
          <a:p>
            <a:r>
              <a:rPr lang="en-US" b="1" dirty="0" smtClean="0"/>
              <a:t>Anticonvulsant</a:t>
            </a:r>
            <a:r>
              <a:rPr lang="en-US" dirty="0" smtClean="0"/>
              <a:t>: Prevents convulsions(</a:t>
            </a:r>
            <a:r>
              <a:rPr lang="en-US" dirty="0" err="1" smtClean="0"/>
              <a:t>Dilantin</a:t>
            </a:r>
            <a:r>
              <a:rPr lang="en-US" dirty="0" smtClean="0"/>
              <a:t>)</a:t>
            </a:r>
          </a:p>
          <a:p>
            <a:r>
              <a:rPr lang="en-US" b="1" dirty="0" smtClean="0"/>
              <a:t>Hypoglycemic</a:t>
            </a:r>
            <a:r>
              <a:rPr lang="en-US" dirty="0" smtClean="0"/>
              <a:t>: </a:t>
            </a:r>
            <a:r>
              <a:rPr lang="en-US" dirty="0"/>
              <a:t>L</a:t>
            </a:r>
            <a:r>
              <a:rPr lang="en-US" dirty="0" smtClean="0"/>
              <a:t>owers blood glucose level(Insulin)</a:t>
            </a:r>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Ventrogluteal</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65538" name="Picture 2" descr="http://tnation.t-nation.com/forum_images/4/0/405114.1075756688164.ventrogluteal1.jpg"/>
          <p:cNvPicPr>
            <a:picLocks noChangeAspect="1" noChangeArrowheads="1"/>
          </p:cNvPicPr>
          <p:nvPr/>
        </p:nvPicPr>
        <p:blipFill>
          <a:blip r:embed="rId2" cstate="print"/>
          <a:srcRect/>
          <a:stretch>
            <a:fillRect/>
          </a:stretch>
        </p:blipFill>
        <p:spPr bwMode="auto">
          <a:xfrm>
            <a:off x="0" y="1143000"/>
            <a:ext cx="6019800" cy="5715000"/>
          </a:xfrm>
          <a:prstGeom prst="rect">
            <a:avLst/>
          </a:prstGeom>
          <a:noFill/>
        </p:spPr>
      </p:pic>
      <p:pic>
        <p:nvPicPr>
          <p:cNvPr id="6" name="Picture 10" descr="http://www.hardbody1.com/images/IntramuscularInjection.gif"/>
          <p:cNvPicPr>
            <a:picLocks noChangeAspect="1" noChangeArrowheads="1"/>
          </p:cNvPicPr>
          <p:nvPr/>
        </p:nvPicPr>
        <p:blipFill>
          <a:blip r:embed="rId3" cstate="print"/>
          <a:srcRect/>
          <a:stretch>
            <a:fillRect/>
          </a:stretch>
        </p:blipFill>
        <p:spPr bwMode="auto">
          <a:xfrm>
            <a:off x="6019800" y="1295400"/>
            <a:ext cx="2743200" cy="4419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Intramuscular Injections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The angle for a intramuscular injection </a:t>
            </a:r>
            <a:r>
              <a:rPr lang="en-US" b="1" dirty="0" smtClean="0"/>
              <a:t>is 90 degrees</a:t>
            </a:r>
          </a:p>
          <a:p>
            <a:r>
              <a:rPr lang="en-US" dirty="0" smtClean="0"/>
              <a:t>Dosage may range from 0.5 </a:t>
            </a:r>
            <a:r>
              <a:rPr lang="en-US" dirty="0" err="1" smtClean="0"/>
              <a:t>mL</a:t>
            </a:r>
            <a:r>
              <a:rPr lang="en-US" dirty="0" smtClean="0"/>
              <a:t> to 3 </a:t>
            </a:r>
            <a:r>
              <a:rPr lang="en-US" dirty="0" err="1" smtClean="0"/>
              <a:t>mL</a:t>
            </a:r>
            <a:r>
              <a:rPr lang="en-US" dirty="0" smtClean="0"/>
              <a:t> </a:t>
            </a:r>
          </a:p>
          <a:p>
            <a:r>
              <a:rPr lang="en-US" dirty="0" smtClean="0"/>
              <a:t>The gauge is between 18 to 23 G the length depends on the size of the patient and injection site</a:t>
            </a:r>
            <a:endParaRPr lang="en-US" dirty="0"/>
          </a:p>
        </p:txBody>
      </p:sp>
      <p:sp>
        <p:nvSpPr>
          <p:cNvPr id="8" name="Content Placeholder 7"/>
          <p:cNvSpPr>
            <a:spLocks noGrp="1"/>
          </p:cNvSpPr>
          <p:nvPr>
            <p:ph sz="half" idx="2"/>
          </p:nvPr>
        </p:nvSpPr>
        <p:spPr/>
        <p:txBody>
          <a:bodyPr>
            <a:normAutofit lnSpcReduction="10000"/>
          </a:bodyPr>
          <a:lstStyle/>
          <a:p>
            <a:endParaRPr lang="en-US"/>
          </a:p>
        </p:txBody>
      </p:sp>
      <p:pic>
        <p:nvPicPr>
          <p:cNvPr id="51202" name="Picture 2" descr="http://1.bp.blogspot.com/-JSzPUV1bveI/TdgqsLtqrCI/AAAAAAAAAAM/LyWxRdtuC7o/s748/muscular%2Binjections.jpg"/>
          <p:cNvPicPr>
            <a:picLocks noChangeAspect="1" noChangeArrowheads="1"/>
          </p:cNvPicPr>
          <p:nvPr/>
        </p:nvPicPr>
        <p:blipFill>
          <a:blip r:embed="rId2" cstate="print"/>
          <a:srcRect/>
          <a:stretch>
            <a:fillRect/>
          </a:stretch>
        </p:blipFill>
        <p:spPr bwMode="auto">
          <a:xfrm>
            <a:off x="4343400" y="1219200"/>
            <a:ext cx="44958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Aspirating Medications</a:t>
            </a:r>
            <a:endParaRPr lang="en-US" dirty="0"/>
          </a:p>
        </p:txBody>
      </p:sp>
      <p:sp>
        <p:nvSpPr>
          <p:cNvPr id="8" name="Content Placeholder 7"/>
          <p:cNvSpPr>
            <a:spLocks noGrp="1"/>
          </p:cNvSpPr>
          <p:nvPr>
            <p:ph idx="1"/>
          </p:nvPr>
        </p:nvSpPr>
        <p:spPr/>
        <p:txBody>
          <a:bodyPr>
            <a:normAutofit fontScale="70000" lnSpcReduction="20000"/>
          </a:bodyPr>
          <a:lstStyle/>
          <a:p>
            <a:pPr fontAlgn="base"/>
            <a:r>
              <a:rPr lang="en-US" dirty="0" smtClean="0"/>
              <a:t>An intramuscular injection is an injection given directly into the central area of a specific muscle. </a:t>
            </a:r>
          </a:p>
          <a:p>
            <a:pPr fontAlgn="base"/>
            <a:r>
              <a:rPr lang="en-US" dirty="0" smtClean="0"/>
              <a:t>In this way, the blood vessels supplying that muscle distribute the injected medication via the cardiovascular system</a:t>
            </a:r>
          </a:p>
          <a:p>
            <a:r>
              <a:rPr lang="en-US" dirty="0" smtClean="0"/>
              <a:t>Aspirate at the injection site (while syringe and needle are within the muscle) by holding the barrel of the syringe with the non-dominant hand and pulling back on the syringe plunger with the dominant hand. If </a:t>
            </a:r>
            <a:r>
              <a:rPr lang="en-US" b="1" dirty="0" smtClean="0"/>
              <a:t>blood</a:t>
            </a:r>
            <a:r>
              <a:rPr lang="en-US" dirty="0" smtClean="0"/>
              <a:t> appears in the syringe, it is an indication that a blood vessel may have been punctured. </a:t>
            </a:r>
            <a:r>
              <a:rPr lang="en-US" b="1" dirty="0" smtClean="0"/>
              <a:t>The needle and syringe should be immediately withdrawn and a new injection prepared. </a:t>
            </a:r>
            <a:r>
              <a:rPr lang="en-US" dirty="0" smtClean="0"/>
              <a:t>If no blood is aspirated, continue by slowly injecting the medication at a constant rate until all medication has been delivered.</a:t>
            </a:r>
            <a:endParaRPr lang="en-US" dirty="0"/>
          </a:p>
        </p:txBody>
      </p:sp>
      <p:pic>
        <p:nvPicPr>
          <p:cNvPr id="54274" name="Picture 2" descr="http://www.brooksidepress.org/Products/Administer_IM_SQ_and_ID_Injections/PDF/IM_SQ_ID_Injections/images/MD0552_img_18.jpg"/>
          <p:cNvPicPr>
            <a:picLocks noChangeAspect="1" noChangeArrowheads="1"/>
          </p:cNvPicPr>
          <p:nvPr/>
        </p:nvPicPr>
        <p:blipFill>
          <a:blip r:embed="rId2" cstate="print"/>
          <a:srcRect/>
          <a:stretch>
            <a:fillRect/>
          </a:stretch>
        </p:blipFill>
        <p:spPr bwMode="auto">
          <a:xfrm>
            <a:off x="4191000" y="5105400"/>
            <a:ext cx="4067175" cy="1562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Aspirating Medications</a:t>
            </a:r>
            <a:endParaRPr lang="en-US" dirty="0"/>
          </a:p>
        </p:txBody>
      </p:sp>
      <p:sp>
        <p:nvSpPr>
          <p:cNvPr id="7" name="Content Placeholder 6"/>
          <p:cNvSpPr>
            <a:spLocks noGrp="1"/>
          </p:cNvSpPr>
          <p:nvPr>
            <p:ph idx="1"/>
          </p:nvPr>
        </p:nvSpPr>
        <p:spPr/>
        <p:txBody>
          <a:bodyPr>
            <a:normAutofit/>
          </a:bodyPr>
          <a:lstStyle/>
          <a:p>
            <a:r>
              <a:rPr lang="en-US" dirty="0" smtClean="0"/>
              <a:t>Aspiration is not indicated for SC or IM injections </a:t>
            </a:r>
            <a:r>
              <a:rPr lang="en-US" dirty="0" smtClean="0"/>
              <a:t>of </a:t>
            </a:r>
            <a:r>
              <a:rPr lang="en-US" dirty="0" smtClean="0"/>
              <a:t>vaccines(immunizations)because there are no large blood vessels in the </a:t>
            </a:r>
            <a:r>
              <a:rPr lang="en-US" dirty="0" smtClean="0"/>
              <a:t>VL</a:t>
            </a:r>
            <a:endParaRPr lang="en-US" dirty="0" smtClean="0"/>
          </a:p>
          <a:p>
            <a:r>
              <a:rPr lang="en-US" dirty="0" smtClean="0"/>
              <a:t>Aspiration may be indicated for some IM injections  including antibiotics, pain medications </a:t>
            </a:r>
            <a:r>
              <a:rPr lang="en-US" dirty="0" smtClean="0"/>
              <a:t>ect, </a:t>
            </a:r>
            <a:r>
              <a:rPr lang="en-US" dirty="0" err="1" smtClean="0"/>
              <a:t>Ventrogluteal</a:t>
            </a:r>
            <a:r>
              <a:rPr lang="en-US" dirty="0" smtClean="0"/>
              <a:t> because of the large amount of blood vessel</a:t>
            </a:r>
            <a:endParaRPr lang="en-US" dirty="0" smtClean="0"/>
          </a:p>
          <a:p>
            <a:r>
              <a:rPr lang="en-US" dirty="0" smtClean="0"/>
              <a:t>This is a 2011 study from the </a:t>
            </a:r>
            <a:r>
              <a:rPr lang="en-US" dirty="0" smtClean="0"/>
              <a:t>CDC </a:t>
            </a:r>
            <a:endParaRPr lang="en-US" dirty="0" smtClean="0"/>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Vaccines</a:t>
            </a:r>
            <a:endParaRPr lang="en-US" dirty="0"/>
          </a:p>
        </p:txBody>
      </p:sp>
      <p:sp>
        <p:nvSpPr>
          <p:cNvPr id="8" name="Content Placeholder 7"/>
          <p:cNvSpPr>
            <a:spLocks noGrp="1"/>
          </p:cNvSpPr>
          <p:nvPr>
            <p:ph idx="1"/>
          </p:nvPr>
        </p:nvSpPr>
        <p:spPr/>
        <p:txBody>
          <a:bodyPr/>
          <a:lstStyle/>
          <a:p>
            <a:endParaRPr lang="en-US"/>
          </a:p>
        </p:txBody>
      </p:sp>
      <p:pic>
        <p:nvPicPr>
          <p:cNvPr id="52226" name="Picture 2" descr="http://www.jgid.org/articles/2011/3/1/images/JGlobalInfectDis_2011_3_1_63_77298_f4.jpg"/>
          <p:cNvPicPr>
            <a:picLocks noChangeAspect="1" noChangeArrowheads="1"/>
          </p:cNvPicPr>
          <p:nvPr/>
        </p:nvPicPr>
        <p:blipFill>
          <a:blip r:embed="rId2" cstate="print"/>
          <a:srcRect/>
          <a:stretch>
            <a:fillRect/>
          </a:stretch>
        </p:blipFill>
        <p:spPr bwMode="auto">
          <a:xfrm>
            <a:off x="152400" y="1524000"/>
            <a:ext cx="8791575" cy="4495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Immunization </a:t>
            </a:r>
            <a:br>
              <a:rPr lang="en-US" dirty="0" smtClean="0"/>
            </a:br>
            <a:r>
              <a:rPr lang="en-US" dirty="0" smtClean="0"/>
              <a:t>Schedule</a:t>
            </a:r>
            <a:endParaRPr lang="en-US" dirty="0"/>
          </a:p>
        </p:txBody>
      </p:sp>
      <p:sp>
        <p:nvSpPr>
          <p:cNvPr id="3" name="Content Placeholder 2"/>
          <p:cNvSpPr>
            <a:spLocks noGrp="1"/>
          </p:cNvSpPr>
          <p:nvPr>
            <p:ph idx="1"/>
          </p:nvPr>
        </p:nvSpPr>
        <p:spPr/>
        <p:txBody>
          <a:bodyPr/>
          <a:lstStyle/>
          <a:p>
            <a:r>
              <a:rPr lang="en-US" dirty="0" smtClean="0"/>
              <a:t>When more than one dose of a vaccine against a particular disease, such as the </a:t>
            </a:r>
            <a:r>
              <a:rPr lang="en-US" dirty="0" err="1" smtClean="0"/>
              <a:t>Dtap</a:t>
            </a:r>
            <a:r>
              <a:rPr lang="en-US" dirty="0" smtClean="0"/>
              <a:t> injections</a:t>
            </a:r>
            <a:r>
              <a:rPr lang="en-US" dirty="0" smtClean="0"/>
              <a:t>, </a:t>
            </a:r>
            <a:r>
              <a:rPr lang="en-US" dirty="0" smtClean="0"/>
              <a:t>is </a:t>
            </a:r>
            <a:r>
              <a:rPr lang="en-US" dirty="0" smtClean="0"/>
              <a:t>referred to as a primary </a:t>
            </a:r>
            <a:r>
              <a:rPr lang="en-US" b="1" dirty="0" smtClean="0"/>
              <a:t>“series”</a:t>
            </a:r>
          </a:p>
          <a:p>
            <a:r>
              <a:rPr lang="en-US" dirty="0" smtClean="0"/>
              <a:t>Each of these should be given with at least 6 to 8 weeks between each dose </a:t>
            </a:r>
          </a:p>
          <a:p>
            <a:r>
              <a:rPr lang="en-US" dirty="0" smtClean="0"/>
              <a:t>The primary series requires a </a:t>
            </a:r>
            <a:r>
              <a:rPr lang="en-US" b="1" dirty="0" smtClean="0"/>
              <a:t>booster </a:t>
            </a:r>
            <a:r>
              <a:rPr lang="en-US" dirty="0" smtClean="0"/>
              <a:t>for the immunizations to most effective and complete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Protection</a:t>
            </a:r>
            <a:endParaRPr lang="en-US" dirty="0"/>
          </a:p>
        </p:txBody>
      </p:sp>
      <p:sp>
        <p:nvSpPr>
          <p:cNvPr id="3" name="Content Placeholder 2"/>
          <p:cNvSpPr>
            <a:spLocks noGrp="1"/>
          </p:cNvSpPr>
          <p:nvPr>
            <p:ph idx="1"/>
          </p:nvPr>
        </p:nvSpPr>
        <p:spPr>
          <a:xfrm>
            <a:off x="457200" y="1219200"/>
            <a:ext cx="8229600" cy="5638800"/>
          </a:xfrm>
        </p:spPr>
        <p:txBody>
          <a:bodyPr>
            <a:normAutofit fontScale="85000" lnSpcReduction="20000"/>
          </a:bodyPr>
          <a:lstStyle/>
          <a:p>
            <a:r>
              <a:rPr lang="en-US" b="1" dirty="0" smtClean="0"/>
              <a:t>Influenza</a:t>
            </a:r>
            <a:r>
              <a:rPr lang="en-US" dirty="0" smtClean="0"/>
              <a:t>:  commonly referred to as the flu, is an infectious disease</a:t>
            </a:r>
          </a:p>
          <a:p>
            <a:r>
              <a:rPr lang="en-US" dirty="0" smtClean="0"/>
              <a:t>Typically, influenza is transmitted through the air by coughs or sneezes</a:t>
            </a:r>
          </a:p>
          <a:p>
            <a:r>
              <a:rPr lang="en-US" dirty="0" smtClean="0"/>
              <a:t>Typically, this vaccine includes material from two influenza A virus(including H1N1-swine flu)subtypes and one influenza B virus strain</a:t>
            </a:r>
          </a:p>
          <a:p>
            <a:r>
              <a:rPr lang="en-US" b="1" dirty="0" smtClean="0"/>
              <a:t>Pneumonia</a:t>
            </a:r>
            <a:r>
              <a:rPr lang="en-US" dirty="0" smtClean="0"/>
              <a:t>: is a breathing (respiratory) condition in which there is an infection of the lungs</a:t>
            </a:r>
          </a:p>
          <a:p>
            <a:r>
              <a:rPr lang="en-US" dirty="0" smtClean="0"/>
              <a:t>Germs called bacteria, viruses, and fungi may cause pneumonia</a:t>
            </a:r>
          </a:p>
          <a:p>
            <a:pPr fontAlgn="base"/>
            <a:r>
              <a:rPr lang="en-US" dirty="0" smtClean="0"/>
              <a:t>Bacteria and viruses living in your nose, sinuses, or mouth may spread to your lungs.</a:t>
            </a:r>
          </a:p>
          <a:p>
            <a:pPr fontAlgn="base"/>
            <a:r>
              <a:rPr lang="en-US" dirty="0" smtClean="0"/>
              <a:t>You may breathe some of these germs directly into your lungs</a:t>
            </a:r>
          </a:p>
          <a:p>
            <a:pPr fontAlgn="base"/>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Protection</a:t>
            </a:r>
            <a:endParaRPr lang="en-US" dirty="0"/>
          </a:p>
        </p:txBody>
      </p:sp>
      <p:sp>
        <p:nvSpPr>
          <p:cNvPr id="3" name="Content Placeholder 2"/>
          <p:cNvSpPr>
            <a:spLocks noGrp="1"/>
          </p:cNvSpPr>
          <p:nvPr>
            <p:ph idx="1"/>
          </p:nvPr>
        </p:nvSpPr>
        <p:spPr>
          <a:xfrm>
            <a:off x="457200" y="1219200"/>
            <a:ext cx="8229600" cy="5638800"/>
          </a:xfrm>
        </p:spPr>
        <p:txBody>
          <a:bodyPr>
            <a:normAutofit fontScale="70000" lnSpcReduction="20000"/>
          </a:bodyPr>
          <a:lstStyle/>
          <a:p>
            <a:r>
              <a:rPr lang="en-US" b="1" dirty="0" err="1" smtClean="0"/>
              <a:t>Haemophilus</a:t>
            </a:r>
            <a:r>
              <a:rPr lang="en-US" b="1" dirty="0" smtClean="0"/>
              <a:t> Influenza Type B(HIB): </a:t>
            </a:r>
            <a:r>
              <a:rPr lang="en-US" dirty="0" smtClean="0"/>
              <a:t>is </a:t>
            </a:r>
          </a:p>
          <a:p>
            <a:r>
              <a:rPr lang="en-US" dirty="0" smtClean="0"/>
              <a:t>a serious disease caused by a bacteria. It usually strikes children under 5 years old, caused by direct contact with respiratory droplets from nasopharyngeal carrier</a:t>
            </a:r>
          </a:p>
          <a:p>
            <a:r>
              <a:rPr lang="en-US" b="1" dirty="0" smtClean="0"/>
              <a:t>Measles, Mumps, and Rubella(MMR): </a:t>
            </a:r>
            <a:endParaRPr lang="en-US" dirty="0" smtClean="0"/>
          </a:p>
          <a:p>
            <a:pPr fontAlgn="base"/>
            <a:r>
              <a:rPr lang="en-US" b="1" dirty="0" smtClean="0"/>
              <a:t>Measles: </a:t>
            </a:r>
            <a:r>
              <a:rPr lang="en-US" dirty="0" smtClean="0"/>
              <a:t>is a very contagious (easily spread) illness caused by a virus.</a:t>
            </a:r>
          </a:p>
          <a:p>
            <a:pPr fontAlgn="base"/>
            <a:r>
              <a:rPr lang="en-US" dirty="0" smtClean="0"/>
              <a:t>The infection is spread by contact with droplets from the nose, mouth, or throat of an infected person. Sneezing and coughing can put contaminated droplets into the air</a:t>
            </a:r>
          </a:p>
          <a:p>
            <a:pPr fontAlgn="base"/>
            <a:r>
              <a:rPr lang="en-US" b="1" dirty="0" smtClean="0"/>
              <a:t>Mumps</a:t>
            </a:r>
            <a:r>
              <a:rPr lang="en-US" dirty="0" smtClean="0"/>
              <a:t>: is a contagious disease that leads to painful swelling of the salivary glands, also spread from person-to-person by respiratory droplets</a:t>
            </a:r>
          </a:p>
          <a:p>
            <a:pPr fontAlgn="base"/>
            <a:r>
              <a:rPr lang="en-US" b="1" dirty="0" smtClean="0"/>
              <a:t>Rubella</a:t>
            </a:r>
            <a:r>
              <a:rPr lang="en-US" dirty="0" smtClean="0"/>
              <a:t>: also known as German measles or three-day measles, is an infectious illness that is caused by a virus</a:t>
            </a:r>
          </a:p>
          <a:p>
            <a:pPr fontAlgn="base"/>
            <a:r>
              <a:rPr lang="en-US" dirty="0" smtClean="0"/>
              <a:t>This virus resides in the mucus of the nose and throat, and is transmitted when an infected person sneezes or coughs, spraying droplets into the air and landing in other people's noses or throats</a:t>
            </a:r>
          </a:p>
          <a:p>
            <a:pPr fontAlgn="base"/>
            <a:endParaRPr lang="en-US" dirty="0" smtClean="0"/>
          </a:p>
          <a:p>
            <a:endParaRPr lang="en-US" b="1" dirty="0" smtClean="0"/>
          </a:p>
          <a:p>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Protection</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b="1" dirty="0" smtClean="0"/>
              <a:t>Diphtheria, Tetanus, </a:t>
            </a:r>
            <a:r>
              <a:rPr lang="en-US" b="1" dirty="0" err="1" smtClean="0"/>
              <a:t>Pertussis</a:t>
            </a:r>
            <a:r>
              <a:rPr lang="en-US" b="1" dirty="0" smtClean="0"/>
              <a:t>(</a:t>
            </a:r>
            <a:r>
              <a:rPr lang="en-US" b="1" dirty="0" err="1" smtClean="0"/>
              <a:t>DTaP</a:t>
            </a:r>
            <a:r>
              <a:rPr lang="en-US" b="1" dirty="0" smtClean="0"/>
              <a:t>):</a:t>
            </a:r>
          </a:p>
          <a:p>
            <a:r>
              <a:rPr lang="en-US" dirty="0" smtClean="0"/>
              <a:t>Diphtheria: is an acute infectious disease caused by the bacteria, spreads through respiratory droplets, can spread through your bloodstream to other organs, such as the heart, and cause significant damage</a:t>
            </a:r>
          </a:p>
          <a:p>
            <a:r>
              <a:rPr lang="en-US" dirty="0" smtClean="0"/>
              <a:t>Tetanus:</a:t>
            </a:r>
            <a:r>
              <a:rPr lang="en-US" b="1" dirty="0" smtClean="0"/>
              <a:t> </a:t>
            </a:r>
            <a:r>
              <a:rPr lang="en-US" dirty="0" smtClean="0"/>
              <a:t>Also referred to as lockjaw, </a:t>
            </a:r>
          </a:p>
          <a:p>
            <a:r>
              <a:rPr lang="en-US" dirty="0" smtClean="0"/>
              <a:t>It is an infection of the nervous system with the potentially deadly bacteria </a:t>
            </a:r>
          </a:p>
          <a:p>
            <a:r>
              <a:rPr lang="en-US" dirty="0" smtClean="0"/>
              <a:t>Infection begins when the spores enter the body through an </a:t>
            </a:r>
            <a:r>
              <a:rPr lang="en-US" b="1" dirty="0" smtClean="0"/>
              <a:t>injury or wound </a:t>
            </a:r>
          </a:p>
          <a:p>
            <a:r>
              <a:rPr lang="en-US" dirty="0" smtClean="0"/>
              <a:t> </a:t>
            </a:r>
            <a:r>
              <a:rPr lang="en-US" dirty="0" err="1" smtClean="0"/>
              <a:t>Pertussis</a:t>
            </a:r>
            <a:r>
              <a:rPr lang="en-US" dirty="0" smtClean="0"/>
              <a:t>: also known as whooping </a:t>
            </a:r>
            <a:r>
              <a:rPr lang="en-US" dirty="0" smtClean="0"/>
              <a:t>cough(1022 cases </a:t>
            </a:r>
            <a:r>
              <a:rPr lang="en-US" dirty="0" smtClean="0"/>
              <a:t>in Utah </a:t>
            </a:r>
            <a:r>
              <a:rPr lang="en-US" dirty="0" smtClean="0"/>
              <a:t>2013)</a:t>
            </a:r>
            <a:endParaRPr lang="en-US" dirty="0" smtClean="0"/>
          </a:p>
          <a:p>
            <a:r>
              <a:rPr lang="en-US" dirty="0" smtClean="0"/>
              <a:t>This is a highly contagious bacterial disease that causes uncontrollable, violent coughing.</a:t>
            </a:r>
          </a:p>
          <a:p>
            <a:r>
              <a:rPr lang="en-US" dirty="0" smtClean="0"/>
              <a:t>The coughing can make it hard to breathe.  A deep "whooping" sound is often heard when the patient tries to take a breath</a:t>
            </a:r>
          </a:p>
          <a:p>
            <a:r>
              <a:rPr lang="en-US" dirty="0" smtClean="0"/>
              <a:t>Spread through sneezes or coughs</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Protection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Rotavirus</a:t>
            </a:r>
            <a:r>
              <a:rPr lang="en-US" dirty="0" smtClean="0"/>
              <a:t>: is one of the most common causes of diarrhea and severe infection (rotavirus gastroenteritis) is the leading cause of severe, dehydrating diarrhea in infants and young children</a:t>
            </a:r>
          </a:p>
          <a:p>
            <a:r>
              <a:rPr lang="en-US" dirty="0" smtClean="0"/>
              <a:t>The virus passes in the stool of infected people before and after they have symptoms of the illness</a:t>
            </a:r>
          </a:p>
          <a:p>
            <a:r>
              <a:rPr lang="en-US" dirty="0" smtClean="0"/>
              <a:t> Children can become infected if they put their fingers in their mouths after touching something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 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smtClean="0"/>
              <a:t>Physicians</a:t>
            </a:r>
            <a:r>
              <a:rPr lang="en-US" dirty="0" smtClean="0"/>
              <a:t>’ Desk Reference(</a:t>
            </a:r>
            <a:r>
              <a:rPr lang="en-US" b="1" dirty="0" smtClean="0"/>
              <a:t>PDR</a:t>
            </a:r>
            <a:r>
              <a:rPr lang="en-US" dirty="0" smtClean="0"/>
              <a:t>) </a:t>
            </a:r>
          </a:p>
          <a:p>
            <a:r>
              <a:rPr lang="en-US" dirty="0" smtClean="0"/>
              <a:t>The PDR is one valuable resource that the medical assistant should keep handy in the medical office</a:t>
            </a:r>
          </a:p>
          <a:p>
            <a:r>
              <a:rPr lang="en-US" dirty="0" smtClean="0"/>
              <a:t>The purpose of the PDR is to provide accurate, reliable, and current information about the most prescribed medications and related products</a:t>
            </a:r>
          </a:p>
          <a:p>
            <a:r>
              <a:rPr lang="en-US" dirty="0" smtClean="0"/>
              <a:t>You may need to consult the PDR for the proper spelling, strength, or any other information concerning medication</a:t>
            </a:r>
          </a:p>
          <a:p>
            <a:r>
              <a:rPr lang="en-US" dirty="0" smtClean="0"/>
              <a:t>Read pages 903-904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Protection</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Hepatitis A</a:t>
            </a:r>
            <a:r>
              <a:rPr lang="en-US" dirty="0" smtClean="0"/>
              <a:t>:is inflammation (irritation and swelling) of the liver </a:t>
            </a:r>
          </a:p>
          <a:p>
            <a:r>
              <a:rPr lang="en-US" dirty="0" err="1" smtClean="0"/>
              <a:t>Hep</a:t>
            </a:r>
            <a:r>
              <a:rPr lang="en-US" dirty="0" smtClean="0"/>
              <a:t> A virus is found mostly in the stools and blood of an infected person about 15 - 45 days before symptoms occur and during the first week of illness</a:t>
            </a:r>
          </a:p>
          <a:p>
            <a:r>
              <a:rPr lang="en-US" b="1" dirty="0" smtClean="0"/>
              <a:t>Hepatitis B</a:t>
            </a:r>
            <a:r>
              <a:rPr lang="en-US" dirty="0" smtClean="0"/>
              <a:t>: is irritation and swelling (inflammation) of the liver </a:t>
            </a:r>
          </a:p>
          <a:p>
            <a:r>
              <a:rPr lang="en-US" dirty="0" smtClean="0"/>
              <a:t>Hepatitis B infection can be spread through having contact with the blood, semen, vaginal fluids, and other body fluids of someone who already has a hepatitis B infection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Protection</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b="1" dirty="0" smtClean="0"/>
              <a:t>Meningitis</a:t>
            </a:r>
            <a:r>
              <a:rPr lang="en-US" dirty="0" smtClean="0"/>
              <a:t>: is a bacterial infection of the membranes covering the brain and spinal cord (</a:t>
            </a:r>
            <a:r>
              <a:rPr lang="en-US" dirty="0" err="1" smtClean="0"/>
              <a:t>meninges</a:t>
            </a:r>
            <a:r>
              <a:rPr lang="en-US" dirty="0" smtClean="0"/>
              <a:t>)</a:t>
            </a:r>
          </a:p>
          <a:p>
            <a:r>
              <a:rPr lang="en-US" dirty="0" smtClean="0"/>
              <a:t>The most common causes of meningitis are viral infections that usually get better without treatment, however, bacterial meningitis infections are extremely serious, and may result in death or brain damage, even if treated</a:t>
            </a:r>
          </a:p>
          <a:p>
            <a:r>
              <a:rPr lang="en-US" b="1" dirty="0" smtClean="0"/>
              <a:t>Polio</a:t>
            </a:r>
            <a:r>
              <a:rPr lang="en-US" dirty="0" smtClean="0"/>
              <a:t>:  is a viral disease that can affect nerves and can lead to partial or full paralysis(Franklin D. Roosevelt 32nd president)</a:t>
            </a:r>
          </a:p>
          <a:p>
            <a:r>
              <a:rPr lang="en-US" dirty="0" smtClean="0"/>
              <a:t>The virus enters through the mouth and nose, multiplies in the throat and intestinal tract, and then is absorbed and spread through the blood and lymph system</a:t>
            </a:r>
          </a:p>
          <a:p>
            <a:r>
              <a:rPr lang="en-US" dirty="0" smtClean="0"/>
              <a:t>Outbreaks still occur in the developed world, usually in groups of people who have not been vaccinated</a:t>
            </a:r>
          </a:p>
          <a:p>
            <a:r>
              <a:rPr lang="en-US" dirty="0" smtClean="0"/>
              <a:t>Polio exists only in a few countries in Africa and Asia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Using The PDR</a:t>
            </a:r>
            <a:endParaRPr lang="en-US" dirty="0"/>
          </a:p>
        </p:txBody>
      </p:sp>
      <p:sp>
        <p:nvSpPr>
          <p:cNvPr id="3" name="Content Placeholder 2"/>
          <p:cNvSpPr>
            <a:spLocks noGrp="1"/>
          </p:cNvSpPr>
          <p:nvPr>
            <p:ph idx="1"/>
          </p:nvPr>
        </p:nvSpPr>
        <p:spPr/>
        <p:txBody>
          <a:bodyPr/>
          <a:lstStyle/>
          <a:p>
            <a:r>
              <a:rPr lang="en-US" b="1" dirty="0" smtClean="0"/>
              <a:t>Pink section</a:t>
            </a:r>
            <a:r>
              <a:rPr lang="en-US" dirty="0" smtClean="0"/>
              <a:t>: is the brand(and/or generic) name of the drug in alphabetical order</a:t>
            </a:r>
          </a:p>
          <a:p>
            <a:r>
              <a:rPr lang="en-US" b="1" dirty="0" smtClean="0"/>
              <a:t>Blue section</a:t>
            </a:r>
            <a:r>
              <a:rPr lang="en-US" dirty="0" smtClean="0"/>
              <a:t>: Classification of the drug(Ex: narcotics, antifungal)</a:t>
            </a:r>
          </a:p>
          <a:p>
            <a:r>
              <a:rPr lang="en-US" b="1" dirty="0" smtClean="0"/>
              <a:t>White section</a:t>
            </a:r>
            <a:r>
              <a:rPr lang="en-US" dirty="0" smtClean="0"/>
              <a:t>: Manufacture Index(Smith-Kline Pharmaceuticals: makes </a:t>
            </a:r>
            <a:r>
              <a:rPr lang="en-US" dirty="0" err="1" smtClean="0"/>
              <a:t>paxil</a:t>
            </a:r>
            <a:r>
              <a:rPr lang="en-US" dirty="0" smtClean="0"/>
              <a:t>)</a:t>
            </a:r>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Categories And Classifications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Drugs are classified into different categories or groups:</a:t>
            </a:r>
          </a:p>
          <a:p>
            <a:r>
              <a:rPr lang="en-US" dirty="0" smtClean="0"/>
              <a:t>Those that prevent disease(vaccines or immunizations)</a:t>
            </a:r>
          </a:p>
          <a:p>
            <a:r>
              <a:rPr lang="en-US" dirty="0" smtClean="0"/>
              <a:t>Those that have a particular action on the body(analgesic/ helps with pain)</a:t>
            </a:r>
          </a:p>
          <a:p>
            <a:r>
              <a:rPr lang="en-US" dirty="0" smtClean="0"/>
              <a:t>Those that have a target effect on organs and body systems(cardiac drugs)</a:t>
            </a:r>
          </a:p>
          <a:p>
            <a:r>
              <a:rPr lang="en-US" dirty="0" smtClean="0"/>
              <a:t>How are they prepared(liquid, suppository, tablet. ect..)</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Categories And Classifications</a:t>
            </a:r>
            <a:endParaRPr lang="en-US" dirty="0"/>
          </a:p>
        </p:txBody>
      </p:sp>
      <p:sp>
        <p:nvSpPr>
          <p:cNvPr id="3" name="Content Placeholder 2"/>
          <p:cNvSpPr>
            <a:spLocks noGrp="1"/>
          </p:cNvSpPr>
          <p:nvPr>
            <p:ph idx="1"/>
          </p:nvPr>
        </p:nvSpPr>
        <p:spPr>
          <a:xfrm>
            <a:off x="457200" y="1143000"/>
            <a:ext cx="8229600" cy="5715000"/>
          </a:xfrm>
        </p:spPr>
        <p:txBody>
          <a:bodyPr>
            <a:normAutofit fontScale="77500" lnSpcReduction="20000"/>
          </a:bodyPr>
          <a:lstStyle/>
          <a:p>
            <a:r>
              <a:rPr lang="en-US" dirty="0" smtClean="0"/>
              <a:t>Medications will often have more than one name:</a:t>
            </a:r>
          </a:p>
          <a:p>
            <a:r>
              <a:rPr lang="en-US" dirty="0" smtClean="0"/>
              <a:t>A </a:t>
            </a:r>
            <a:r>
              <a:rPr lang="en-US" b="1" dirty="0"/>
              <a:t>g</a:t>
            </a:r>
            <a:r>
              <a:rPr lang="en-US" b="1" dirty="0" smtClean="0"/>
              <a:t>eneric name</a:t>
            </a:r>
            <a:r>
              <a:rPr lang="en-US" dirty="0" smtClean="0"/>
              <a:t>: Are copies of brand-name drugs that have exactly the same dosage, intended use, effects, side effects, route of administration, risks, safety, and strength as the original drug. In other words, their pharmacological effects are exactly the same as those of their brand-name counterparts(ex: acetaminophen)</a:t>
            </a:r>
          </a:p>
          <a:p>
            <a:r>
              <a:rPr lang="en-US" dirty="0" smtClean="0"/>
              <a:t>A </a:t>
            </a:r>
            <a:r>
              <a:rPr lang="en-US" b="1" dirty="0" smtClean="0"/>
              <a:t>trade name or brand name</a:t>
            </a:r>
            <a:r>
              <a:rPr lang="en-US" dirty="0" smtClean="0"/>
              <a:t>: is the name of the manufacturer and ADA gives the medicine(ex: Tylenol)</a:t>
            </a:r>
          </a:p>
          <a:p>
            <a:r>
              <a:rPr lang="en-US" dirty="0" smtClean="0"/>
              <a:t>The brand name is usually written most clearly on any packaging. However, you will always see the generic name written somewhere on the packet (often in small print). Some medicines only have the generic name on the packet.</a:t>
            </a:r>
          </a:p>
          <a:p>
            <a:r>
              <a:rPr lang="en-US" dirty="0" smtClean="0"/>
              <a:t>Generic names tend to be harder to remember than trade names</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Categories And Classifications</a:t>
            </a:r>
            <a:endParaRPr lang="en-US" dirty="0"/>
          </a:p>
        </p:txBody>
      </p:sp>
      <p:sp>
        <p:nvSpPr>
          <p:cNvPr id="3" name="Content Placeholder 2"/>
          <p:cNvSpPr>
            <a:spLocks noGrp="1"/>
          </p:cNvSpPr>
          <p:nvPr>
            <p:ph idx="1"/>
          </p:nvPr>
        </p:nvSpPr>
        <p:spPr/>
        <p:txBody>
          <a:bodyPr/>
          <a:lstStyle/>
          <a:p>
            <a:r>
              <a:rPr lang="en-US" sz="2400" dirty="0" smtClean="0"/>
              <a:t>The trade name is usually capitalized and written bold</a:t>
            </a:r>
          </a:p>
          <a:p>
            <a:r>
              <a:rPr lang="en-US" sz="2400" dirty="0" smtClean="0"/>
              <a:t>The generic name  is usually smaller and under the trade name</a:t>
            </a:r>
            <a:endParaRPr lang="en-US" sz="2400" dirty="0"/>
          </a:p>
        </p:txBody>
      </p:sp>
      <p:pic>
        <p:nvPicPr>
          <p:cNvPr id="55298" name="Picture 2" descr="http://www.cwladis.com/math104/verelan.jpg"/>
          <p:cNvPicPr>
            <a:picLocks noChangeAspect="1" noChangeArrowheads="1"/>
          </p:cNvPicPr>
          <p:nvPr/>
        </p:nvPicPr>
        <p:blipFill>
          <a:blip r:embed="rId2" cstate="print"/>
          <a:srcRect/>
          <a:stretch>
            <a:fillRect/>
          </a:stretch>
        </p:blipFill>
        <p:spPr bwMode="auto">
          <a:xfrm>
            <a:off x="457200" y="2895600"/>
            <a:ext cx="8391525" cy="3962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15350</TotalTime>
  <Words>2649</Words>
  <Application>Microsoft Office PowerPoint</Application>
  <PresentationFormat>On-screen Show (4:3)</PresentationFormat>
  <Paragraphs>293</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Chapter 18</vt:lpstr>
      <vt:lpstr>Assisting With Medications</vt:lpstr>
      <vt:lpstr>Commonly Prescribed Medications</vt:lpstr>
      <vt:lpstr>Commonly Used Drugs</vt:lpstr>
      <vt:lpstr>Pharmaceutical References</vt:lpstr>
      <vt:lpstr>Guidelines For Using The PDR</vt:lpstr>
      <vt:lpstr>Drug Categories And Classifications</vt:lpstr>
      <vt:lpstr>Drug Categories And Classifications</vt:lpstr>
      <vt:lpstr>Drug Categories And Classifications</vt:lpstr>
      <vt:lpstr>Drug Forms</vt:lpstr>
      <vt:lpstr>The Medication Order</vt:lpstr>
      <vt:lpstr>Writing Prescriptions</vt:lpstr>
      <vt:lpstr>Controlled Substances</vt:lpstr>
      <vt:lpstr>Controlled Substances(list on page 907)</vt:lpstr>
      <vt:lpstr>Recording Medications</vt:lpstr>
      <vt:lpstr>Abbreviations And Metric Measurements </vt:lpstr>
      <vt:lpstr>Storing Medications</vt:lpstr>
      <vt:lpstr>Administering Medication</vt:lpstr>
      <vt:lpstr>Administering Medication</vt:lpstr>
      <vt:lpstr>Medication Errors</vt:lpstr>
      <vt:lpstr>Considerations For Medications</vt:lpstr>
      <vt:lpstr>Routes Of Administration(ORAL)</vt:lpstr>
      <vt:lpstr>Routes Of Administration(Sublingual or Buccal)</vt:lpstr>
      <vt:lpstr>Routes Of Administration(Inhalation)</vt:lpstr>
      <vt:lpstr>Routes Of Administration(Topical)</vt:lpstr>
      <vt:lpstr>Injections</vt:lpstr>
      <vt:lpstr>Injections</vt:lpstr>
      <vt:lpstr>Part of a syringe</vt:lpstr>
      <vt:lpstr>Injections(syringe sizes)</vt:lpstr>
      <vt:lpstr>Needles</vt:lpstr>
      <vt:lpstr>Parts of a needle</vt:lpstr>
      <vt:lpstr>Injections</vt:lpstr>
      <vt:lpstr>Withdrawal Medications From  A Ampule</vt:lpstr>
      <vt:lpstr>Withdrawal Medications From A Vial</vt:lpstr>
      <vt:lpstr>Reconstitute A Powder Medication</vt:lpstr>
      <vt:lpstr>Administering Injections Intradermal</vt:lpstr>
      <vt:lpstr>  Administering Injections  Intradermal   </vt:lpstr>
      <vt:lpstr>Subcutaneous Injection or Sub Q</vt:lpstr>
      <vt:lpstr>Intramuscular Injections</vt:lpstr>
      <vt:lpstr> Ventrogluteal</vt:lpstr>
      <vt:lpstr>Intramuscular Injections</vt:lpstr>
      <vt:lpstr>Aspirating Medications</vt:lpstr>
      <vt:lpstr>Aspirating Medications</vt:lpstr>
      <vt:lpstr>Types Of Vaccines</vt:lpstr>
      <vt:lpstr>Immunization  Schedule</vt:lpstr>
      <vt:lpstr>Disease Protection</vt:lpstr>
      <vt:lpstr>Disease Protection</vt:lpstr>
      <vt:lpstr>Disease Protection</vt:lpstr>
      <vt:lpstr>Disease Protection</vt:lpstr>
      <vt:lpstr>Disease Protection</vt:lpstr>
      <vt:lpstr>Disease Protection</vt:lpstr>
    </vt:vector>
  </TitlesOfParts>
  <Company>Salt Lake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creator>ahastin2</dc:creator>
  <cp:lastModifiedBy>ahastin2</cp:lastModifiedBy>
  <cp:revision>96</cp:revision>
  <dcterms:created xsi:type="dcterms:W3CDTF">2011-11-14T20:32:00Z</dcterms:created>
  <dcterms:modified xsi:type="dcterms:W3CDTF">2013-12-28T18:02:07Z</dcterms:modified>
</cp:coreProperties>
</file>