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687E-D500-4888-BF35-36EC78C3EC20}" type="datetimeFigureOut">
              <a:rPr lang="en-US" smtClean="0"/>
              <a:pPr/>
              <a:t>2/25/2014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6905-E25E-41A1-9A63-918E0590B8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3124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Chapter 18 </a:t>
            </a:r>
          </a:p>
          <a:p>
            <a:r>
              <a:rPr lang="en-US" sz="4400" dirty="0" smtClean="0"/>
              <a:t>Assisting With Medications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long should a patient wait following an injection to check for reactions?</a:t>
            </a:r>
          </a:p>
          <a:p>
            <a:r>
              <a:rPr lang="en-US" dirty="0" smtClean="0"/>
              <a:t>20 min</a:t>
            </a:r>
          </a:p>
          <a:p>
            <a:r>
              <a:rPr lang="en-US" dirty="0" smtClean="0"/>
              <a:t>What is aspirating?</a:t>
            </a:r>
          </a:p>
          <a:p>
            <a:r>
              <a:rPr lang="en-US" dirty="0" smtClean="0"/>
              <a:t>When aspirating an injection, if blood appears in the syringe, what should you do?</a:t>
            </a:r>
          </a:p>
          <a:p>
            <a:r>
              <a:rPr lang="en-US" dirty="0" smtClean="0"/>
              <a:t>The needle and syringe should be immediately withdrawn and a new injection prepared.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is referred to as a primary “series” for </a:t>
            </a:r>
            <a:r>
              <a:rPr lang="en-US" dirty="0" err="1" smtClean="0"/>
              <a:t>medictions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When more than one dose of a vaccine against a particular disease is given</a:t>
            </a:r>
          </a:p>
          <a:p>
            <a:r>
              <a:rPr lang="en-US" dirty="0" smtClean="0"/>
              <a:t>Booster is considered?</a:t>
            </a:r>
          </a:p>
          <a:p>
            <a:r>
              <a:rPr lang="en-US" dirty="0" smtClean="0"/>
              <a:t>Immunizing with a series to renew immunity</a:t>
            </a:r>
          </a:p>
          <a:p>
            <a:r>
              <a:rPr lang="en-US" dirty="0" smtClean="0"/>
              <a:t>This disease commonly referred to as the flu, is an infectious disease, and affects the respiratory system</a:t>
            </a:r>
          </a:p>
          <a:p>
            <a:r>
              <a:rPr lang="en-US" dirty="0" smtClean="0"/>
              <a:t>Influenza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disease is a breathing (respiratory) condition in which there is an infection of the lungs, and </a:t>
            </a:r>
            <a:r>
              <a:rPr lang="en-US" dirty="0" smtClean="0"/>
              <a:t>you have </a:t>
            </a:r>
            <a:r>
              <a:rPr lang="en-US" dirty="0" smtClean="0"/>
              <a:t>a hard time breathing?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This is a serious disease caused by a bacteria. It usually strikes children under 5 years old, and  is cause by a</a:t>
            </a:r>
            <a:r>
              <a:rPr lang="en-US" b="1" dirty="0" smtClean="0"/>
              <a:t> </a:t>
            </a:r>
            <a:r>
              <a:rPr lang="en-US" dirty="0" smtClean="0"/>
              <a:t>direct contact with respiratory droplets from nasopharyngeal carrier?</a:t>
            </a:r>
          </a:p>
          <a:p>
            <a:r>
              <a:rPr lang="en-US" dirty="0" err="1" smtClean="0"/>
              <a:t>Haemophilus</a:t>
            </a:r>
            <a:r>
              <a:rPr lang="en-US" dirty="0" smtClean="0"/>
              <a:t> Influenza Type B(HIB)</a:t>
            </a:r>
          </a:p>
          <a:p>
            <a:r>
              <a:rPr lang="en-US" dirty="0" smtClean="0"/>
              <a:t>Also called German Measles and can cause fetal abnormalities in the first trimester of pregnancy?</a:t>
            </a:r>
          </a:p>
          <a:p>
            <a:r>
              <a:rPr lang="en-US" dirty="0" smtClean="0"/>
              <a:t>Rubella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 is an infection of the nervous system with the potentially deadly bacteria, The infection begins when the spores enter the body through an injury or wound(lock jaw)</a:t>
            </a:r>
          </a:p>
          <a:p>
            <a:r>
              <a:rPr lang="en-US" dirty="0" smtClean="0"/>
              <a:t>Tetanus</a:t>
            </a:r>
          </a:p>
          <a:p>
            <a:r>
              <a:rPr lang="en-US" dirty="0" smtClean="0"/>
              <a:t>This is also known as whooping cough, this is a highly contagious bacterial disease that causes uncontrollable, violent coughing</a:t>
            </a:r>
          </a:p>
          <a:p>
            <a:r>
              <a:rPr lang="en-US" dirty="0" err="1" smtClean="0"/>
              <a:t>Pertussis</a:t>
            </a:r>
            <a:endParaRPr lang="en-US" dirty="0" smtClean="0"/>
          </a:p>
          <a:p>
            <a:r>
              <a:rPr lang="en-US" dirty="0" smtClean="0"/>
              <a:t>This is irritation and swelling (inflammation) of the liver, can be spread through having contact with the blood, semen, vaginal fluids</a:t>
            </a:r>
          </a:p>
          <a:p>
            <a:r>
              <a:rPr lang="en-US" dirty="0" smtClean="0"/>
              <a:t>Hepatitis 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drug </a:t>
            </a:r>
            <a:r>
              <a:rPr lang="en-US" dirty="0" smtClean="0"/>
              <a:t>prevents, delays </a:t>
            </a:r>
            <a:r>
              <a:rPr lang="en-US" dirty="0" smtClean="0"/>
              <a:t>or slows blood clotting?</a:t>
            </a:r>
          </a:p>
          <a:p>
            <a:r>
              <a:rPr lang="en-US" dirty="0" smtClean="0"/>
              <a:t>Anticoagulant</a:t>
            </a:r>
          </a:p>
          <a:p>
            <a:r>
              <a:rPr lang="en-US" dirty="0" smtClean="0"/>
              <a:t>This drug reduces fever?</a:t>
            </a:r>
          </a:p>
          <a:p>
            <a:r>
              <a:rPr lang="en-US" dirty="0" smtClean="0"/>
              <a:t>Antipyretics</a:t>
            </a:r>
          </a:p>
          <a:p>
            <a:r>
              <a:rPr lang="en-US" dirty="0" smtClean="0"/>
              <a:t>This drug </a:t>
            </a:r>
            <a:r>
              <a:rPr lang="en-US" dirty="0"/>
              <a:t>p</a:t>
            </a:r>
            <a:r>
              <a:rPr lang="en-US" dirty="0" smtClean="0"/>
              <a:t>roduces a calming effect without causing sleep?</a:t>
            </a:r>
          </a:p>
          <a:p>
            <a:r>
              <a:rPr lang="en-US" dirty="0" smtClean="0"/>
              <a:t>Sedative</a:t>
            </a:r>
          </a:p>
          <a:p>
            <a:r>
              <a:rPr lang="en-US" dirty="0" smtClean="0"/>
              <a:t>This drug acts to counteract histamine</a:t>
            </a:r>
            <a:endParaRPr lang="en-US" b="1" dirty="0" smtClean="0"/>
          </a:p>
          <a:p>
            <a:r>
              <a:rPr lang="en-US" dirty="0" smtClean="0"/>
              <a:t>Antihistamines</a:t>
            </a:r>
          </a:p>
          <a:p>
            <a:r>
              <a:rPr lang="en-US" dirty="0" smtClean="0"/>
              <a:t>Give some examples of an antihistamines?</a:t>
            </a:r>
          </a:p>
          <a:p>
            <a:r>
              <a:rPr lang="en-US" dirty="0" smtClean="0"/>
              <a:t>Cold or allergy medications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drug prevents or relives cough?</a:t>
            </a:r>
          </a:p>
          <a:p>
            <a:r>
              <a:rPr lang="en-US" dirty="0" err="1" smtClean="0"/>
              <a:t>Antitussives</a:t>
            </a:r>
            <a:endParaRPr lang="en-US" dirty="0" smtClean="0"/>
          </a:p>
          <a:p>
            <a:r>
              <a:rPr lang="en-US" dirty="0" smtClean="0"/>
              <a:t>This drug is </a:t>
            </a:r>
            <a:r>
              <a:rPr lang="en-US" dirty="0" smtClean="0"/>
              <a:t>destructive to or inhibits growth of microorganisms(fights bacterial infection)?</a:t>
            </a:r>
          </a:p>
          <a:p>
            <a:r>
              <a:rPr lang="en-US" dirty="0" smtClean="0"/>
              <a:t>Antibiotic</a:t>
            </a:r>
          </a:p>
          <a:p>
            <a:r>
              <a:rPr lang="en-US" dirty="0" smtClean="0"/>
              <a:t>This drug relives pain?</a:t>
            </a:r>
          </a:p>
          <a:p>
            <a:r>
              <a:rPr lang="en-US" dirty="0" smtClean="0"/>
              <a:t>Analgesics</a:t>
            </a:r>
          </a:p>
          <a:p>
            <a:r>
              <a:rPr lang="en-US" dirty="0" smtClean="0"/>
              <a:t>This drug prevents convulsions?</a:t>
            </a:r>
          </a:p>
          <a:p>
            <a:r>
              <a:rPr lang="en-US" dirty="0" smtClean="0"/>
              <a:t>Anticonvulsant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 cardiac depressant drug will?</a:t>
            </a:r>
          </a:p>
          <a:p>
            <a:r>
              <a:rPr lang="en-US" dirty="0" smtClean="0"/>
              <a:t>Reduce a heart rate</a:t>
            </a:r>
          </a:p>
          <a:p>
            <a:r>
              <a:rPr lang="en-US" dirty="0" smtClean="0"/>
              <a:t>This drug </a:t>
            </a:r>
            <a:r>
              <a:rPr lang="en-US" dirty="0"/>
              <a:t>l</a:t>
            </a:r>
            <a:r>
              <a:rPr lang="en-US" dirty="0" smtClean="0"/>
              <a:t>owers blood glucose level</a:t>
            </a:r>
          </a:p>
          <a:p>
            <a:r>
              <a:rPr lang="en-US" dirty="0" smtClean="0"/>
              <a:t>Hypoglycemic</a:t>
            </a:r>
          </a:p>
          <a:p>
            <a:r>
              <a:rPr lang="en-US" dirty="0" smtClean="0"/>
              <a:t>In a PDR (Physicians desk reference), the pink section contains what?</a:t>
            </a:r>
          </a:p>
          <a:p>
            <a:r>
              <a:rPr lang="en-US" dirty="0" smtClean="0"/>
              <a:t>Brand and Generic names</a:t>
            </a:r>
          </a:p>
          <a:p>
            <a:r>
              <a:rPr lang="en-US" dirty="0" smtClean="0"/>
              <a:t>What is contained in the blue section of the PDR?</a:t>
            </a:r>
          </a:p>
          <a:p>
            <a:r>
              <a:rPr lang="en-US" dirty="0" smtClean="0"/>
              <a:t>Classification of the drug</a:t>
            </a:r>
          </a:p>
          <a:p>
            <a:r>
              <a:rPr lang="en-US" dirty="0" smtClean="0"/>
              <a:t>What is contained in the white section of the PDR?</a:t>
            </a:r>
          </a:p>
          <a:p>
            <a:r>
              <a:rPr lang="en-US" dirty="0" smtClean="0"/>
              <a:t>Manufacture Index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written, signed prescription must be presented to the pharmacist within how many hours of time for a controlled substance to be in compliance with Drug Enforcement Administration (DEA) regulations?</a:t>
            </a:r>
          </a:p>
          <a:p>
            <a:r>
              <a:rPr lang="en-US" dirty="0" smtClean="0"/>
              <a:t>72 hours</a:t>
            </a:r>
          </a:p>
          <a:p>
            <a:r>
              <a:rPr lang="en-US" dirty="0" smtClean="0"/>
              <a:t>These dugs have no recognized medical use in the U.S. and prescriptions for such drugs are prohibited(high risk for abuse) what schedule of drug?</a:t>
            </a:r>
          </a:p>
          <a:p>
            <a:r>
              <a:rPr lang="en-US" dirty="0" smtClean="0"/>
              <a:t>Schedule 1</a:t>
            </a:r>
          </a:p>
          <a:p>
            <a:r>
              <a:rPr lang="en-US" dirty="0" smtClean="0"/>
              <a:t>What would be considered a type 1 drug?</a:t>
            </a:r>
          </a:p>
          <a:p>
            <a:r>
              <a:rPr lang="en-US" dirty="0" smtClean="0"/>
              <a:t>Cocaine, heroin, marijuana</a:t>
            </a:r>
          </a:p>
          <a:p>
            <a:r>
              <a:rPr lang="en-US" dirty="0" smtClean="0"/>
              <a:t>These drugs must have a written or types prescription, no refill, have DEA number(risk for abuse, may lead to psychological abuse)?</a:t>
            </a:r>
          </a:p>
          <a:p>
            <a:r>
              <a:rPr lang="en-US" dirty="0" smtClean="0"/>
              <a:t>Schedule 2 </a:t>
            </a:r>
          </a:p>
          <a:p>
            <a:r>
              <a:rPr lang="en-US" dirty="0" smtClean="0"/>
              <a:t>These drugs are </a:t>
            </a:r>
            <a:r>
              <a:rPr lang="en-US" dirty="0"/>
              <a:t>s</a:t>
            </a:r>
            <a:r>
              <a:rPr lang="en-US" dirty="0" smtClean="0"/>
              <a:t>ubject to state and local regulations(Very limited quantities of narcotics and low potential risk for abuse)?</a:t>
            </a:r>
          </a:p>
          <a:p>
            <a:r>
              <a:rPr lang="en-US" dirty="0" smtClean="0"/>
              <a:t>Schedule 5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method of administering a drug under the tongue?</a:t>
            </a:r>
          </a:p>
          <a:p>
            <a:r>
              <a:rPr lang="en-US" dirty="0" smtClean="0"/>
              <a:t>Sublingual</a:t>
            </a:r>
          </a:p>
          <a:p>
            <a:r>
              <a:rPr lang="en-US" dirty="0" smtClean="0"/>
              <a:t>The method of administering a drug in the cheek?</a:t>
            </a:r>
          </a:p>
          <a:p>
            <a:r>
              <a:rPr lang="en-US" dirty="0" err="1" smtClean="0"/>
              <a:t>Buccal</a:t>
            </a:r>
            <a:endParaRPr lang="en-US" dirty="0" smtClean="0"/>
          </a:p>
          <a:p>
            <a:r>
              <a:rPr lang="en-US" dirty="0" smtClean="0"/>
              <a:t>The most commonly administered drug is?</a:t>
            </a:r>
          </a:p>
          <a:p>
            <a:r>
              <a:rPr lang="en-US" dirty="0" smtClean="0"/>
              <a:t>Oral</a:t>
            </a:r>
          </a:p>
          <a:p>
            <a:r>
              <a:rPr lang="en-US" dirty="0" smtClean="0"/>
              <a:t>The method of administering a drug with a small adhesive patch is placed directly on the skin?</a:t>
            </a:r>
          </a:p>
          <a:p>
            <a:r>
              <a:rPr lang="en-US" dirty="0" err="1" smtClean="0"/>
              <a:t>Transdermal</a:t>
            </a:r>
            <a:r>
              <a:rPr lang="en-US" dirty="0" smtClean="0"/>
              <a:t> patch</a:t>
            </a:r>
          </a:p>
          <a:p>
            <a:r>
              <a:rPr lang="en-US" dirty="0" smtClean="0"/>
              <a:t>The method of administering a drug with a spray or power mixed with a liquid(produces a mist)?</a:t>
            </a:r>
          </a:p>
          <a:p>
            <a:r>
              <a:rPr lang="en-US" dirty="0" smtClean="0"/>
              <a:t>Inhalation</a:t>
            </a:r>
          </a:p>
          <a:p>
            <a:r>
              <a:rPr lang="en-US" dirty="0" smtClean="0"/>
              <a:t>This is </a:t>
            </a:r>
            <a:r>
              <a:rPr lang="en-US" dirty="0"/>
              <a:t>o</a:t>
            </a:r>
            <a:r>
              <a:rPr lang="en-US" dirty="0" smtClean="0"/>
              <a:t>ne form of inhalation, and should be in every office for emergency use?</a:t>
            </a:r>
          </a:p>
          <a:p>
            <a:r>
              <a:rPr lang="en-US" dirty="0" smtClean="0"/>
              <a:t>Oxygen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six rights when giving a medication?</a:t>
            </a:r>
          </a:p>
          <a:p>
            <a:pPr>
              <a:buNone/>
            </a:pPr>
            <a:r>
              <a:rPr lang="en-US" dirty="0" smtClean="0"/>
              <a:t>1. PATIENT</a:t>
            </a:r>
          </a:p>
          <a:p>
            <a:pPr>
              <a:buNone/>
            </a:pPr>
            <a:r>
              <a:rPr lang="en-US" dirty="0" smtClean="0"/>
              <a:t>2. MEDICATION</a:t>
            </a:r>
          </a:p>
          <a:p>
            <a:pPr>
              <a:buNone/>
            </a:pPr>
            <a:r>
              <a:rPr lang="en-US" dirty="0" smtClean="0"/>
              <a:t>3. DOSE/AMOUNT</a:t>
            </a:r>
          </a:p>
          <a:p>
            <a:pPr>
              <a:buNone/>
            </a:pPr>
            <a:r>
              <a:rPr lang="en-US" dirty="0" smtClean="0"/>
              <a:t>4. ROUTE/METHOD</a:t>
            </a:r>
          </a:p>
          <a:p>
            <a:pPr>
              <a:buNone/>
            </a:pPr>
            <a:r>
              <a:rPr lang="en-US" dirty="0" smtClean="0"/>
              <a:t>5. TECHNIQUE</a:t>
            </a:r>
            <a:r>
              <a:rPr lang="en-US" smtClean="0"/>
              <a:t>/DOCUMENTATION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TIME/SCHEDULE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When opening a medication from an ampule, you should always use?</a:t>
            </a:r>
          </a:p>
          <a:p>
            <a:r>
              <a:rPr lang="en-US" dirty="0" smtClean="0"/>
              <a:t>A gauze(why)</a:t>
            </a:r>
          </a:p>
          <a:p>
            <a:r>
              <a:rPr lang="en-US" dirty="0" smtClean="0"/>
              <a:t>Cuts</a:t>
            </a:r>
          </a:p>
          <a:p>
            <a:r>
              <a:rPr lang="en-US" dirty="0" smtClean="0"/>
              <a:t>Before withdrawing medication from a vial, use should always?</a:t>
            </a:r>
          </a:p>
          <a:p>
            <a:r>
              <a:rPr lang="en-US" dirty="0" smtClean="0"/>
              <a:t>With the top with alcohol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intradermal</a:t>
            </a:r>
            <a:r>
              <a:rPr lang="en-US" dirty="0" smtClean="0"/>
              <a:t> injection is given in what degrees?</a:t>
            </a:r>
          </a:p>
          <a:p>
            <a:r>
              <a:rPr lang="en-US" dirty="0" smtClean="0"/>
              <a:t>10 to 15 degrees </a:t>
            </a:r>
          </a:p>
          <a:p>
            <a:r>
              <a:rPr lang="en-US" dirty="0" err="1"/>
              <a:t>I</a:t>
            </a:r>
            <a:r>
              <a:rPr lang="en-US" dirty="0" err="1" smtClean="0"/>
              <a:t>ntradermal</a:t>
            </a:r>
            <a:r>
              <a:rPr lang="en-US" dirty="0" smtClean="0"/>
              <a:t> injection is administered just under the surface of the skin, and what should be facing up?</a:t>
            </a:r>
          </a:p>
          <a:p>
            <a:r>
              <a:rPr lang="en-US" dirty="0" smtClean="0"/>
              <a:t>Bevel</a:t>
            </a:r>
          </a:p>
          <a:p>
            <a:r>
              <a:rPr lang="en-US" dirty="0" smtClean="0"/>
              <a:t>What should develop at the site of an </a:t>
            </a:r>
            <a:r>
              <a:rPr lang="en-US" dirty="0" err="1" smtClean="0"/>
              <a:t>intradermal</a:t>
            </a:r>
            <a:r>
              <a:rPr lang="en-US" dirty="0" smtClean="0"/>
              <a:t> injection, if given correctly?</a:t>
            </a:r>
          </a:p>
          <a:p>
            <a:r>
              <a:rPr lang="en-US" dirty="0" smtClean="0"/>
              <a:t>Wheal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subcutaneous Injection should be given at what degrees?</a:t>
            </a:r>
          </a:p>
          <a:p>
            <a:r>
              <a:rPr lang="en-US" dirty="0" smtClean="0"/>
              <a:t>45 degrees</a:t>
            </a:r>
          </a:p>
          <a:p>
            <a:r>
              <a:rPr lang="en-US" dirty="0" smtClean="0"/>
              <a:t>The most commonly used gauge for a subcutaneous Injection is?</a:t>
            </a:r>
          </a:p>
          <a:p>
            <a:r>
              <a:rPr lang="en-US" dirty="0" smtClean="0"/>
              <a:t>25 to 27G </a:t>
            </a:r>
          </a:p>
          <a:p>
            <a:r>
              <a:rPr lang="en-US" dirty="0" smtClean="0"/>
              <a:t>A Intramuscular Injections should be given at what degrees?</a:t>
            </a:r>
          </a:p>
          <a:p>
            <a:r>
              <a:rPr lang="en-US" dirty="0" smtClean="0"/>
              <a:t>90 degrees</a:t>
            </a:r>
          </a:p>
          <a:p>
            <a:r>
              <a:rPr lang="en-US" dirty="0" smtClean="0"/>
              <a:t>What size(s) of needle should be used with a intramuscular injection?</a:t>
            </a:r>
          </a:p>
          <a:p>
            <a:r>
              <a:rPr lang="en-US" dirty="0" smtClean="0"/>
              <a:t>1 to 3 inch length(depending on </a:t>
            </a:r>
            <a:r>
              <a:rPr lang="en-US" smtClean="0"/>
              <a:t>the </a:t>
            </a:r>
            <a:r>
              <a:rPr lang="en-US" smtClean="0"/>
              <a:t>patient)</a:t>
            </a:r>
            <a:endParaRPr lang="en-US" dirty="0" smtClean="0"/>
          </a:p>
          <a:p>
            <a:r>
              <a:rPr lang="en-US" dirty="0" smtClean="0"/>
              <a:t>What gauge should use for an intramuscular injection?</a:t>
            </a:r>
          </a:p>
          <a:p>
            <a:r>
              <a:rPr lang="en-US" dirty="0" smtClean="0"/>
              <a:t>18 to 23 G(depending on the thickness of the medication)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2073</TotalTime>
  <Words>747</Words>
  <Application>Microsoft Office PowerPoint</Application>
  <PresentationFormat>On-screen Show (4:3)</PresentationFormat>
  <Paragraphs>128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Review 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</dc:title>
  <dc:creator>ahastin2</dc:creator>
  <cp:lastModifiedBy>SLC Manager</cp:lastModifiedBy>
  <cp:revision>21</cp:revision>
  <dcterms:created xsi:type="dcterms:W3CDTF">2011-12-01T03:53:15Z</dcterms:created>
  <dcterms:modified xsi:type="dcterms:W3CDTF">2014-02-25T19:02:46Z</dcterms:modified>
</cp:coreProperties>
</file>