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57BC-F399-417A-90E7-B1902375F5FE}" type="datetimeFigureOut">
              <a:rPr lang="en-US" smtClean="0"/>
              <a:pPr/>
              <a:t>08/22/2012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AC77-E5F6-420A-80E0-3E9594E84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57BC-F399-417A-90E7-B1902375F5FE}" type="datetimeFigureOut">
              <a:rPr lang="en-US" smtClean="0"/>
              <a:pPr/>
              <a:t>08/22/2012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AC77-E5F6-420A-80E0-3E9594E84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57BC-F399-417A-90E7-B1902375F5FE}" type="datetimeFigureOut">
              <a:rPr lang="en-US" smtClean="0"/>
              <a:pPr/>
              <a:t>08/22/2012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AC77-E5F6-420A-80E0-3E9594E84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57BC-F399-417A-90E7-B1902375F5FE}" type="datetimeFigureOut">
              <a:rPr lang="en-US" smtClean="0"/>
              <a:pPr/>
              <a:t>08/22/2012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AC77-E5F6-420A-80E0-3E9594E84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57BC-F399-417A-90E7-B1902375F5FE}" type="datetimeFigureOut">
              <a:rPr lang="en-US" smtClean="0"/>
              <a:pPr/>
              <a:t>08/22/2012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AC77-E5F6-420A-80E0-3E9594E84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57BC-F399-417A-90E7-B1902375F5FE}" type="datetimeFigureOut">
              <a:rPr lang="en-US" smtClean="0"/>
              <a:pPr/>
              <a:t>08/22/2012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AC77-E5F6-420A-80E0-3E9594E84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57BC-F399-417A-90E7-B1902375F5FE}" type="datetimeFigureOut">
              <a:rPr lang="en-US" smtClean="0"/>
              <a:pPr/>
              <a:t>08/22/2012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AC77-E5F6-420A-80E0-3E9594E84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57BC-F399-417A-90E7-B1902375F5FE}" type="datetimeFigureOut">
              <a:rPr lang="en-US" smtClean="0"/>
              <a:pPr/>
              <a:t>08/22/2012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AC77-E5F6-420A-80E0-3E9594E84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57BC-F399-417A-90E7-B1902375F5FE}" type="datetimeFigureOut">
              <a:rPr lang="en-US" smtClean="0"/>
              <a:pPr/>
              <a:t>08/22/2012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AC77-E5F6-420A-80E0-3E9594E84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57BC-F399-417A-90E7-B1902375F5FE}" type="datetimeFigureOut">
              <a:rPr lang="en-US" smtClean="0"/>
              <a:pPr/>
              <a:t>08/22/2012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AC77-E5F6-420A-80E0-3E9594E84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57BC-F399-417A-90E7-B1902375F5FE}" type="datetimeFigureOut">
              <a:rPr lang="en-US" smtClean="0"/>
              <a:pPr/>
              <a:t>08/22/2012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AC77-E5F6-420A-80E0-3E9594E84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E57BC-F399-417A-90E7-B1902375F5FE}" type="datetimeFigureOut">
              <a:rPr lang="en-US" smtClean="0"/>
              <a:pPr/>
              <a:t>08/22/2012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5AC77-E5F6-420A-80E0-3E9594E84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Total Health Care Team </a:t>
            </a:r>
            <a:br>
              <a:rPr lang="en-US" dirty="0" smtClean="0"/>
            </a:br>
            <a:r>
              <a:rPr lang="en-US" dirty="0" smtClean="0"/>
              <a:t>Page 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 Unit 2</a:t>
            </a:r>
            <a:endParaRPr lang="en-US" dirty="0"/>
          </a:p>
        </p:txBody>
      </p:sp>
      <p:pic>
        <p:nvPicPr>
          <p:cNvPr id="1026" name="Picture 2" descr="http://t3.gstatic.com/images?q=tbn:ANd9GcTMY4-hbtR-50tl8QXbjqlzfsm6LW4xRQ2amsGtgardo3S9Cy3yU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724400"/>
            <a:ext cx="31623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sz="7200" b="1" u="sng" dirty="0" smtClean="0"/>
          </a:p>
          <a:p>
            <a:pPr>
              <a:buNone/>
            </a:pPr>
            <a:endParaRPr lang="en-US" sz="7200" b="1" u="sng" dirty="0" smtClean="0"/>
          </a:p>
          <a:p>
            <a:pPr>
              <a:buNone/>
            </a:pPr>
            <a:r>
              <a:rPr lang="en-US" sz="7200" b="1" u="sng" dirty="0" smtClean="0"/>
              <a:t>Administrative</a:t>
            </a:r>
            <a:r>
              <a:rPr lang="en-US" sz="7200" dirty="0" smtClean="0"/>
              <a:t>:  </a:t>
            </a:r>
          </a:p>
          <a:p>
            <a:pPr>
              <a:buNone/>
            </a:pPr>
            <a:r>
              <a:rPr lang="en-US" sz="7200" dirty="0"/>
              <a:t> </a:t>
            </a:r>
            <a:r>
              <a:rPr lang="en-US" sz="7200" dirty="0" smtClean="0"/>
              <a:t>   - schedule appointments</a:t>
            </a:r>
          </a:p>
          <a:p>
            <a:pPr>
              <a:buNone/>
            </a:pPr>
            <a:r>
              <a:rPr lang="en-US" sz="7200" dirty="0"/>
              <a:t> </a:t>
            </a:r>
            <a:r>
              <a:rPr lang="en-US" sz="7200" dirty="0" smtClean="0"/>
              <a:t>   - handle phone calls</a:t>
            </a:r>
          </a:p>
          <a:p>
            <a:pPr>
              <a:buNone/>
            </a:pPr>
            <a:r>
              <a:rPr lang="en-US" sz="7200" dirty="0"/>
              <a:t> </a:t>
            </a:r>
            <a:r>
              <a:rPr lang="en-US" sz="7200" dirty="0" smtClean="0"/>
              <a:t>   - complete insurance forms</a:t>
            </a:r>
          </a:p>
          <a:p>
            <a:pPr>
              <a:buNone/>
            </a:pPr>
            <a:r>
              <a:rPr lang="en-US" sz="7200" dirty="0"/>
              <a:t> </a:t>
            </a:r>
            <a:r>
              <a:rPr lang="en-US" sz="7200" dirty="0" smtClean="0"/>
              <a:t>   - obtain patient data</a:t>
            </a:r>
          </a:p>
          <a:p>
            <a:pPr>
              <a:buNone/>
            </a:pPr>
            <a:endParaRPr lang="en-US" sz="7200" dirty="0" smtClean="0"/>
          </a:p>
          <a:p>
            <a:pPr>
              <a:buNone/>
            </a:pPr>
            <a:r>
              <a:rPr lang="en-US" sz="7200" b="1" u="sng" dirty="0" smtClean="0"/>
              <a:t>Clinical</a:t>
            </a:r>
            <a:r>
              <a:rPr lang="en-US" sz="7200" dirty="0" smtClean="0"/>
              <a:t>: </a:t>
            </a:r>
          </a:p>
          <a:p>
            <a:pPr>
              <a:buNone/>
            </a:pPr>
            <a:r>
              <a:rPr lang="en-US" sz="7200" dirty="0"/>
              <a:t> </a:t>
            </a:r>
            <a:r>
              <a:rPr lang="en-US" sz="7200" dirty="0" smtClean="0"/>
              <a:t>    - take medical histories</a:t>
            </a:r>
          </a:p>
          <a:p>
            <a:pPr>
              <a:buNone/>
            </a:pPr>
            <a:r>
              <a:rPr lang="en-US" sz="7200" dirty="0"/>
              <a:t> </a:t>
            </a:r>
            <a:r>
              <a:rPr lang="en-US" sz="7200" dirty="0" smtClean="0"/>
              <a:t>    - take vital signs</a:t>
            </a:r>
          </a:p>
          <a:p>
            <a:pPr>
              <a:buNone/>
            </a:pPr>
            <a:r>
              <a:rPr lang="en-US" sz="7200" dirty="0"/>
              <a:t> </a:t>
            </a:r>
            <a:r>
              <a:rPr lang="en-US" sz="7200" dirty="0" smtClean="0"/>
              <a:t>    - assist with medical procedures</a:t>
            </a:r>
          </a:p>
          <a:p>
            <a:pPr>
              <a:buNone/>
            </a:pPr>
            <a:r>
              <a:rPr lang="en-US" sz="7200" dirty="0"/>
              <a:t> </a:t>
            </a:r>
            <a:r>
              <a:rPr lang="en-US" sz="7200" dirty="0" smtClean="0"/>
              <a:t>    - prepare patients for exams</a:t>
            </a:r>
          </a:p>
          <a:p>
            <a:pPr>
              <a:buNone/>
            </a:pPr>
            <a:r>
              <a:rPr lang="en-US" sz="7200" dirty="0"/>
              <a:t> </a:t>
            </a:r>
            <a:r>
              <a:rPr lang="en-US" sz="7200" dirty="0" smtClean="0"/>
              <a:t>    - prepare medications</a:t>
            </a:r>
          </a:p>
          <a:p>
            <a:pPr>
              <a:buNone/>
            </a:pPr>
            <a:endParaRPr lang="en-US" sz="7200" dirty="0" smtClean="0"/>
          </a:p>
          <a:p>
            <a:pPr>
              <a:buNone/>
            </a:pPr>
            <a:r>
              <a:rPr lang="en-US" sz="7200" b="1" u="sng" dirty="0"/>
              <a:t> </a:t>
            </a:r>
            <a:r>
              <a:rPr lang="en-US" sz="7200" b="1" u="sng" dirty="0" smtClean="0"/>
              <a:t>General</a:t>
            </a:r>
            <a:r>
              <a:rPr lang="en-US" sz="7200" dirty="0" smtClean="0"/>
              <a:t>:</a:t>
            </a:r>
          </a:p>
          <a:p>
            <a:pPr>
              <a:buNone/>
            </a:pPr>
            <a:r>
              <a:rPr lang="en-US" sz="7200" dirty="0"/>
              <a:t>  </a:t>
            </a:r>
            <a:r>
              <a:rPr lang="en-US" sz="7200" dirty="0" smtClean="0"/>
              <a:t>    - take initiative and responsibility</a:t>
            </a:r>
          </a:p>
          <a:p>
            <a:pPr>
              <a:buNone/>
            </a:pPr>
            <a:r>
              <a:rPr lang="en-US" sz="7200" dirty="0"/>
              <a:t> </a:t>
            </a:r>
            <a:r>
              <a:rPr lang="en-US" sz="7200" dirty="0" smtClean="0"/>
              <a:t>     - treat all patients with compassion and empathy</a:t>
            </a:r>
          </a:p>
          <a:p>
            <a:pPr>
              <a:buNone/>
            </a:pPr>
            <a:r>
              <a:rPr lang="en-US" sz="7200" dirty="0"/>
              <a:t> </a:t>
            </a:r>
            <a:r>
              <a:rPr lang="en-US" sz="7200" dirty="0" smtClean="0"/>
              <a:t>     - use medical terminology appropriately</a:t>
            </a:r>
          </a:p>
          <a:p>
            <a:pPr>
              <a:buNone/>
            </a:pPr>
            <a:r>
              <a:rPr lang="en-US" sz="7200" dirty="0"/>
              <a:t> </a:t>
            </a:r>
            <a:r>
              <a:rPr lang="en-US" sz="7200" dirty="0" smtClean="0"/>
              <a:t>     - work as a team member</a:t>
            </a:r>
          </a:p>
          <a:p>
            <a:pPr>
              <a:buNone/>
            </a:pPr>
            <a:r>
              <a:rPr lang="en-US" sz="7200" dirty="0"/>
              <a:t> </a:t>
            </a:r>
            <a:r>
              <a:rPr lang="en-US" sz="7200" dirty="0" smtClean="0"/>
              <a:t>     - maintain confidentiality</a:t>
            </a:r>
          </a:p>
          <a:p>
            <a:pPr>
              <a:buNone/>
            </a:pPr>
            <a:r>
              <a:rPr lang="en-US" sz="7200" dirty="0"/>
              <a:t> </a:t>
            </a:r>
            <a:r>
              <a:rPr lang="en-US" sz="7200" dirty="0" smtClean="0"/>
              <a:t>     - document accurately</a:t>
            </a:r>
          </a:p>
          <a:p>
            <a:pPr>
              <a:buNone/>
            </a:pPr>
            <a:r>
              <a:rPr lang="en-US" sz="7200" dirty="0"/>
              <a:t> </a:t>
            </a:r>
            <a:r>
              <a:rPr lang="en-US" sz="7200" dirty="0" smtClean="0"/>
              <a:t>     - follow state, federal, and local legal guidelines</a:t>
            </a:r>
          </a:p>
          <a:p>
            <a:pPr>
              <a:buNone/>
            </a:pPr>
            <a:r>
              <a:rPr lang="en-US" sz="7200" dirty="0"/>
              <a:t> </a:t>
            </a:r>
            <a:r>
              <a:rPr lang="en-US" sz="7200" dirty="0" smtClean="0"/>
              <a:t>  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Employment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practice of medicine has changed dramatically. </a:t>
            </a:r>
          </a:p>
          <a:p>
            <a:r>
              <a:rPr lang="en-US" dirty="0" smtClean="0"/>
              <a:t>Today medical assistants work in physicians offices, clinics, hospitals, and other facilities</a:t>
            </a:r>
          </a:p>
          <a:p>
            <a:r>
              <a:rPr lang="en-US" dirty="0" smtClean="0"/>
              <a:t>Medical assistants who specialize in certain fields may have other responsibilities</a:t>
            </a:r>
          </a:p>
          <a:p>
            <a:r>
              <a:rPr lang="en-US" dirty="0" smtClean="0"/>
              <a:t>An MA in podiatry may make casting of feet, take x-rays, and assist in surgery, while an MA in Optometry may measure eye muscle function, explain proper eye safety, and demonstrate the use of contact lenses.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Salaries vary depending on experience, skills, and geographic location.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median expected salary for a typical </a:t>
            </a:r>
            <a:r>
              <a:rPr lang="en-US" dirty="0" smtClean="0"/>
              <a:t>medical </a:t>
            </a:r>
            <a:r>
              <a:rPr lang="en-US" dirty="0"/>
              <a:t>a</a:t>
            </a:r>
            <a:r>
              <a:rPr lang="en-US" dirty="0" smtClean="0"/>
              <a:t>ssistant in </a:t>
            </a:r>
            <a:r>
              <a:rPr lang="en-US" dirty="0"/>
              <a:t>the United </a:t>
            </a:r>
            <a:r>
              <a:rPr lang="en-US" dirty="0" smtClean="0"/>
              <a:t>States is</a:t>
            </a:r>
            <a:r>
              <a:rPr lang="en-US" dirty="0"/>
              <a:t> $</a:t>
            </a:r>
            <a:r>
              <a:rPr lang="en-US" dirty="0" smtClean="0"/>
              <a:t>29,704(Aug 2011 by salary.com)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Highly Desirable Characteristics of Health Care 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personal character traits that are highly desirable for health care workers</a:t>
            </a:r>
          </a:p>
          <a:p>
            <a:endParaRPr lang="en-US" dirty="0" smtClean="0"/>
          </a:p>
          <a:p>
            <a:r>
              <a:rPr lang="en-US" dirty="0" smtClean="0"/>
              <a:t>Some traits are there, while others must be learned over time</a:t>
            </a:r>
          </a:p>
          <a:p>
            <a:endParaRPr lang="en-US" dirty="0" smtClean="0"/>
          </a:p>
          <a:p>
            <a:r>
              <a:rPr lang="en-US" dirty="0" smtClean="0"/>
              <a:t>                           </a:t>
            </a:r>
            <a:r>
              <a:rPr lang="en-US" b="1" dirty="0" smtClean="0"/>
              <a:t>Personality is key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www.ovct.edu/medicalassista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267200"/>
            <a:ext cx="1981200" cy="2590800"/>
          </a:xfrm>
          <a:prstGeom prst="rect">
            <a:avLst/>
          </a:prstGeom>
          <a:noFill/>
        </p:spPr>
      </p:pic>
      <p:pic>
        <p:nvPicPr>
          <p:cNvPr id="1028" name="Picture 4" descr="http://www.citytowninfo.com/images/careers/320x240/medical-assistants-2-320x2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572000"/>
            <a:ext cx="28956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Accurate</a:t>
            </a:r>
            <a:r>
              <a:rPr lang="en-US" dirty="0" smtClean="0"/>
              <a:t>: Be accurate when recordings patients’ remarks and findings from vital signs</a:t>
            </a:r>
          </a:p>
          <a:p>
            <a:r>
              <a:rPr lang="en-US" b="1" dirty="0" smtClean="0"/>
              <a:t>Adaptable</a:t>
            </a:r>
            <a:r>
              <a:rPr lang="en-US" dirty="0" smtClean="0"/>
              <a:t>: You will need to adapt to change and be flexible, working for someone who may be sick</a:t>
            </a:r>
          </a:p>
          <a:p>
            <a:r>
              <a:rPr lang="en-US" b="1" dirty="0" smtClean="0"/>
              <a:t>Conservative</a:t>
            </a:r>
            <a:r>
              <a:rPr lang="en-US" dirty="0" smtClean="0"/>
              <a:t>: Treat things in the office(classroom) like they were your own, not wasteful</a:t>
            </a:r>
          </a:p>
          <a:p>
            <a:r>
              <a:rPr lang="en-US" b="1" dirty="0" smtClean="0"/>
              <a:t>Courteous</a:t>
            </a:r>
            <a:r>
              <a:rPr lang="en-US" dirty="0" smtClean="0"/>
              <a:t>: Be courteous despite difficulties</a:t>
            </a:r>
          </a:p>
          <a:p>
            <a:r>
              <a:rPr lang="en-US" b="1" dirty="0" smtClean="0"/>
              <a:t>Dependable</a:t>
            </a:r>
            <a:r>
              <a:rPr lang="en-US" dirty="0" smtClean="0"/>
              <a:t>: Be on time, organized and ready to start the day</a:t>
            </a:r>
          </a:p>
          <a:p>
            <a:r>
              <a:rPr lang="en-US" b="1" dirty="0" smtClean="0"/>
              <a:t>Confidential</a:t>
            </a:r>
            <a:r>
              <a:rPr lang="en-US" dirty="0" smtClean="0"/>
              <a:t>: Only share information with other health care professionals(pertains to that patient)</a:t>
            </a:r>
          </a:p>
          <a:p>
            <a:r>
              <a:rPr lang="en-US" b="1" dirty="0" smtClean="0"/>
              <a:t>Empathetic</a:t>
            </a:r>
            <a:r>
              <a:rPr lang="en-US" dirty="0" smtClean="0"/>
              <a:t>: Understanding how that patient feels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Honest</a:t>
            </a:r>
            <a:r>
              <a:rPr lang="en-US" dirty="0" smtClean="0"/>
              <a:t>: Admit to a mistake because you are dealing with human life</a:t>
            </a:r>
          </a:p>
          <a:p>
            <a:r>
              <a:rPr lang="en-US" b="1" dirty="0" smtClean="0"/>
              <a:t>Initiative</a:t>
            </a:r>
            <a:r>
              <a:rPr lang="en-US" dirty="0" smtClean="0"/>
              <a:t>: Be a self-starter; volunteer to try a new task, have ambition, hustle</a:t>
            </a:r>
          </a:p>
          <a:p>
            <a:r>
              <a:rPr lang="en-US" b="1" dirty="0" smtClean="0"/>
              <a:t>Patient</a:t>
            </a:r>
            <a:r>
              <a:rPr lang="en-US" dirty="0" smtClean="0"/>
              <a:t>: The physician cannot afford for you to be impolite or impatient</a:t>
            </a:r>
          </a:p>
          <a:p>
            <a:r>
              <a:rPr lang="en-US" b="1" dirty="0" smtClean="0"/>
              <a:t>Perseverance</a:t>
            </a:r>
            <a:r>
              <a:rPr lang="en-US" dirty="0" smtClean="0"/>
              <a:t>: Stick to a task until it is completed</a:t>
            </a:r>
          </a:p>
          <a:p>
            <a:r>
              <a:rPr lang="en-US" b="1" dirty="0" smtClean="0"/>
              <a:t>Respectful</a:t>
            </a:r>
            <a:r>
              <a:rPr lang="en-US" dirty="0" smtClean="0"/>
              <a:t>: Be considerate even if you have differences</a:t>
            </a:r>
          </a:p>
          <a:p>
            <a:r>
              <a:rPr lang="en-US" b="1" dirty="0" smtClean="0"/>
              <a:t>Tact</a:t>
            </a:r>
            <a:r>
              <a:rPr lang="en-US" dirty="0" smtClean="0"/>
              <a:t>: Knowing what to say at what time</a:t>
            </a:r>
          </a:p>
          <a:p>
            <a:r>
              <a:rPr lang="en-US" b="1" dirty="0" smtClean="0"/>
              <a:t>Punctual</a:t>
            </a:r>
            <a:r>
              <a:rPr lang="en-US" dirty="0" smtClean="0"/>
              <a:t>: Being on time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Personality 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Friendly attitude</a:t>
            </a:r>
            <a:r>
              <a:rPr lang="en-US" dirty="0" smtClean="0"/>
              <a:t>: Be friendly, but at the same time maintain a professional relationship</a:t>
            </a:r>
          </a:p>
          <a:p>
            <a:r>
              <a:rPr lang="en-US" b="1" dirty="0" smtClean="0"/>
              <a:t>Intelligence</a:t>
            </a:r>
            <a:r>
              <a:rPr lang="en-US" dirty="0" smtClean="0"/>
              <a:t>: This is not a high IQ or college degree, this is a willingness to learn about your profession and improve with experience</a:t>
            </a:r>
          </a:p>
          <a:p>
            <a:r>
              <a:rPr lang="en-US" b="1" dirty="0" smtClean="0"/>
              <a:t>Pleasant personality</a:t>
            </a:r>
            <a:r>
              <a:rPr lang="en-US" dirty="0" smtClean="0"/>
              <a:t>: No one </a:t>
            </a:r>
            <a:r>
              <a:rPr lang="en-US" dirty="0" smtClean="0"/>
              <a:t>enjoys </a:t>
            </a:r>
            <a:r>
              <a:rPr lang="en-US" dirty="0" smtClean="0"/>
              <a:t>being around someone who is negative and complains all the time</a:t>
            </a:r>
          </a:p>
          <a:p>
            <a:r>
              <a:rPr lang="en-US" b="1" dirty="0" smtClean="0"/>
              <a:t>Pleasant voice</a:t>
            </a:r>
            <a:r>
              <a:rPr lang="en-US" dirty="0" smtClean="0"/>
              <a:t>: This includes your pitch, force, quality,  and rate</a:t>
            </a:r>
          </a:p>
          <a:p>
            <a:r>
              <a:rPr lang="en-US" b="1" dirty="0" smtClean="0"/>
              <a:t>Smile</a:t>
            </a:r>
            <a:r>
              <a:rPr lang="en-US" dirty="0" smtClean="0"/>
              <a:t>: a genuine smile is a welcome sight to a patient </a:t>
            </a:r>
          </a:p>
          <a:p>
            <a:r>
              <a:rPr lang="en-US" b="1" dirty="0" smtClean="0"/>
              <a:t>Positive attitude</a:t>
            </a:r>
            <a:r>
              <a:rPr lang="en-US" dirty="0" smtClean="0"/>
              <a:t>: Your attitude shows everyone how you feel about your work(in person or on the phone)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Perception As A Professional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 you are a health care worker and consider yourself to be a professional, you are expected to “look the part”</a:t>
            </a:r>
          </a:p>
          <a:p>
            <a:r>
              <a:rPr lang="en-US" b="1" dirty="0" smtClean="0"/>
              <a:t>Good health</a:t>
            </a:r>
            <a:r>
              <a:rPr lang="en-US" dirty="0" smtClean="0"/>
              <a:t>: As a health care professional, you are perceived as an example; no patient wants to receive medical care from someone who appears unhealthy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Perception As A Professional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Personal appearance</a:t>
            </a:r>
            <a:r>
              <a:rPr lang="en-US" dirty="0" smtClean="0"/>
              <a:t>: Your appearance says volumes about you:</a:t>
            </a:r>
          </a:p>
          <a:p>
            <a:r>
              <a:rPr lang="en-US" b="1" dirty="0" smtClean="0"/>
              <a:t>1. </a:t>
            </a:r>
            <a:r>
              <a:rPr lang="en-US" u="sng" dirty="0" smtClean="0"/>
              <a:t>Cleanliness</a:t>
            </a:r>
            <a:r>
              <a:rPr lang="en-US" dirty="0" smtClean="0"/>
              <a:t>: shower, use deodorant, brush teeth</a:t>
            </a:r>
          </a:p>
          <a:p>
            <a:r>
              <a:rPr lang="en-US" b="1" dirty="0" smtClean="0"/>
              <a:t>2. </a:t>
            </a:r>
            <a:r>
              <a:rPr lang="en-US" u="sng" dirty="0" smtClean="0"/>
              <a:t>Hand care</a:t>
            </a:r>
            <a:r>
              <a:rPr lang="en-US" dirty="0" smtClean="0"/>
              <a:t>: </a:t>
            </a:r>
            <a:r>
              <a:rPr lang="en-US" dirty="0" smtClean="0"/>
              <a:t>fingernails </a:t>
            </a:r>
            <a:r>
              <a:rPr lang="en-US" dirty="0" smtClean="0"/>
              <a:t>clean and at moderate length, clear polish, and no artificial nails</a:t>
            </a:r>
          </a:p>
          <a:p>
            <a:r>
              <a:rPr lang="en-US" b="1" dirty="0" smtClean="0"/>
              <a:t>3. </a:t>
            </a:r>
            <a:r>
              <a:rPr lang="en-US" u="sng" dirty="0" smtClean="0"/>
              <a:t>Hair</a:t>
            </a:r>
            <a:r>
              <a:rPr lang="en-US" dirty="0" smtClean="0"/>
              <a:t>: must be clean and away from your face, long hair must be fastened back</a:t>
            </a:r>
          </a:p>
          <a:p>
            <a:r>
              <a:rPr lang="en-US" b="1" dirty="0" smtClean="0"/>
              <a:t>4. </a:t>
            </a:r>
            <a:r>
              <a:rPr lang="en-US" u="sng" dirty="0" smtClean="0"/>
              <a:t>Proper attire</a:t>
            </a:r>
            <a:r>
              <a:rPr lang="en-US" dirty="0" smtClean="0"/>
              <a:t>: uniforms must be clean, fit well, and free from wrinkles; shoes must also be clean</a:t>
            </a:r>
          </a:p>
          <a:p>
            <a:r>
              <a:rPr lang="en-US" b="1" dirty="0" smtClean="0"/>
              <a:t>5. </a:t>
            </a:r>
            <a:r>
              <a:rPr lang="en-US" u="sng" dirty="0" smtClean="0"/>
              <a:t>Jewelry: </a:t>
            </a:r>
            <a:r>
              <a:rPr lang="en-US" dirty="0" smtClean="0"/>
              <a:t>watch , wedding ring, and small earrings only</a:t>
            </a:r>
          </a:p>
          <a:p>
            <a:r>
              <a:rPr lang="en-US" b="1" dirty="0" smtClean="0"/>
              <a:t>6. </a:t>
            </a:r>
            <a:r>
              <a:rPr lang="en-US" u="sng" dirty="0" smtClean="0"/>
              <a:t>Fragrance</a:t>
            </a:r>
            <a:r>
              <a:rPr lang="en-US" dirty="0" smtClean="0"/>
              <a:t>: perfumes and colognes may be offensive to some patients; use only light, clean smelling fragrance</a:t>
            </a:r>
          </a:p>
          <a:p>
            <a:r>
              <a:rPr lang="en-US" b="1" dirty="0" smtClean="0"/>
              <a:t>7.</a:t>
            </a:r>
            <a:r>
              <a:rPr lang="en-US" b="1" u="sng" dirty="0" smtClean="0"/>
              <a:t> </a:t>
            </a:r>
            <a:r>
              <a:rPr lang="en-US" u="sng" dirty="0" smtClean="0"/>
              <a:t>Cosmetics</a:t>
            </a:r>
            <a:r>
              <a:rPr lang="en-US" dirty="0" smtClean="0"/>
              <a:t>: should be tasteful </a:t>
            </a:r>
          </a:p>
          <a:p>
            <a:r>
              <a:rPr lang="en-US" b="1" dirty="0" smtClean="0"/>
              <a:t>8. </a:t>
            </a:r>
            <a:r>
              <a:rPr lang="en-US" u="sng" dirty="0" smtClean="0"/>
              <a:t>Gum</a:t>
            </a:r>
            <a:r>
              <a:rPr lang="en-US" dirty="0" smtClean="0"/>
              <a:t>: chewing gum is unprofessional; if needed use breath mints</a:t>
            </a:r>
          </a:p>
          <a:p>
            <a:r>
              <a:rPr lang="en-US" b="1" dirty="0" smtClean="0"/>
              <a:t>9. </a:t>
            </a:r>
            <a:r>
              <a:rPr lang="en-US" u="sng" dirty="0" smtClean="0"/>
              <a:t>Posture</a:t>
            </a:r>
            <a:r>
              <a:rPr lang="en-US" dirty="0" smtClean="0"/>
              <a:t>: affects not only your appearance but also the amount of fatigue you experience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History Of Professional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The American Association of Medical Assistants(AAMA): </a:t>
            </a:r>
            <a:r>
              <a:rPr lang="en-US" dirty="0" smtClean="0"/>
              <a:t>was founded(1956) to raise the standards of the medical assistant to a professional level</a:t>
            </a:r>
          </a:p>
          <a:p>
            <a:r>
              <a:rPr lang="en-US" dirty="0" smtClean="0"/>
              <a:t>Physicians needed health care professionals to assist them in multiply of duties </a:t>
            </a:r>
          </a:p>
          <a:p>
            <a:r>
              <a:rPr lang="en-US" dirty="0" smtClean="0"/>
              <a:t>Definition of medical assisting: is a multi-skilled allied health profession whose practitioners work primarily in ambulatory setting, such as medical offices or clinics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Care Team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many health professionals who provide specific care to patients</a:t>
            </a:r>
          </a:p>
          <a:p>
            <a:r>
              <a:rPr lang="en-US" dirty="0" smtClean="0"/>
              <a:t>They work in a variety of settings such as:</a:t>
            </a:r>
          </a:p>
          <a:p>
            <a:r>
              <a:rPr lang="en-US" dirty="0" smtClean="0"/>
              <a:t>Hospitals</a:t>
            </a:r>
          </a:p>
          <a:p>
            <a:r>
              <a:rPr lang="en-US" dirty="0" smtClean="0"/>
              <a:t>Laboratories</a:t>
            </a:r>
          </a:p>
          <a:p>
            <a:r>
              <a:rPr lang="en-US" dirty="0" smtClean="0"/>
              <a:t>Providers offices</a:t>
            </a:r>
          </a:p>
          <a:p>
            <a:r>
              <a:rPr lang="en-US" dirty="0" smtClean="0"/>
              <a:t>Pharmacies</a:t>
            </a:r>
          </a:p>
          <a:p>
            <a:r>
              <a:rPr lang="en-US" dirty="0" smtClean="0"/>
              <a:t>Care centers</a:t>
            </a:r>
          </a:p>
          <a:p>
            <a:r>
              <a:rPr lang="en-US" dirty="0" smtClean="0"/>
              <a:t>Home health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Becoming Certified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What is the CMA (AAMA) credential?</a:t>
            </a:r>
            <a:endParaRPr lang="en-US" dirty="0" smtClean="0"/>
          </a:p>
          <a:p>
            <a:r>
              <a:rPr lang="en-US" dirty="0" smtClean="0"/>
              <a:t>The CMA (AAMA) is considered the gold standard of medical assisting professionalism. The credential represents a medical assistant who has been certified by the Certifying Board of the American Association of Medical Assistants (AAMA). The CMA (AAMA) means a professional edge, increased prestige among colleagues, and greater job security.</a:t>
            </a:r>
          </a:p>
          <a:p>
            <a:r>
              <a:rPr lang="en-US" dirty="0" smtClean="0"/>
              <a:t>Certified medical assistants must recertify every 5 years to demonstrate current knowledge of administrative, clinical, and general medical information</a:t>
            </a:r>
          </a:p>
          <a:p>
            <a:r>
              <a:rPr lang="en-US" dirty="0" smtClean="0"/>
              <a:t>This is done though the AAMA(cost $125-$250)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Becoming Registered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Registered Medical Assistant: is done through the AMA(American Medical Technologists)</a:t>
            </a:r>
          </a:p>
          <a:p>
            <a:endParaRPr lang="en-US" dirty="0" smtClean="0"/>
          </a:p>
          <a:p>
            <a:r>
              <a:rPr lang="en-US" dirty="0" smtClean="0"/>
              <a:t>Test consists of 210 multiply choice questions</a:t>
            </a:r>
          </a:p>
          <a:p>
            <a:endParaRPr lang="en-US" dirty="0" smtClean="0"/>
          </a:p>
          <a:p>
            <a:r>
              <a:rPr lang="en-US" dirty="0" smtClean="0"/>
              <a:t> Some (but not all) employers are preferring  that their medical assistants be CMAs (AAMA)</a:t>
            </a:r>
          </a:p>
          <a:p>
            <a:pPr>
              <a:buNone/>
            </a:pPr>
            <a:r>
              <a:rPr lang="en-US" dirty="0" smtClean="0"/>
              <a:t>    or be RMA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Care Team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Admissions Clerk</a:t>
            </a:r>
            <a:r>
              <a:rPr lang="en-US" dirty="0" smtClean="0"/>
              <a:t>: Obtain a basic medical history </a:t>
            </a:r>
          </a:p>
          <a:p>
            <a:r>
              <a:rPr lang="en-US" b="1" dirty="0" smtClean="0"/>
              <a:t>Anesthesiologist</a:t>
            </a:r>
            <a:r>
              <a:rPr lang="en-US" dirty="0" smtClean="0"/>
              <a:t>: Administers anesthetic(sleep)agents before and after surgery</a:t>
            </a:r>
          </a:p>
          <a:p>
            <a:r>
              <a:rPr lang="en-US" b="1" dirty="0" smtClean="0"/>
              <a:t>Certified Ophthalmic Technician</a:t>
            </a:r>
            <a:r>
              <a:rPr lang="en-US" dirty="0" smtClean="0"/>
              <a:t>: Assists in the field of ophthalmology</a:t>
            </a:r>
          </a:p>
          <a:p>
            <a:r>
              <a:rPr lang="en-US" b="1" dirty="0" smtClean="0"/>
              <a:t>Certified Nurse </a:t>
            </a:r>
            <a:r>
              <a:rPr lang="en-US" b="1" dirty="0" smtClean="0"/>
              <a:t>Assistant(CNA)</a:t>
            </a:r>
            <a:r>
              <a:rPr lang="en-US" dirty="0" smtClean="0"/>
              <a:t>: </a:t>
            </a:r>
            <a:r>
              <a:rPr lang="en-US" dirty="0" smtClean="0"/>
              <a:t>Provide basic skills and patient care to those in care centers</a:t>
            </a:r>
          </a:p>
          <a:p>
            <a:r>
              <a:rPr lang="en-US" b="1" dirty="0" smtClean="0"/>
              <a:t>Dental Assistant</a:t>
            </a:r>
            <a:r>
              <a:rPr lang="en-US" dirty="0" smtClean="0"/>
              <a:t>: Assists the dentist and hygienist</a:t>
            </a:r>
          </a:p>
          <a:p>
            <a:r>
              <a:rPr lang="en-US" b="1" dirty="0" smtClean="0"/>
              <a:t>Dental Hygienist</a:t>
            </a:r>
            <a:r>
              <a:rPr lang="en-US" dirty="0" smtClean="0"/>
              <a:t>: Provide dental services under the supervision of the dentist</a:t>
            </a:r>
          </a:p>
          <a:p>
            <a:r>
              <a:rPr lang="en-US" b="1" dirty="0" smtClean="0"/>
              <a:t>Electrocardiogram Technician</a:t>
            </a:r>
            <a:r>
              <a:rPr lang="en-US" dirty="0" smtClean="0"/>
              <a:t>: Performs electrocardiograms(ECG)</a:t>
            </a:r>
          </a:p>
          <a:p>
            <a:r>
              <a:rPr lang="en-US" b="1" dirty="0" smtClean="0"/>
              <a:t>Emergency Medical Technician(EMTs)</a:t>
            </a:r>
            <a:r>
              <a:rPr lang="en-US" dirty="0" smtClean="0"/>
              <a:t>: Administers Emergency care and transportation to a medical facility</a:t>
            </a:r>
          </a:p>
          <a:p>
            <a:r>
              <a:rPr lang="en-US" b="1" dirty="0" smtClean="0"/>
              <a:t>Family Practice</a:t>
            </a:r>
            <a:r>
              <a:rPr lang="en-US" dirty="0" smtClean="0"/>
              <a:t>: Covers the broadest spectrum of medicine around the family unit</a:t>
            </a:r>
          </a:p>
          <a:p>
            <a:r>
              <a:rPr lang="en-US" b="1" dirty="0" smtClean="0"/>
              <a:t>Gastroenterologist</a:t>
            </a:r>
            <a:r>
              <a:rPr lang="en-US" dirty="0" smtClean="0"/>
              <a:t>: Diagnosis disorders of the stomach and intestines</a:t>
            </a:r>
          </a:p>
          <a:p>
            <a:r>
              <a:rPr lang="en-US" b="1" dirty="0" smtClean="0"/>
              <a:t>Gynecologist</a:t>
            </a:r>
            <a:r>
              <a:rPr lang="en-US" dirty="0" smtClean="0"/>
              <a:t>: Diagnose disease for the female reproductive system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Care Team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Laboratory Technician</a:t>
            </a:r>
            <a:r>
              <a:rPr lang="en-US" dirty="0" smtClean="0"/>
              <a:t>: Assists the pathologist</a:t>
            </a:r>
          </a:p>
          <a:p>
            <a:r>
              <a:rPr lang="en-US" b="1" dirty="0" smtClean="0"/>
              <a:t>Medical Assistant</a:t>
            </a:r>
            <a:r>
              <a:rPr lang="en-US" dirty="0" smtClean="0"/>
              <a:t>:  Is a professional that works under the direction of a physician in offices and a variety of health care settings</a:t>
            </a:r>
          </a:p>
          <a:p>
            <a:r>
              <a:rPr lang="en-US" b="1" dirty="0" smtClean="0"/>
              <a:t>Nurses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-</a:t>
            </a:r>
            <a:r>
              <a:rPr lang="en-US" b="1" dirty="0" smtClean="0"/>
              <a:t>RN</a:t>
            </a:r>
            <a:r>
              <a:rPr lang="en-US" dirty="0" smtClean="0"/>
              <a:t>(registered nurse): are licensed to practice by individual state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-</a:t>
            </a:r>
            <a:r>
              <a:rPr lang="en-US" b="1" dirty="0" smtClean="0"/>
              <a:t>Nurse Midwife</a:t>
            </a:r>
            <a:r>
              <a:rPr lang="en-US" dirty="0" smtClean="0"/>
              <a:t>: Assists the birthing mothers; they manage normal pregnancies and deliveries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-</a:t>
            </a:r>
            <a:r>
              <a:rPr lang="en-US" b="1" dirty="0" smtClean="0"/>
              <a:t>Nurse Practitioner</a:t>
            </a:r>
            <a:r>
              <a:rPr lang="en-US" dirty="0" smtClean="0"/>
              <a:t>:  An RN with a maters degree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en-US" dirty="0" smtClean="0"/>
              <a:t>  -</a:t>
            </a:r>
            <a:r>
              <a:rPr lang="en-US" b="1" dirty="0" smtClean="0"/>
              <a:t>Practical Nurse(LPN)</a:t>
            </a:r>
            <a:r>
              <a:rPr lang="en-US" dirty="0" smtClean="0"/>
              <a:t>: Are trained in basic nursing techniques and are under the supervision of an </a:t>
            </a:r>
            <a:r>
              <a:rPr lang="en-US" dirty="0" smtClean="0"/>
              <a:t>RN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Care Team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Nutritionist</a:t>
            </a:r>
            <a:r>
              <a:rPr lang="en-US" dirty="0" smtClean="0"/>
              <a:t>: The study of food and drink as related to growth</a:t>
            </a:r>
          </a:p>
          <a:p>
            <a:r>
              <a:rPr lang="en-US" b="1" dirty="0" smtClean="0"/>
              <a:t>Dietitian</a:t>
            </a:r>
            <a:r>
              <a:rPr lang="en-US" dirty="0" smtClean="0"/>
              <a:t>:  Specializes in nutrition</a:t>
            </a:r>
          </a:p>
          <a:p>
            <a:r>
              <a:rPr lang="en-US" b="1" dirty="0" smtClean="0"/>
              <a:t>Medical Doctor(MD): </a:t>
            </a:r>
            <a:r>
              <a:rPr lang="en-US" dirty="0" smtClean="0"/>
              <a:t>Needs a doctorate degree</a:t>
            </a:r>
          </a:p>
          <a:p>
            <a:r>
              <a:rPr lang="en-US" b="1" dirty="0" smtClean="0"/>
              <a:t>Neurologist</a:t>
            </a:r>
            <a:r>
              <a:rPr lang="en-US" dirty="0" smtClean="0"/>
              <a:t>: Diagnose diseases of the central nervous system</a:t>
            </a:r>
          </a:p>
          <a:p>
            <a:r>
              <a:rPr lang="en-US" b="1" dirty="0" smtClean="0"/>
              <a:t>Nephrologists</a:t>
            </a:r>
            <a:r>
              <a:rPr lang="en-US" dirty="0" smtClean="0"/>
              <a:t>: Diagnose diseases of the kidneys</a:t>
            </a:r>
          </a:p>
          <a:p>
            <a:r>
              <a:rPr lang="en-US" b="1" dirty="0" smtClean="0"/>
              <a:t>Occupational Therapist</a:t>
            </a:r>
            <a:r>
              <a:rPr lang="en-US" dirty="0" smtClean="0"/>
              <a:t>: Practices occupational therapy </a:t>
            </a:r>
          </a:p>
          <a:p>
            <a:r>
              <a:rPr lang="en-US" b="1" dirty="0" smtClean="0"/>
              <a:t>Office Manager</a:t>
            </a:r>
            <a:r>
              <a:rPr lang="en-US" dirty="0" smtClean="0"/>
              <a:t>: Manages business </a:t>
            </a:r>
            <a:r>
              <a:rPr lang="en-US" dirty="0" smtClean="0"/>
              <a:t>operations</a:t>
            </a:r>
          </a:p>
          <a:p>
            <a:r>
              <a:rPr lang="en-US" b="1" dirty="0" smtClean="0"/>
              <a:t>Optometry</a:t>
            </a:r>
            <a:r>
              <a:rPr lang="en-US" b="1" dirty="0" smtClean="0"/>
              <a:t>: </a:t>
            </a:r>
            <a:r>
              <a:rPr lang="en-US" dirty="0" smtClean="0"/>
              <a:t>Measuring the accuracy of vision </a:t>
            </a:r>
            <a:endParaRPr lang="en-US" dirty="0" smtClean="0"/>
          </a:p>
          <a:p>
            <a:r>
              <a:rPr lang="en-US" b="1" dirty="0" smtClean="0"/>
              <a:t>Paramedic</a:t>
            </a:r>
            <a:r>
              <a:rPr lang="en-US" dirty="0" smtClean="0"/>
              <a:t>: Trained in emergency medical procedures</a:t>
            </a:r>
          </a:p>
          <a:p>
            <a:r>
              <a:rPr lang="en-US" b="1" dirty="0" smtClean="0"/>
              <a:t>Pathologist</a:t>
            </a:r>
            <a:r>
              <a:rPr lang="en-US" dirty="0" smtClean="0"/>
              <a:t>: Analysis of tissue samples to confirm diagnosis(unhealthy tissue)</a:t>
            </a:r>
          </a:p>
          <a:p>
            <a:r>
              <a:rPr lang="en-US" b="1" dirty="0" smtClean="0"/>
              <a:t>Histologist</a:t>
            </a:r>
            <a:r>
              <a:rPr lang="en-US" dirty="0" smtClean="0"/>
              <a:t>: Specialist in the science dealing with the microscopic identification of cells and tissues(healthy tissue)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Care Team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62500" lnSpcReduction="20000"/>
          </a:bodyPr>
          <a:lstStyle/>
          <a:p>
            <a:r>
              <a:rPr lang="en-US" sz="3800" b="1" dirty="0" smtClean="0"/>
              <a:t>Pharmacist</a:t>
            </a:r>
            <a:r>
              <a:rPr lang="en-US" sz="3800" dirty="0" smtClean="0"/>
              <a:t>: Specialist in formulating and dispensing medications</a:t>
            </a:r>
          </a:p>
          <a:p>
            <a:r>
              <a:rPr lang="en-US" sz="3800" b="1" dirty="0" smtClean="0"/>
              <a:t>Pharmacy Technician</a:t>
            </a:r>
            <a:r>
              <a:rPr lang="en-US" sz="3800" dirty="0" smtClean="0"/>
              <a:t>: Assists pharmacists in preparing medications</a:t>
            </a:r>
          </a:p>
          <a:p>
            <a:r>
              <a:rPr lang="en-US" sz="3800" b="1" dirty="0" smtClean="0"/>
              <a:t>Phlebotomist</a:t>
            </a:r>
            <a:r>
              <a:rPr lang="en-US" sz="3800" dirty="0" smtClean="0"/>
              <a:t>: Trained in the art of drawing blood for diagnostic laboratory testing</a:t>
            </a:r>
          </a:p>
          <a:p>
            <a:r>
              <a:rPr lang="en-US" sz="3800" b="1" dirty="0" smtClean="0"/>
              <a:t>Physical Therapist(PT)</a:t>
            </a:r>
            <a:r>
              <a:rPr lang="en-US" sz="3800" dirty="0" smtClean="0"/>
              <a:t>: Assists in the examination and treatment of injured or physically disabled patients</a:t>
            </a:r>
          </a:p>
          <a:p>
            <a:r>
              <a:rPr lang="en-US" sz="3800" b="1" dirty="0" smtClean="0"/>
              <a:t>Physician Assistant</a:t>
            </a:r>
            <a:r>
              <a:rPr lang="en-US" sz="3800" dirty="0" smtClean="0"/>
              <a:t>: Practice under the supervision of physicians </a:t>
            </a:r>
          </a:p>
          <a:p>
            <a:r>
              <a:rPr lang="en-US" sz="3800" b="1" dirty="0" smtClean="0"/>
              <a:t>Podiatrist</a:t>
            </a:r>
            <a:r>
              <a:rPr lang="en-US" sz="3800" dirty="0" smtClean="0"/>
              <a:t>: diagnose diseases of the feet</a:t>
            </a:r>
          </a:p>
          <a:p>
            <a:r>
              <a:rPr lang="en-US" sz="3800" b="1" dirty="0" smtClean="0"/>
              <a:t>Radiology Technician</a:t>
            </a:r>
            <a:r>
              <a:rPr lang="en-US" sz="3800" dirty="0" smtClean="0"/>
              <a:t>: Specializes in the techniques of  x-rays of the body; under the supervision of a radiologist</a:t>
            </a:r>
          </a:p>
          <a:p>
            <a:r>
              <a:rPr lang="en-US" sz="3800" b="1" dirty="0" smtClean="0"/>
              <a:t>Respiratory Therapy Technicians</a:t>
            </a:r>
            <a:r>
              <a:rPr lang="en-US" sz="3800" dirty="0" smtClean="0"/>
              <a:t>: Perform procedures of the respiratory tract</a:t>
            </a:r>
          </a:p>
          <a:p>
            <a:r>
              <a:rPr lang="en-US" sz="3800" dirty="0" smtClean="0"/>
              <a:t>Page 22 and 23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Medical Assistant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  <p:pic>
        <p:nvPicPr>
          <p:cNvPr id="4098" name="Picture 2" descr="http://www.ahcp.edu/images/new-ma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4800600"/>
            <a:ext cx="2047875" cy="1695451"/>
          </a:xfrm>
          <a:prstGeom prst="rect">
            <a:avLst/>
          </a:prstGeom>
          <a:noFill/>
        </p:spPr>
      </p:pic>
      <p:pic>
        <p:nvPicPr>
          <p:cNvPr id="4100" name="Picture 4" descr="http://bp0.blogger.com/_kshWd7AF-Hg/SEbuKvIatHI/AAAAAAAACV0/4p3r6LwWu0w/s320/Medical%2BAssista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04800"/>
            <a:ext cx="2286000" cy="1924050"/>
          </a:xfrm>
          <a:prstGeom prst="rect">
            <a:avLst/>
          </a:prstGeom>
          <a:noFill/>
        </p:spPr>
      </p:pic>
      <p:pic>
        <p:nvPicPr>
          <p:cNvPr id="4102" name="Picture 6" descr="http://www.way2medicalassistant.com/wp-content/uploads/2011/07/degree-medical-Assistant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457200"/>
            <a:ext cx="2590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Training, Job Responsibilities, And Employment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You have chosen to be a medical assistant</a:t>
            </a:r>
          </a:p>
          <a:p>
            <a:endParaRPr lang="en-US" dirty="0"/>
          </a:p>
          <a:p>
            <a:r>
              <a:rPr lang="en-US" dirty="0" smtClean="0"/>
              <a:t>Do you like people?</a:t>
            </a:r>
          </a:p>
          <a:p>
            <a:r>
              <a:rPr lang="en-US" dirty="0" smtClean="0"/>
              <a:t>Do you want variety in your work?</a:t>
            </a:r>
          </a:p>
          <a:p>
            <a:r>
              <a:rPr lang="en-US" dirty="0" smtClean="0"/>
              <a:t>Can you get things done?</a:t>
            </a:r>
          </a:p>
          <a:p>
            <a:r>
              <a:rPr lang="en-US" dirty="0" smtClean="0"/>
              <a:t>Are you accurate in what you do?</a:t>
            </a:r>
          </a:p>
          <a:p>
            <a:r>
              <a:rPr lang="en-US" dirty="0" smtClean="0"/>
              <a:t>Can you be trusted?</a:t>
            </a:r>
          </a:p>
          <a:p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edical </a:t>
            </a:r>
            <a:r>
              <a:rPr lang="en-US" dirty="0"/>
              <a:t>assistants </a:t>
            </a:r>
            <a:r>
              <a:rPr lang="en-US" dirty="0" smtClean="0"/>
              <a:t>are going to be among </a:t>
            </a:r>
            <a:r>
              <a:rPr lang="en-US" dirty="0"/>
              <a:t>the fastest growing occupations over the 2008–18 decade.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Training, Job Responsibilities, And Employment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Medical assistants perform administrative and clinical tasks to keep the offices of </a:t>
            </a:r>
            <a:r>
              <a:rPr lang="en-US" dirty="0" smtClean="0"/>
              <a:t>physicians </a:t>
            </a:r>
            <a:r>
              <a:rPr lang="en-US" dirty="0"/>
              <a:t>and other health practitioners running smoothly. The duties of medical assistants vary from office to office, depending on the location and size of the practice and the practitioner's specialty.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1882</TotalTime>
  <Words>1418</Words>
  <Application>Microsoft Office PowerPoint</Application>
  <PresentationFormat>On-screen Show (4:3)</PresentationFormat>
  <Paragraphs>162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The Total Health Care Team  Page 16</vt:lpstr>
      <vt:lpstr>Health Care Team Members</vt:lpstr>
      <vt:lpstr>Health Care Team Members</vt:lpstr>
      <vt:lpstr>Health Care Team Members</vt:lpstr>
      <vt:lpstr>Health Care Team Members</vt:lpstr>
      <vt:lpstr>Health Care Team Members</vt:lpstr>
      <vt:lpstr>The Medical Assistant</vt:lpstr>
      <vt:lpstr>Training, Job Responsibilities, And Employment Opportunities</vt:lpstr>
      <vt:lpstr>Training, Job Responsibilities, And Employment Opportunities</vt:lpstr>
      <vt:lpstr>Skills</vt:lpstr>
      <vt:lpstr>Employment Opportunities</vt:lpstr>
      <vt:lpstr>Salaries</vt:lpstr>
      <vt:lpstr>Highly Desirable Characteristics of Health Care Workers</vt:lpstr>
      <vt:lpstr>Character Traits</vt:lpstr>
      <vt:lpstr>Character Traits</vt:lpstr>
      <vt:lpstr>Personality Qualities</vt:lpstr>
      <vt:lpstr>Perception As A Professional</vt:lpstr>
      <vt:lpstr>Perception As A Professional</vt:lpstr>
      <vt:lpstr>History Of Professional Organizations</vt:lpstr>
      <vt:lpstr>Becoming Certified</vt:lpstr>
      <vt:lpstr>Becoming Registered</vt:lpstr>
    </vt:vector>
  </TitlesOfParts>
  <Company>Salt Lake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Total Health Care Team </dc:title>
  <dc:creator>ahastin2</dc:creator>
  <cp:lastModifiedBy>ahastin2</cp:lastModifiedBy>
  <cp:revision>71</cp:revision>
  <dcterms:created xsi:type="dcterms:W3CDTF">2011-08-10T15:32:55Z</dcterms:created>
  <dcterms:modified xsi:type="dcterms:W3CDTF">2012-08-23T15:49:14Z</dcterms:modified>
</cp:coreProperties>
</file>