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116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7B5ADB-FC3D-48AC-B190-3C0B41AFEBD0}" type="datetimeFigureOut">
              <a:rPr lang="en-US" smtClean="0"/>
              <a:pPr/>
              <a:t>9/1/2015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96DECF-D085-40DA-8FDA-07A74C017C8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B5ADB-FC3D-48AC-B190-3C0B41AFEBD0}" type="datetimeFigureOut">
              <a:rPr lang="en-US" smtClean="0"/>
              <a:pPr/>
              <a:t>9/1/2015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96DECF-D085-40DA-8FDA-07A74C017C8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B5ADB-FC3D-48AC-B190-3C0B41AFEBD0}" type="datetimeFigureOut">
              <a:rPr lang="en-US" smtClean="0"/>
              <a:pPr/>
              <a:t>9/1/2015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96DECF-D085-40DA-8FDA-07A74C017C8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B5ADB-FC3D-48AC-B190-3C0B41AFEBD0}" type="datetimeFigureOut">
              <a:rPr lang="en-US" smtClean="0"/>
              <a:pPr/>
              <a:t>9/1/2015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96DECF-D085-40DA-8FDA-07A74C017C8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7B5ADB-FC3D-48AC-B190-3C0B41AFEBD0}" type="datetimeFigureOut">
              <a:rPr lang="en-US" smtClean="0"/>
              <a:pPr/>
              <a:t>9/1/2015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96DECF-D085-40DA-8FDA-07A74C017C8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7B5ADB-FC3D-48AC-B190-3C0B41AFEBD0}" type="datetimeFigureOut">
              <a:rPr lang="en-US" smtClean="0"/>
              <a:pPr/>
              <a:t>9/1/2015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96DECF-D085-40DA-8FDA-07A74C017C8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7B5ADB-FC3D-48AC-B190-3C0B41AFEBD0}" type="datetimeFigureOut">
              <a:rPr lang="en-US" smtClean="0"/>
              <a:pPr/>
              <a:t>9/1/2015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96DECF-D085-40DA-8FDA-07A74C017C8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7B5ADB-FC3D-48AC-B190-3C0B41AFEBD0}" type="datetimeFigureOut">
              <a:rPr lang="en-US" smtClean="0"/>
              <a:pPr/>
              <a:t>9/1/2015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96DECF-D085-40DA-8FDA-07A74C017C8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B5ADB-FC3D-48AC-B190-3C0B41AFEBD0}" type="datetimeFigureOut">
              <a:rPr lang="en-US" smtClean="0"/>
              <a:pPr/>
              <a:t>9/1/2015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96DECF-D085-40DA-8FDA-07A74C017C8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B5ADB-FC3D-48AC-B190-3C0B41AFEBD0}" type="datetimeFigureOut">
              <a:rPr lang="en-US" smtClean="0"/>
              <a:pPr/>
              <a:t>9/1/2015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96DECF-D085-40DA-8FDA-07A74C017C8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B5ADB-FC3D-48AC-B190-3C0B41AFEBD0}" type="datetimeFigureOut">
              <a:rPr lang="en-US" smtClean="0"/>
              <a:pPr/>
              <a:t>9/1/2015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96DECF-D085-40DA-8FDA-07A74C017C8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B5ADB-FC3D-48AC-B190-3C0B41AFEBD0}" type="datetimeFigureOut">
              <a:rPr lang="en-US" smtClean="0"/>
              <a:pPr/>
              <a:t>9/1/2015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6DECF-D085-40DA-8FDA-07A74C017C8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057400"/>
            <a:ext cx="7772400" cy="1470025"/>
          </a:xfrm>
        </p:spPr>
        <p:txBody>
          <a:bodyPr/>
          <a:lstStyle/>
          <a:p>
            <a:r>
              <a:rPr lang="en-US" dirty="0" smtClean="0"/>
              <a:t>Medical Ethical And Liability</a:t>
            </a:r>
            <a:endParaRPr lang="en-US" dirty="0"/>
          </a:p>
        </p:txBody>
      </p:sp>
      <p:sp>
        <p:nvSpPr>
          <p:cNvPr id="3" name="Subtitle 2"/>
          <p:cNvSpPr>
            <a:spLocks noGrp="1"/>
          </p:cNvSpPr>
          <p:nvPr>
            <p:ph type="subTitle" idx="1"/>
          </p:nvPr>
        </p:nvSpPr>
        <p:spPr/>
        <p:txBody>
          <a:bodyPr>
            <a:normAutofit/>
          </a:bodyPr>
          <a:lstStyle/>
          <a:p>
            <a:r>
              <a:rPr lang="en-US" sz="6000" dirty="0" smtClean="0"/>
              <a:t>Chapter 3</a:t>
            </a:r>
            <a:endParaRPr lang="en-US" sz="6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191000"/>
            <a:ext cx="2305050"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419600"/>
            <a:ext cx="236220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609600"/>
            <a:ext cx="29718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4953000"/>
            <a:ext cx="2438400"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And Ethical Issues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practice of medicine it can be difficult to distinguish between legal and ethical issues</a:t>
            </a:r>
          </a:p>
          <a:p>
            <a:r>
              <a:rPr lang="en-US" dirty="0" smtClean="0"/>
              <a:t>One that raises both ethical and legal questions is a Medicare patient being discharged from the hospital because the hospital will not be paid for more then a certain amount of days.</a:t>
            </a:r>
          </a:p>
          <a:p>
            <a:endParaRPr lang="en-US" dirty="0" smtClean="0"/>
          </a:p>
          <a:p>
            <a:r>
              <a:rPr lang="en-US" dirty="0" smtClean="0"/>
              <a:t>They physician knows that the legal responsibility is to the well-being of the patient, but the hospital must have money to stay in business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And Ethical Issues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ethical considerations surround the life of a fetus, an infant’s birth, and the newborn </a:t>
            </a:r>
          </a:p>
          <a:p>
            <a:r>
              <a:rPr lang="en-US" dirty="0" smtClean="0"/>
              <a:t>New technologies allow us to have more control over birth by detecting in utero abnormalities</a:t>
            </a:r>
          </a:p>
          <a:p>
            <a:endParaRPr lang="en-US" dirty="0" smtClean="0"/>
          </a:p>
          <a:p>
            <a:r>
              <a:rPr lang="en-US" b="1" dirty="0" smtClean="0"/>
              <a:t>Artificial insemination </a:t>
            </a:r>
          </a:p>
          <a:p>
            <a:r>
              <a:rPr lang="en-US" b="1" dirty="0" smtClean="0"/>
              <a:t>Surrogate motherhood</a:t>
            </a:r>
          </a:p>
          <a:p>
            <a:r>
              <a:rPr lang="en-US" b="1" dirty="0" smtClean="0"/>
              <a:t>Ending a pregnancy </a:t>
            </a:r>
            <a:r>
              <a:rPr lang="en-US" dirty="0" smtClean="0"/>
              <a:t>if a serious genetic deficiency is found before birth</a:t>
            </a:r>
          </a:p>
          <a:p>
            <a:r>
              <a:rPr lang="en-US" dirty="0" smtClean="0"/>
              <a:t>All have legal and ethical issues</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Uniform Anatomical Gift Act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b="1" dirty="0" smtClean="0"/>
              <a:t>Uniform Anatomical Gift Act </a:t>
            </a:r>
            <a:r>
              <a:rPr lang="en-US" dirty="0" smtClean="0"/>
              <a:t>was passed in 1968 </a:t>
            </a:r>
          </a:p>
          <a:p>
            <a:r>
              <a:rPr lang="en-US" dirty="0" smtClean="0"/>
              <a:t>By 1978 it was reported that all 50 states had established some system of organ and tissue donor identification so that </a:t>
            </a:r>
            <a:r>
              <a:rPr lang="en-US" b="1" dirty="0" smtClean="0"/>
              <a:t>individuals can ensure that when they die they will be identified as a donor</a:t>
            </a:r>
          </a:p>
          <a:p>
            <a:endParaRPr lang="en-US" dirty="0" smtClean="0"/>
          </a:p>
          <a:p>
            <a:r>
              <a:rPr lang="en-US" dirty="0" smtClean="0"/>
              <a:t>The family can make this decision for the donor if the donor has not done so while living</a:t>
            </a:r>
          </a:p>
          <a:p>
            <a:r>
              <a:rPr lang="en-US" dirty="0" smtClean="0"/>
              <a:t>Another ethical issue of concern is the ability to grow tissue and organs from stem cells </a:t>
            </a:r>
          </a:p>
          <a:p>
            <a:r>
              <a:rPr lang="en-US" dirty="0" smtClean="0"/>
              <a:t>In some organs, such as the gut and bone marrow, stem cells regularly divide to repair and replace worn out or damaged tissues. In other organs, however, such as the pancreas and the heart, stem cells only divide under special conditions.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Will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health care team will provide a larger percentage of care to geriatric patients as the quality of care extends life expectancy</a:t>
            </a:r>
          </a:p>
          <a:p>
            <a:r>
              <a:rPr lang="en-US" b="1" dirty="0" smtClean="0"/>
              <a:t>A living will is written in advance, it states the patients wishes regarding end-of-life care</a:t>
            </a:r>
            <a:r>
              <a:rPr lang="en-US" dirty="0" smtClean="0"/>
              <a:t> </a:t>
            </a:r>
          </a:p>
          <a:p>
            <a:r>
              <a:rPr lang="en-US" dirty="0" smtClean="0"/>
              <a:t>The living will is signed when a patient is competent and must be witnessed by two individuals</a:t>
            </a:r>
          </a:p>
          <a:p>
            <a:r>
              <a:rPr lang="en-US" dirty="0" smtClean="0"/>
              <a:t>This helps a patient who cannot make </a:t>
            </a:r>
            <a:r>
              <a:rPr lang="en-US" b="1" dirty="0" smtClean="0"/>
              <a:t>rational</a:t>
            </a:r>
            <a:r>
              <a:rPr lang="en-US" dirty="0" smtClean="0"/>
              <a:t> decisions</a:t>
            </a:r>
          </a:p>
          <a:p>
            <a:r>
              <a:rPr lang="en-US" dirty="0" smtClean="0"/>
              <a:t>The family should talk about a living will while the patient is competent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Durable Power of Attorney</a:t>
            </a:r>
            <a:endParaRPr lang="en-US" dirty="0"/>
          </a:p>
        </p:txBody>
      </p:sp>
      <p:sp>
        <p:nvSpPr>
          <p:cNvPr id="3" name="Content Placeholder 2"/>
          <p:cNvSpPr>
            <a:spLocks noGrp="1"/>
          </p:cNvSpPr>
          <p:nvPr>
            <p:ph idx="1"/>
          </p:nvPr>
        </p:nvSpPr>
        <p:spPr/>
        <p:txBody>
          <a:bodyPr/>
          <a:lstStyle/>
          <a:p>
            <a:r>
              <a:rPr lang="en-US" dirty="0" smtClean="0"/>
              <a:t>This allows you to appoint another person(known as you agent) to make health care decisions for you if at any time you become unable to make them yourself</a:t>
            </a:r>
          </a:p>
          <a:p>
            <a:endParaRPr lang="en-US" dirty="0" smtClean="0"/>
          </a:p>
          <a:p>
            <a:r>
              <a:rPr lang="en-US" dirty="0" smtClean="0"/>
              <a:t>The appointed </a:t>
            </a:r>
            <a:r>
              <a:rPr lang="en-US" b="1" dirty="0" smtClean="0"/>
              <a:t>proxy</a:t>
            </a:r>
            <a:r>
              <a:rPr lang="en-US" dirty="0" smtClean="0"/>
              <a:t>(agent) must be aware of your wishes </a:t>
            </a:r>
            <a:endParaRPr lang="en-US" b="1"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Accepting Or Refusing Treatment</a:t>
            </a:r>
            <a:endParaRPr lang="en-US" dirty="0"/>
          </a:p>
        </p:txBody>
      </p:sp>
      <p:sp>
        <p:nvSpPr>
          <p:cNvPr id="5" name="Text Placeholder 4"/>
          <p:cNvSpPr>
            <a:spLocks noGrp="1"/>
          </p:cNvSpPr>
          <p:nvPr>
            <p:ph type="body" idx="1"/>
          </p:nvPr>
        </p:nvSpPr>
        <p:spPr/>
        <p:txBody>
          <a:bodyPr/>
          <a:lstStyle/>
          <a:p>
            <a:endParaRPr lang="en-US" dirty="0"/>
          </a:p>
        </p:txBody>
      </p:sp>
      <p:sp>
        <p:nvSpPr>
          <p:cNvPr id="3" name="Content Placeholder 2"/>
          <p:cNvSpPr>
            <a:spLocks noGrp="1"/>
          </p:cNvSpPr>
          <p:nvPr>
            <p:ph sz="half" idx="2"/>
          </p:nvPr>
        </p:nvSpPr>
        <p:spPr/>
        <p:txBody>
          <a:bodyPr>
            <a:normAutofit fontScale="92500" lnSpcReduction="20000"/>
          </a:bodyPr>
          <a:lstStyle/>
          <a:p>
            <a:r>
              <a:rPr lang="en-US" dirty="0" smtClean="0"/>
              <a:t>The Miranda Law was passed(Nov 1991) by president Bush that gives patients legal options for refusing or accepting treatment if they are incapacitated(lying ill and helpless)</a:t>
            </a:r>
          </a:p>
          <a:p>
            <a:endParaRPr lang="en-US" dirty="0" smtClean="0"/>
          </a:p>
          <a:p>
            <a:pPr>
              <a:buNone/>
            </a:pPr>
            <a:endParaRPr lang="en-US" dirty="0" smtClean="0"/>
          </a:p>
          <a:p>
            <a:r>
              <a:rPr lang="en-US" dirty="0" smtClean="0"/>
              <a:t>Patients have the right to the “do not resuscitate” (DNR) in the event of cardiopulmonary arrest</a:t>
            </a:r>
          </a:p>
          <a:p>
            <a:endParaRPr lang="en-US" dirty="0"/>
          </a:p>
        </p:txBody>
      </p:sp>
      <p:sp>
        <p:nvSpPr>
          <p:cNvPr id="6" name="Text Placeholder 5"/>
          <p:cNvSpPr>
            <a:spLocks noGrp="1"/>
          </p:cNvSpPr>
          <p:nvPr>
            <p:ph type="body" sz="quarter" idx="3"/>
          </p:nvPr>
        </p:nvSpPr>
        <p:spPr/>
        <p:txBody>
          <a:bodyPr/>
          <a:lstStyle/>
          <a:p>
            <a:endParaRPr lang="en-US" dirty="0"/>
          </a:p>
        </p:txBody>
      </p:sp>
      <p:sp>
        <p:nvSpPr>
          <p:cNvPr id="7" name="Content Placeholder 6"/>
          <p:cNvSpPr>
            <a:spLocks noGrp="1"/>
          </p:cNvSpPr>
          <p:nvPr>
            <p:ph sz="quarter" idx="4"/>
          </p:nvPr>
        </p:nvSpPr>
        <p:spPr/>
        <p:txBody>
          <a:bodyPr/>
          <a:lstStyle/>
          <a:p>
            <a:endParaRPr lang="en-US" dirty="0"/>
          </a:p>
        </p:txBody>
      </p:sp>
      <p:pic>
        <p:nvPicPr>
          <p:cNvPr id="15362" name="Picture 2" descr="File:Virginia Sample DDNR.jpg"/>
          <p:cNvPicPr>
            <a:picLocks noChangeAspect="1" noChangeArrowheads="1"/>
          </p:cNvPicPr>
          <p:nvPr/>
        </p:nvPicPr>
        <p:blipFill>
          <a:blip r:embed="rId2" cstate="print"/>
          <a:srcRect/>
          <a:stretch>
            <a:fillRect/>
          </a:stretch>
        </p:blipFill>
        <p:spPr bwMode="auto">
          <a:xfrm>
            <a:off x="4648200" y="1219200"/>
            <a:ext cx="4267200" cy="54102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Matters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In the  US the laws are divided into categories</a:t>
            </a:r>
          </a:p>
          <a:p>
            <a:pPr>
              <a:buNone/>
            </a:pPr>
            <a:r>
              <a:rPr lang="en-US" dirty="0" smtClean="0"/>
              <a:t>     -</a:t>
            </a:r>
            <a:r>
              <a:rPr lang="en-US" b="1" dirty="0" smtClean="0"/>
              <a:t>Criminal law</a:t>
            </a:r>
            <a:r>
              <a:rPr lang="en-US" dirty="0" smtClean="0"/>
              <a:t>: deals with offenses against all citizens(theft, robbery)</a:t>
            </a:r>
          </a:p>
          <a:p>
            <a:pPr>
              <a:buNone/>
            </a:pPr>
            <a:r>
              <a:rPr lang="en-US" dirty="0" smtClean="0"/>
              <a:t>     - </a:t>
            </a:r>
            <a:r>
              <a:rPr lang="en-US" b="1" dirty="0" smtClean="0"/>
              <a:t>Civil law</a:t>
            </a:r>
            <a:r>
              <a:rPr lang="en-US" dirty="0" smtClean="0"/>
              <a:t>: Disputes between individuals or </a:t>
            </a:r>
            <a:r>
              <a:rPr lang="en-US" b="1" dirty="0" smtClean="0"/>
              <a:t>organization(medical   	           malpractice</a:t>
            </a:r>
            <a:r>
              <a:rPr lang="en-US" dirty="0" smtClean="0"/>
              <a:t>, divorce, child custody)</a:t>
            </a:r>
          </a:p>
          <a:p>
            <a:pPr>
              <a:buNone/>
            </a:pPr>
            <a:r>
              <a:rPr lang="en-US" dirty="0" smtClean="0"/>
              <a:t>     - </a:t>
            </a:r>
            <a:r>
              <a:rPr lang="en-US" b="1" dirty="0" smtClean="0"/>
              <a:t>Tort</a:t>
            </a:r>
            <a:r>
              <a:rPr lang="en-US" dirty="0" smtClean="0"/>
              <a:t>: is defined as any of a number of actions done by one person, or a group of persons that causes injury to another (intentional acts or  accidents)</a:t>
            </a:r>
          </a:p>
          <a:p>
            <a:pPr>
              <a:buNone/>
            </a:pPr>
            <a:r>
              <a:rPr lang="en-US" dirty="0" smtClean="0"/>
              <a:t>     -</a:t>
            </a:r>
            <a:r>
              <a:rPr lang="en-US" b="1" dirty="0" smtClean="0"/>
              <a:t>Negligence</a:t>
            </a:r>
            <a:r>
              <a:rPr lang="en-US" dirty="0" smtClean="0"/>
              <a:t>: is an act or failure to act as a reasonably prudent physician under the same or similar circumstances that directly causes injury to a patient</a:t>
            </a:r>
          </a:p>
          <a:p>
            <a:pPr>
              <a:buNone/>
            </a:pPr>
            <a:r>
              <a:rPr lang="en-US" dirty="0" smtClean="0"/>
              <a:t>     -</a:t>
            </a:r>
            <a:r>
              <a:rPr lang="en-US" b="1" dirty="0" smtClean="0"/>
              <a:t>Liability: </a:t>
            </a:r>
            <a:r>
              <a:rPr lang="en-US" dirty="0" smtClean="0"/>
              <a:t>written statements; anything to which a person is liable or responsible for(ex: A nursing home has a duty to exercise reasonable care to prevent injury to its patients)falls or decubitus ulcers</a:t>
            </a:r>
          </a:p>
          <a:p>
            <a:pPr>
              <a:buNone/>
            </a:pPr>
            <a:r>
              <a:rPr lang="en-US" dirty="0" smtClean="0"/>
              <a:t>     -</a:t>
            </a:r>
            <a:r>
              <a:rPr lang="en-US" b="1" dirty="0" smtClean="0"/>
              <a:t>Slander</a:t>
            </a:r>
            <a:r>
              <a:rPr lang="en-US" dirty="0" smtClean="0"/>
              <a:t>: refers to oral remarks;  the saying of false and malicious words about another, resulting in injury to his or her reputation.</a:t>
            </a:r>
          </a:p>
          <a:p>
            <a:pPr>
              <a:buNone/>
            </a:pPr>
            <a:r>
              <a:rPr lang="en-US" dirty="0" smtClean="0"/>
              <a:t>     - </a:t>
            </a:r>
            <a:r>
              <a:rPr lang="en-US" b="1" dirty="0" smtClean="0"/>
              <a:t>Assault</a:t>
            </a:r>
            <a:r>
              <a:rPr lang="en-US" dirty="0" smtClean="0"/>
              <a:t>: a deliberate attempt or threat to touch without consent</a:t>
            </a:r>
          </a:p>
          <a:p>
            <a:pPr>
              <a:buNone/>
            </a:pPr>
            <a:r>
              <a:rPr lang="en-US" dirty="0" smtClean="0"/>
              <a:t>     - </a:t>
            </a:r>
            <a:r>
              <a:rPr lang="en-US" b="1" dirty="0" smtClean="0"/>
              <a:t>Battery</a:t>
            </a:r>
            <a:r>
              <a:rPr lang="en-US" dirty="0" smtClean="0"/>
              <a:t>: unauthorized touching</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Matters</a:t>
            </a:r>
            <a:endParaRPr lang="en-US" dirty="0"/>
          </a:p>
        </p:txBody>
      </p:sp>
      <p:sp>
        <p:nvSpPr>
          <p:cNvPr id="3" name="Content Placeholder 2"/>
          <p:cNvSpPr>
            <a:spLocks noGrp="1"/>
          </p:cNvSpPr>
          <p:nvPr>
            <p:ph idx="1"/>
          </p:nvPr>
        </p:nvSpPr>
        <p:spPr/>
        <p:txBody>
          <a:bodyPr>
            <a:normAutofit lnSpcReduction="10000"/>
          </a:bodyPr>
          <a:lstStyle/>
          <a:p>
            <a:r>
              <a:rPr lang="en-US" b="1" dirty="0" smtClean="0"/>
              <a:t>Emancipated minor</a:t>
            </a:r>
            <a:r>
              <a:rPr lang="en-US" dirty="0" smtClean="0"/>
              <a:t>: is an individual who is no longer under the care, custody, or supervision of parents; they can legally consent to medical care</a:t>
            </a:r>
          </a:p>
          <a:p>
            <a:r>
              <a:rPr lang="en-US" b="1" dirty="0" smtClean="0"/>
              <a:t>Incompetent</a:t>
            </a:r>
            <a:r>
              <a:rPr lang="en-US" dirty="0" smtClean="0"/>
              <a:t>: must have an appointed guardian; they have been judged by the courts to be mentally incompetent</a:t>
            </a:r>
          </a:p>
          <a:p>
            <a:pPr>
              <a:buNone/>
            </a:pPr>
            <a:endParaRPr lang="en-US" dirty="0" smtClean="0"/>
          </a:p>
          <a:p>
            <a:pPr>
              <a:buNone/>
            </a:pPr>
            <a:r>
              <a:rPr lang="en-US"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For Treatment</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The contract between the patient and the physician may be either implied or expressed</a:t>
            </a:r>
          </a:p>
          <a:p>
            <a:r>
              <a:rPr lang="en-US" dirty="0" smtClean="0"/>
              <a:t>Contracts need to be in writing(or payment may be difficult to collect)</a:t>
            </a:r>
          </a:p>
          <a:p>
            <a:r>
              <a:rPr lang="en-US" dirty="0" smtClean="0"/>
              <a:t>Minor surgery generally involve oral consent, but must be documented</a:t>
            </a:r>
          </a:p>
          <a:p>
            <a:r>
              <a:rPr lang="en-US" b="1" dirty="0" smtClean="0"/>
              <a:t>The physician is legally responsible for obtaining consent from the patient</a:t>
            </a:r>
          </a:p>
          <a:p>
            <a:endParaRPr lang="en-US" dirty="0" smtClean="0"/>
          </a:p>
          <a:p>
            <a:r>
              <a:rPr lang="en-US" dirty="0" smtClean="0"/>
              <a:t>The medical assistant may prepare consent forms and are responsible to know and understand these forms</a:t>
            </a:r>
          </a:p>
          <a:p>
            <a:r>
              <a:rPr lang="en-US" dirty="0" smtClean="0"/>
              <a:t>The medical assistant will need to be prepared to listen and answer question to help determine whether the patient understands before  they sign the consent form(sign as a witness)</a:t>
            </a:r>
          </a:p>
          <a:p>
            <a:r>
              <a:rPr lang="en-US" b="1" dirty="0" smtClean="0"/>
              <a:t>Always file the consent form in the patient’s chart</a:t>
            </a:r>
          </a:p>
          <a:p>
            <a:r>
              <a:rPr lang="en-US" b="1" dirty="0" smtClean="0"/>
              <a:t>A patient must sign a consent within 24 hours prior to surgery</a:t>
            </a:r>
            <a:r>
              <a:rPr lang="en-US" dirty="0" smtClean="0"/>
              <a:t>(not any sooner)</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To Privacy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Patients have the right to privacy when they are being examined and treated</a:t>
            </a:r>
          </a:p>
          <a:p>
            <a:endParaRPr lang="en-US" dirty="0" smtClean="0"/>
          </a:p>
          <a:p>
            <a:r>
              <a:rPr lang="en-US" dirty="0" smtClean="0"/>
              <a:t>Information contained in a patient medical record and information exchanged between a physician and a patient are considered privileged communications</a:t>
            </a:r>
          </a:p>
          <a:p>
            <a:r>
              <a:rPr lang="en-US" dirty="0" smtClean="0"/>
              <a:t>Every patient has the a legal right to confidentiality</a:t>
            </a:r>
          </a:p>
          <a:p>
            <a:r>
              <a:rPr lang="en-US" dirty="0" smtClean="0"/>
              <a:t>Information can only be shared with another medical office(team) that pertains to the patients condition(treatment)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And Legal Responsibilities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Most states </a:t>
            </a:r>
            <a:r>
              <a:rPr lang="en-US" b="1" dirty="0" smtClean="0"/>
              <a:t>statutes</a:t>
            </a:r>
            <a:r>
              <a:rPr lang="en-US" dirty="0" smtClean="0"/>
              <a:t> define two basic elements that constitute the practice of medicine</a:t>
            </a:r>
          </a:p>
          <a:p>
            <a:r>
              <a:rPr lang="en-US" dirty="0" smtClean="0"/>
              <a:t>1. is diagnosis </a:t>
            </a:r>
          </a:p>
          <a:p>
            <a:r>
              <a:rPr lang="en-US" dirty="0" smtClean="0"/>
              <a:t>2. is the prescribing of treatment</a:t>
            </a:r>
          </a:p>
          <a:p>
            <a:endParaRPr lang="en-US" dirty="0"/>
          </a:p>
          <a:p>
            <a:r>
              <a:rPr lang="en-US" dirty="0" smtClean="0"/>
              <a:t>Only a licensed physician(practitioner) can engage in the diagnosis and prescribing of treatment for the physical condition of human beings </a:t>
            </a:r>
          </a:p>
          <a:p>
            <a:r>
              <a:rPr lang="en-US" dirty="0" smtClean="0"/>
              <a:t>A physician must follow requirements for licensure or their license can be grounds for suspending or </a:t>
            </a:r>
            <a:r>
              <a:rPr lang="en-US" b="1" dirty="0" smtClean="0"/>
              <a:t>revoking</a:t>
            </a:r>
            <a:r>
              <a:rPr lang="en-US" dirty="0" smtClean="0"/>
              <a:t> a license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Physician And Patient Rights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Physicians have the right to determine who they will accept as patient</a:t>
            </a:r>
          </a:p>
          <a:p>
            <a:r>
              <a:rPr lang="en-US" dirty="0" smtClean="0"/>
              <a:t>Physicians have the right to decide what type of medicine they wish to practice and where; establish their own hours; and relocated their office</a:t>
            </a:r>
          </a:p>
          <a:p>
            <a:r>
              <a:rPr lang="en-US" dirty="0" smtClean="0"/>
              <a:t>A physician may choose to withdraw from the care of a patient who does not follow instructions for treatment or keep follow up appointments </a:t>
            </a:r>
          </a:p>
          <a:p>
            <a:r>
              <a:rPr lang="en-US" dirty="0" smtClean="0"/>
              <a:t>If the physician chooses to withdraw a patient</a:t>
            </a:r>
            <a:r>
              <a:rPr lang="en-US" b="1" dirty="0" smtClean="0"/>
              <a:t> a letter will be sent via certified mail</a:t>
            </a: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Physician And Patient Rights</a:t>
            </a:r>
            <a:endParaRPr lang="en-US" dirty="0"/>
          </a:p>
        </p:txBody>
      </p:sp>
      <p:sp>
        <p:nvSpPr>
          <p:cNvPr id="3" name="Content Placeholder 2"/>
          <p:cNvSpPr>
            <a:spLocks noGrp="1"/>
          </p:cNvSpPr>
          <p:nvPr>
            <p:ph idx="1"/>
          </p:nvPr>
        </p:nvSpPr>
        <p:spPr/>
        <p:txBody>
          <a:bodyPr/>
          <a:lstStyle/>
          <a:p>
            <a:r>
              <a:rPr lang="en-US" dirty="0" smtClean="0"/>
              <a:t>A patient has the right to receive care equal to the standards of care in the community as a whole</a:t>
            </a:r>
          </a:p>
          <a:p>
            <a:r>
              <a:rPr lang="en-US" dirty="0" smtClean="0"/>
              <a:t>Patients have the right to choose a physician; as long as they agree with payments(co-pay, co-insurance) </a:t>
            </a:r>
          </a:p>
          <a:p>
            <a:r>
              <a:rPr lang="en-US" dirty="0" smtClean="0"/>
              <a:t>A patient has the right to except or refuse treatment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Medical Assistant Rights</a:t>
            </a:r>
            <a:endParaRPr lang="en-US" dirty="0"/>
          </a:p>
        </p:txBody>
      </p:sp>
      <p:sp>
        <p:nvSpPr>
          <p:cNvPr id="3" name="Content Placeholder 2"/>
          <p:cNvSpPr>
            <a:spLocks noGrp="1"/>
          </p:cNvSpPr>
          <p:nvPr>
            <p:ph idx="1"/>
          </p:nvPr>
        </p:nvSpPr>
        <p:spPr/>
        <p:txBody>
          <a:bodyPr>
            <a:normAutofit lnSpcReduction="10000"/>
          </a:bodyPr>
          <a:lstStyle/>
          <a:p>
            <a:r>
              <a:rPr lang="en-US" dirty="0" smtClean="0"/>
              <a:t>The medical assistant has the right to be free from sexual discrimination</a:t>
            </a:r>
          </a:p>
          <a:p>
            <a:endParaRPr lang="en-US" dirty="0" smtClean="0"/>
          </a:p>
          <a:p>
            <a:r>
              <a:rPr lang="en-US" dirty="0" smtClean="0"/>
              <a:t>The victim as well as the harasser may be a woman or a man, a supervisor, a co-worker, or a nonemployee</a:t>
            </a:r>
          </a:p>
          <a:p>
            <a:endParaRPr lang="en-US" dirty="0" smtClean="0"/>
          </a:p>
          <a:p>
            <a:r>
              <a:rPr lang="en-US" b="1" dirty="0" smtClean="0"/>
              <a:t>The victim has a responsibility to establish that the harasser's conduct is unwelcome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Samaritan Act</a:t>
            </a:r>
            <a:endParaRPr lang="en-US" dirty="0"/>
          </a:p>
        </p:txBody>
      </p:sp>
      <p:sp>
        <p:nvSpPr>
          <p:cNvPr id="3" name="Content Placeholder 2"/>
          <p:cNvSpPr>
            <a:spLocks noGrp="1"/>
          </p:cNvSpPr>
          <p:nvPr>
            <p:ph idx="1"/>
          </p:nvPr>
        </p:nvSpPr>
        <p:spPr/>
        <p:txBody>
          <a:bodyPr/>
          <a:lstStyle/>
          <a:p>
            <a:r>
              <a:rPr lang="en-US" b="1" dirty="0" smtClean="0"/>
              <a:t>The Good Samaritan Act </a:t>
            </a:r>
            <a:r>
              <a:rPr lang="en-US" dirty="0" smtClean="0"/>
              <a:t>is a law that was passed in 1959</a:t>
            </a:r>
          </a:p>
          <a:p>
            <a:r>
              <a:rPr lang="en-US" dirty="0" smtClean="0"/>
              <a:t>A good Samaritan refers to someone who renders aid in an emergency to an injured person on a voluntary basis</a:t>
            </a:r>
          </a:p>
          <a:p>
            <a:r>
              <a:rPr lang="en-US" dirty="0" smtClean="0"/>
              <a:t>This law protects physicians(or any other trained professional) who gives emergency care from liability for civil damages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Samaritan Act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medical assistant should never make a promise of a cure</a:t>
            </a:r>
          </a:p>
          <a:p>
            <a:r>
              <a:rPr lang="en-US" dirty="0" smtClean="0"/>
              <a:t>You should be certain that a patient understands the instructions you give them(from the physician)</a:t>
            </a:r>
          </a:p>
          <a:p>
            <a:r>
              <a:rPr lang="en-US" dirty="0" smtClean="0"/>
              <a:t>When you hand them written instructions, make sure they can read(draw or read the instructions)</a:t>
            </a:r>
          </a:p>
          <a:p>
            <a:r>
              <a:rPr lang="en-US" dirty="0" smtClean="0"/>
              <a:t>The importance of doing everything possible to avoid a medical malpractice suit cannot be overemphasized</a:t>
            </a:r>
          </a:p>
          <a:p>
            <a:r>
              <a:rPr lang="en-US" dirty="0" smtClean="0"/>
              <a:t>Medical assistants are vital in providing patient education to supplement the physicians orders</a:t>
            </a:r>
          </a:p>
          <a:p>
            <a:r>
              <a:rPr lang="en-US" dirty="0" smtClean="0"/>
              <a:t>With a friendly, interpersonal relationship(</a:t>
            </a:r>
            <a:r>
              <a:rPr lang="en-US" b="1" dirty="0" smtClean="0"/>
              <a:t>rapport</a:t>
            </a:r>
            <a:r>
              <a:rPr lang="en-US" dirty="0" smtClean="0"/>
              <a:t>), the patient is much less likely to feel angry about anything associated with the care received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Samaritan Act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well-trained medical assistant will understand the basic skills in good human relations and will then avoid</a:t>
            </a:r>
            <a:r>
              <a:rPr lang="en-US" b="1" dirty="0" smtClean="0"/>
              <a:t> confrontations </a:t>
            </a:r>
            <a:r>
              <a:rPr lang="en-US" dirty="0" smtClean="0"/>
              <a:t>that could lead to lawsuits</a:t>
            </a:r>
          </a:p>
          <a:p>
            <a:r>
              <a:rPr lang="en-US" dirty="0" smtClean="0"/>
              <a:t>You should always inform the physician immediately of any mistake you have made in the care of a patient so that corrective measure may be taken</a:t>
            </a:r>
          </a:p>
          <a:p>
            <a:r>
              <a:rPr lang="en-US" dirty="0" smtClean="0"/>
              <a:t>Always be careful when saying something about a patient </a:t>
            </a:r>
          </a:p>
          <a:p>
            <a:r>
              <a:rPr lang="en-US" dirty="0" smtClean="0"/>
              <a:t>Statements made about a patient may be considered </a:t>
            </a:r>
            <a:r>
              <a:rPr lang="en-US" b="1" dirty="0" smtClean="0"/>
              <a:t>defamation</a:t>
            </a:r>
            <a:r>
              <a:rPr lang="en-US" dirty="0" smtClean="0"/>
              <a:t> of character and a breech of confidentiality</a:t>
            </a:r>
          </a:p>
          <a:p>
            <a:r>
              <a:rPr lang="en-US" dirty="0" smtClean="0"/>
              <a:t>Because the incidence of malpractice suits has increased, the medical assistant may need to be involved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Samaritan Act</a:t>
            </a:r>
            <a:endParaRPr lang="en-US" dirty="0"/>
          </a:p>
        </p:txBody>
      </p:sp>
      <p:sp>
        <p:nvSpPr>
          <p:cNvPr id="3" name="Content Placeholder 2"/>
          <p:cNvSpPr>
            <a:spLocks noGrp="1"/>
          </p:cNvSpPr>
          <p:nvPr>
            <p:ph idx="1"/>
          </p:nvPr>
        </p:nvSpPr>
        <p:spPr/>
        <p:txBody>
          <a:bodyPr/>
          <a:lstStyle/>
          <a:p>
            <a:r>
              <a:rPr lang="en-US" dirty="0" smtClean="0"/>
              <a:t>The attorney may agree to taking the testimony by </a:t>
            </a:r>
            <a:r>
              <a:rPr lang="en-US" b="1" dirty="0" smtClean="0"/>
              <a:t>deposition</a:t>
            </a:r>
          </a:p>
          <a:p>
            <a:r>
              <a:rPr lang="en-US" dirty="0" smtClean="0"/>
              <a:t>A deposition is oral testimony and may be taken in the attorney’s office or physician’s office in the presence of a court reporter</a:t>
            </a:r>
          </a:p>
          <a:p>
            <a:r>
              <a:rPr lang="en-US" dirty="0" smtClean="0"/>
              <a:t>A medical assistant may also receive a </a:t>
            </a:r>
            <a:r>
              <a:rPr lang="en-US" b="1" dirty="0" smtClean="0"/>
              <a:t>subpoena</a:t>
            </a:r>
            <a:r>
              <a:rPr lang="en-US" dirty="0" smtClean="0"/>
              <a:t> to appear in court with patients records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Statute of Limitations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statute of limitations is a law that designates a specific limit of time during which a claim may be filed in malpractice suits or in the collection of bills</a:t>
            </a:r>
          </a:p>
          <a:p>
            <a:endParaRPr lang="en-US" dirty="0" smtClean="0"/>
          </a:p>
          <a:p>
            <a:r>
              <a:rPr lang="en-US" dirty="0" smtClean="0"/>
              <a:t>It is important to know your state law</a:t>
            </a:r>
          </a:p>
          <a:p>
            <a:r>
              <a:rPr lang="en-US" dirty="0" smtClean="0"/>
              <a:t>Some can be as short as 6 months, while some have no limit</a:t>
            </a:r>
          </a:p>
          <a:p>
            <a:r>
              <a:rPr lang="en-US" dirty="0" smtClean="0"/>
              <a:t>Most range from one to eight years</a:t>
            </a:r>
          </a:p>
          <a:p>
            <a:endParaRPr lang="en-US" dirty="0" smtClean="0"/>
          </a:p>
          <a:p>
            <a:r>
              <a:rPr lang="en-US" dirty="0" smtClean="0"/>
              <a:t>Medical malpractice must be brought within two years of the date when the injury was discovered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Records</a:t>
            </a:r>
            <a:endParaRPr lang="en-US" dirty="0"/>
          </a:p>
        </p:txBody>
      </p:sp>
      <p:sp>
        <p:nvSpPr>
          <p:cNvPr id="3" name="Content Placeholder 2"/>
          <p:cNvSpPr>
            <a:spLocks noGrp="1"/>
          </p:cNvSpPr>
          <p:nvPr>
            <p:ph idx="1"/>
          </p:nvPr>
        </p:nvSpPr>
        <p:spPr/>
        <p:txBody>
          <a:bodyPr/>
          <a:lstStyle/>
          <a:p>
            <a:r>
              <a:rPr lang="en-US" dirty="0" smtClean="0"/>
              <a:t>The medial office staff must understand the importance of maintaining complete, accurate, up-to-date records on all patients </a:t>
            </a:r>
          </a:p>
          <a:p>
            <a:r>
              <a:rPr lang="en-US" dirty="0" smtClean="0"/>
              <a:t>Procrastination cannot be tolerated in handling medical records</a:t>
            </a:r>
          </a:p>
          <a:p>
            <a:r>
              <a:rPr lang="en-US" dirty="0" smtClean="0"/>
              <a:t>As legal documents, they are subject to critical inspection at any time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Insurance Portability And Accountability </a:t>
            </a:r>
            <a:r>
              <a:rPr lang="en-US" dirty="0" smtClean="0"/>
              <a:t>Act(HIPAA</a:t>
            </a:r>
            <a:r>
              <a:rPr lang="en-US" dirty="0" smtClean="0"/>
              <a:t>)</a:t>
            </a:r>
            <a:endParaRPr lang="en-US" dirty="0"/>
          </a:p>
        </p:txBody>
      </p:sp>
      <p:sp>
        <p:nvSpPr>
          <p:cNvPr id="3" name="Content Placeholder 2"/>
          <p:cNvSpPr>
            <a:spLocks noGrp="1"/>
          </p:cNvSpPr>
          <p:nvPr>
            <p:ph idx="1"/>
          </p:nvPr>
        </p:nvSpPr>
        <p:spPr>
          <a:xfrm>
            <a:off x="457200" y="1600200"/>
            <a:ext cx="8229600" cy="4800600"/>
          </a:xfrm>
        </p:spPr>
        <p:txBody>
          <a:bodyPr>
            <a:noAutofit/>
          </a:bodyPr>
          <a:lstStyle/>
          <a:p>
            <a:r>
              <a:rPr lang="en-US" sz="1800" dirty="0" smtClean="0"/>
              <a:t>One of the most recent developments in patient confidentiality has been addressed through HIPPA(1996)</a:t>
            </a:r>
          </a:p>
          <a:p>
            <a:endParaRPr lang="en-US" sz="1800" dirty="0" smtClean="0"/>
          </a:p>
          <a:p>
            <a:r>
              <a:rPr lang="en-US" sz="1800" dirty="0" smtClean="0"/>
              <a:t>Every medical office needs to provide a Notice of Privacy Practices to every patient(signed and in the patient’s chart)</a:t>
            </a:r>
          </a:p>
          <a:p>
            <a:r>
              <a:rPr lang="en-US" sz="1800" dirty="0" smtClean="0"/>
              <a:t>This has the following six components:</a:t>
            </a:r>
          </a:p>
          <a:p>
            <a:pPr>
              <a:buNone/>
            </a:pPr>
            <a:r>
              <a:rPr lang="en-US" sz="1800" dirty="0" smtClean="0"/>
              <a:t>    - How a patient’s protected information is used and disclosed</a:t>
            </a:r>
          </a:p>
          <a:p>
            <a:pPr>
              <a:buNone/>
            </a:pPr>
            <a:r>
              <a:rPr lang="en-US" sz="1800" dirty="0" smtClean="0"/>
              <a:t>    - The provider's duties to protect the patient privacy</a:t>
            </a:r>
          </a:p>
          <a:p>
            <a:pPr>
              <a:buNone/>
            </a:pPr>
            <a:r>
              <a:rPr lang="en-US" sz="1800" dirty="0" smtClean="0"/>
              <a:t>    - Written notice of the provider’s practices to ensure each patient’s privacy</a:t>
            </a:r>
          </a:p>
          <a:p>
            <a:pPr>
              <a:buNone/>
            </a:pPr>
            <a:r>
              <a:rPr lang="en-US" sz="1800" dirty="0" smtClean="0"/>
              <a:t>    - The term of the provider’s notice</a:t>
            </a:r>
          </a:p>
          <a:p>
            <a:pPr>
              <a:buNone/>
            </a:pPr>
            <a:r>
              <a:rPr lang="en-US" sz="1800" dirty="0" smtClean="0"/>
              <a:t>    - The patient’s individual right concerning protected health information</a:t>
            </a:r>
          </a:p>
          <a:p>
            <a:pPr>
              <a:buNone/>
            </a:pPr>
            <a:r>
              <a:rPr lang="en-US" sz="1800" dirty="0" smtClean="0"/>
              <a:t>    - How to contact the office to obtain further information or to file a complaint</a:t>
            </a:r>
          </a:p>
          <a:p>
            <a:pPr>
              <a:buNone/>
            </a:pPr>
            <a:endParaRPr lang="en-US" sz="1800" dirty="0" smtClean="0"/>
          </a:p>
          <a:p>
            <a:pPr>
              <a:buNone/>
            </a:pPr>
            <a:r>
              <a:rPr lang="en-US" sz="1800" dirty="0" smtClean="0"/>
              <a:t>       IF IN DOUBT WHEN RELASING  PATIENT INFORMATION; CHECK WITH THE </a:t>
            </a:r>
            <a:r>
              <a:rPr lang="en-US" sz="1800" dirty="0" smtClean="0"/>
              <a:t>HIPAA </a:t>
            </a:r>
            <a:r>
              <a:rPr lang="en-US" sz="1800" dirty="0" smtClean="0"/>
              <a:t>OFFICER(medical records)</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wipe(down)">
                                      <p:cBhvr>
                                        <p:cTn id="5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Licensure Requirements</a:t>
            </a:r>
            <a:endParaRPr lang="en-US" dirty="0"/>
          </a:p>
        </p:txBody>
      </p:sp>
      <p:sp>
        <p:nvSpPr>
          <p:cNvPr id="3" name="Content Placeholder 2"/>
          <p:cNvSpPr>
            <a:spLocks noGrp="1"/>
          </p:cNvSpPr>
          <p:nvPr>
            <p:ph idx="1"/>
          </p:nvPr>
        </p:nvSpPr>
        <p:spPr/>
        <p:txBody>
          <a:bodyPr>
            <a:normAutofit fontScale="92500"/>
          </a:bodyPr>
          <a:lstStyle/>
          <a:p>
            <a:r>
              <a:rPr lang="en-US" dirty="0" smtClean="0"/>
              <a:t>Licensure requirements are established by each state. A physician is usually required to:</a:t>
            </a:r>
          </a:p>
          <a:p>
            <a:r>
              <a:rPr lang="en-US" dirty="0" smtClean="0"/>
              <a:t>Be of legal age</a:t>
            </a:r>
          </a:p>
          <a:p>
            <a:r>
              <a:rPr lang="en-US" dirty="0" smtClean="0"/>
              <a:t>Be of good moral character</a:t>
            </a:r>
          </a:p>
          <a:p>
            <a:r>
              <a:rPr lang="en-US" dirty="0" smtClean="0"/>
              <a:t>Have graduated from an approved medical school</a:t>
            </a:r>
          </a:p>
          <a:p>
            <a:r>
              <a:rPr lang="en-US" dirty="0" smtClean="0"/>
              <a:t>Have completed an approved residency program</a:t>
            </a:r>
          </a:p>
          <a:p>
            <a:r>
              <a:rPr lang="en-US" dirty="0" smtClean="0"/>
              <a:t>Be a resident of the state</a:t>
            </a:r>
          </a:p>
          <a:p>
            <a:r>
              <a:rPr lang="en-US" dirty="0" smtClean="0"/>
              <a:t>Have passed the oral and written exam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Licensure Requirements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Physicians who have all requirements will receive an </a:t>
            </a:r>
            <a:r>
              <a:rPr lang="en-US" b="1" dirty="0" smtClean="0"/>
              <a:t>endorsement</a:t>
            </a:r>
          </a:p>
          <a:p>
            <a:r>
              <a:rPr lang="en-US" dirty="0" smtClean="0"/>
              <a:t>Physicians are required to renew their license annually or</a:t>
            </a:r>
            <a:r>
              <a:rPr lang="en-US" b="1" dirty="0" smtClean="0"/>
              <a:t> biannually </a:t>
            </a:r>
            <a:r>
              <a:rPr lang="en-US" dirty="0" smtClean="0"/>
              <a:t>and attend CME(continuing medical education) as necessary</a:t>
            </a:r>
          </a:p>
          <a:p>
            <a:r>
              <a:rPr lang="en-US" dirty="0" smtClean="0"/>
              <a:t>Physicians in the military service must be licensed in their home state  but not where they are stationed</a:t>
            </a:r>
          </a:p>
          <a:p>
            <a:r>
              <a:rPr lang="en-US" dirty="0" smtClean="0"/>
              <a:t>A physician may lose their license if convicted of a crime or </a:t>
            </a:r>
            <a:r>
              <a:rPr lang="en-US" b="1" dirty="0" smtClean="0"/>
              <a:t>fraud</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Considerations</a:t>
            </a:r>
            <a:endParaRPr lang="en-US" dirty="0"/>
          </a:p>
        </p:txBody>
      </p:sp>
      <p:sp>
        <p:nvSpPr>
          <p:cNvPr id="3" name="Content Placeholder 2"/>
          <p:cNvSpPr>
            <a:spLocks noGrp="1"/>
          </p:cNvSpPr>
          <p:nvPr>
            <p:ph idx="1"/>
          </p:nvPr>
        </p:nvSpPr>
        <p:spPr/>
        <p:txBody>
          <a:bodyPr/>
          <a:lstStyle/>
          <a:p>
            <a:r>
              <a:rPr lang="en-US" dirty="0" smtClean="0"/>
              <a:t>Whereas laws concern matters enforced through the court system, ethics deals with what is morally </a:t>
            </a:r>
            <a:r>
              <a:rPr lang="en-US" b="1" dirty="0" smtClean="0"/>
              <a:t>right and wrong</a:t>
            </a:r>
          </a:p>
          <a:p>
            <a:r>
              <a:rPr lang="en-US" dirty="0" smtClean="0"/>
              <a:t>The ethical standards established by a profession are administered by </a:t>
            </a:r>
            <a:r>
              <a:rPr lang="en-US" b="1" dirty="0" smtClean="0"/>
              <a:t>peer review, </a:t>
            </a:r>
            <a:r>
              <a:rPr lang="en-US" dirty="0" smtClean="0"/>
              <a:t>and violation of the standards may result in suspension of membership</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Physician’s/Medical Assistant’s Code</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Physicians have nine principles according to The American Medical Association(AMA) Code of Medical Ethics(ex: I. A physician shall be dedicated to providing competent medical care, with compassion and respect for human dignity and rights) www.ama-assn.org</a:t>
            </a:r>
          </a:p>
          <a:p>
            <a:endParaRPr lang="en-US" dirty="0" smtClean="0"/>
          </a:p>
          <a:p>
            <a:r>
              <a:rPr lang="en-US" dirty="0" smtClean="0"/>
              <a:t>As an agent of the physician, you, the medical assistant, are also governed by ethical standards of The American Association of Medical Assistants Code of Medical Ethics</a:t>
            </a:r>
          </a:p>
          <a:p>
            <a:endParaRPr lang="en-US" dirty="0" smtClean="0"/>
          </a:p>
          <a:p>
            <a:r>
              <a:rPr lang="en-US" dirty="0" smtClean="0"/>
              <a:t>The AAMA code of ethics indicates that medical assistants will abide by ethical and </a:t>
            </a:r>
            <a:r>
              <a:rPr lang="en-US" b="1" dirty="0" smtClean="0"/>
              <a:t>moral </a:t>
            </a:r>
            <a:r>
              <a:rPr lang="en-US" dirty="0" smtClean="0"/>
              <a:t>principles as they are related to the profession(moral is a distinction between right and wrong)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And Federal Laws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physician must release any patient information when the patient authorizes the release or if the release is required by law</a:t>
            </a:r>
          </a:p>
          <a:p>
            <a:r>
              <a:rPr lang="en-US" dirty="0" smtClean="0"/>
              <a:t>State Laws require the release of:</a:t>
            </a:r>
          </a:p>
          <a:p>
            <a:r>
              <a:rPr lang="en-US" dirty="0" smtClean="0"/>
              <a:t>Births and deaths</a:t>
            </a:r>
          </a:p>
          <a:p>
            <a:r>
              <a:rPr lang="en-US" dirty="0" smtClean="0"/>
              <a:t>Cases of violence(gunshots, poisonings)</a:t>
            </a:r>
          </a:p>
          <a:p>
            <a:r>
              <a:rPr lang="en-US" dirty="0" smtClean="0"/>
              <a:t>STI (sexually transmitted infections)</a:t>
            </a:r>
          </a:p>
          <a:p>
            <a:r>
              <a:rPr lang="en-US" dirty="0" smtClean="0"/>
              <a:t>Abuse</a:t>
            </a:r>
          </a:p>
          <a:p>
            <a:r>
              <a:rPr lang="en-US" dirty="0" smtClean="0"/>
              <a:t>Cases of contagious, infections, or communicable diseases(influenza, hepatitis, c-diff)</a:t>
            </a:r>
          </a:p>
          <a:p>
            <a:r>
              <a:rPr lang="en-US" dirty="0" smtClean="0"/>
              <a:t>Medical assistants should be aware of the procedures when making reports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And Federal Laws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will often find it necessary to make decisions based on the professional nature </a:t>
            </a:r>
          </a:p>
          <a:p>
            <a:r>
              <a:rPr lang="en-US" dirty="0" smtClean="0"/>
              <a:t>Patients can be extremely insistent and difficult at times </a:t>
            </a:r>
          </a:p>
          <a:p>
            <a:endParaRPr lang="en-US" dirty="0" smtClean="0"/>
          </a:p>
          <a:p>
            <a:r>
              <a:rPr lang="en-US" dirty="0" smtClean="0"/>
              <a:t>How would you handle a difficult patient?</a:t>
            </a:r>
          </a:p>
          <a:p>
            <a:endParaRPr lang="en-US" dirty="0" smtClean="0"/>
          </a:p>
          <a:p>
            <a:r>
              <a:rPr lang="en-US" dirty="0" smtClean="0"/>
              <a:t>Never put yourself in the position of practicing medicine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And Federal Laws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Federal Drug and Administration(FDA) has established five categories that classify their use</a:t>
            </a:r>
          </a:p>
          <a:p>
            <a:r>
              <a:rPr lang="en-US" dirty="0" smtClean="0"/>
              <a:t>Schedule I drugs have a high tendency for abuse and have no accepted medical use(LSD)</a:t>
            </a:r>
          </a:p>
          <a:p>
            <a:r>
              <a:rPr lang="en-US" dirty="0" smtClean="0"/>
              <a:t>Schedule II drugs have a high tendency for abuse, may have an accepted medical use, and can produce dependency or addiction with chronic use(cocaine)</a:t>
            </a:r>
          </a:p>
          <a:p>
            <a:r>
              <a:rPr lang="en-US" dirty="0" smtClean="0"/>
              <a:t>Schedule III drugs have less potential for abuse or addiction(Lortab)</a:t>
            </a:r>
          </a:p>
          <a:p>
            <a:r>
              <a:rPr lang="en-US" dirty="0" smtClean="0"/>
              <a:t>Schedule IV drugs have a low potential for abuse(Valium)</a:t>
            </a:r>
          </a:p>
          <a:p>
            <a:r>
              <a:rPr lang="en-US" dirty="0" smtClean="0"/>
              <a:t>Schedule V drugs have a very low potential for abuse(antitussive-cough medication)</a:t>
            </a:r>
          </a:p>
          <a:p>
            <a:endParaRPr lang="en-US" dirty="0" smtClean="0"/>
          </a:p>
          <a:p>
            <a:r>
              <a:rPr lang="en-US" dirty="0" smtClean="0"/>
              <a:t>The medical assistant must understand that certain medications cannot be refilled and that restrictions limit the number of times some medication can be refilled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1975</Words>
  <Application>Microsoft Office PowerPoint</Application>
  <PresentationFormat>On-screen Show (4:3)</PresentationFormat>
  <Paragraphs>183</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Medical Ethical And Liability</vt:lpstr>
      <vt:lpstr>Ethical And Legal Responsibilities</vt:lpstr>
      <vt:lpstr>Licensure Requirements</vt:lpstr>
      <vt:lpstr>Licensure Requirements</vt:lpstr>
      <vt:lpstr>Ethical Considerations</vt:lpstr>
      <vt:lpstr>Physician’s/Medical Assistant’s Code</vt:lpstr>
      <vt:lpstr>State And Federal Laws</vt:lpstr>
      <vt:lpstr>State And Federal Laws</vt:lpstr>
      <vt:lpstr>State And Federal Laws</vt:lpstr>
      <vt:lpstr>Legal And Ethical Issues</vt:lpstr>
      <vt:lpstr>Legal And Ethical Issues</vt:lpstr>
      <vt:lpstr>The Uniform Anatomical Gift Act</vt:lpstr>
      <vt:lpstr>Living Will</vt:lpstr>
      <vt:lpstr>Durable Power of Attorney</vt:lpstr>
      <vt:lpstr>Accepting Or Refusing Treatment</vt:lpstr>
      <vt:lpstr>Legal Matters</vt:lpstr>
      <vt:lpstr>Legal Matters</vt:lpstr>
      <vt:lpstr>Consent For Treatment</vt:lpstr>
      <vt:lpstr>Right To Privacy</vt:lpstr>
      <vt:lpstr>Physician And Patient Rights</vt:lpstr>
      <vt:lpstr>Physician And Patient Rights</vt:lpstr>
      <vt:lpstr>Medical Assistant Rights</vt:lpstr>
      <vt:lpstr>The Good Samaritan Act</vt:lpstr>
      <vt:lpstr>The Good Samaritan Act</vt:lpstr>
      <vt:lpstr>The Good Samaritan Act</vt:lpstr>
      <vt:lpstr>The Good Samaritan Act</vt:lpstr>
      <vt:lpstr>Statute of Limitations</vt:lpstr>
      <vt:lpstr>Medical Records</vt:lpstr>
      <vt:lpstr>Health Insurance Portability And Accountability Act(HIPAA)</vt:lpstr>
    </vt:vector>
  </TitlesOfParts>
  <Company>Salt Lake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Ethical And Liability</dc:title>
  <dc:creator>ahastin2</dc:creator>
  <cp:lastModifiedBy>Steven Andrews</cp:lastModifiedBy>
  <cp:revision>75</cp:revision>
  <dcterms:created xsi:type="dcterms:W3CDTF">2011-08-29T19:37:20Z</dcterms:created>
  <dcterms:modified xsi:type="dcterms:W3CDTF">2015-09-01T17:45:36Z</dcterms:modified>
</cp:coreProperties>
</file>