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1" r:id="rId28"/>
    <p:sldId id="283" r:id="rId29"/>
    <p:sldId id="284"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2" autoAdjust="0"/>
    <p:restoredTop sz="94660"/>
  </p:normalViewPr>
  <p:slideViewPr>
    <p:cSldViewPr>
      <p:cViewPr>
        <p:scale>
          <a:sx n="65" d="100"/>
          <a:sy n="65" d="100"/>
        </p:scale>
        <p:origin x="-522" y="-19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43C1D93-58A9-45EC-AA68-A0662B26A971}" type="datetimeFigureOut">
              <a:rPr lang="en-US" smtClean="0"/>
              <a:pPr/>
              <a:t>08/27/2012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D3DCB-F530-49C0-A91C-F738A474A20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3C1D93-58A9-45EC-AA68-A0662B26A971}" type="datetimeFigureOut">
              <a:rPr lang="en-US" smtClean="0"/>
              <a:pPr/>
              <a:t>08/27/2012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D3DCB-F530-49C0-A91C-F738A474A2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3C1D93-58A9-45EC-AA68-A0662B26A971}" type="datetimeFigureOut">
              <a:rPr lang="en-US" smtClean="0"/>
              <a:pPr/>
              <a:t>08/27/2012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D3DCB-F530-49C0-A91C-F738A474A2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43C1D93-58A9-45EC-AA68-A0662B26A971}" type="datetimeFigureOut">
              <a:rPr lang="en-US" smtClean="0"/>
              <a:pPr/>
              <a:t>08/27/2012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D3DCB-F530-49C0-A91C-F738A474A2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43C1D93-58A9-45EC-AA68-A0662B26A971}" type="datetimeFigureOut">
              <a:rPr lang="en-US" smtClean="0"/>
              <a:pPr/>
              <a:t>08/27/2012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7D3DCB-F530-49C0-A91C-F738A474A20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43C1D93-58A9-45EC-AA68-A0662B26A971}" type="datetimeFigureOut">
              <a:rPr lang="en-US" smtClean="0"/>
              <a:pPr/>
              <a:t>08/27/2012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D3DCB-F530-49C0-A91C-F738A474A2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43C1D93-58A9-45EC-AA68-A0662B26A971}" type="datetimeFigureOut">
              <a:rPr lang="en-US" smtClean="0"/>
              <a:pPr/>
              <a:t>08/27/2012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7D3DCB-F530-49C0-A91C-F738A474A20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43C1D93-58A9-45EC-AA68-A0662B26A971}" type="datetimeFigureOut">
              <a:rPr lang="en-US" smtClean="0"/>
              <a:pPr/>
              <a:t>08/27/2012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7D3DCB-F530-49C0-A91C-F738A474A2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3C1D93-58A9-45EC-AA68-A0662B26A971}" type="datetimeFigureOut">
              <a:rPr lang="en-US" smtClean="0"/>
              <a:pPr/>
              <a:t>08/27/2012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7D3DCB-F530-49C0-A91C-F738A474A2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3C1D93-58A9-45EC-AA68-A0662B26A971}" type="datetimeFigureOut">
              <a:rPr lang="en-US" smtClean="0"/>
              <a:pPr/>
              <a:t>08/27/2012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D3DCB-F530-49C0-A91C-F738A474A2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43C1D93-58A9-45EC-AA68-A0662B26A971}" type="datetimeFigureOut">
              <a:rPr lang="en-US" smtClean="0"/>
              <a:pPr/>
              <a:t>08/27/2012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7D3DCB-F530-49C0-A91C-F738A474A20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3C1D93-58A9-45EC-AA68-A0662B26A971}" type="datetimeFigureOut">
              <a:rPr lang="en-US" smtClean="0"/>
              <a:pPr/>
              <a:t>08/27/2012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7D3DCB-F530-49C0-A91C-F738A474A2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Professional Communications</a:t>
            </a:r>
            <a:endParaRPr lang="en-US" dirty="0"/>
          </a:p>
        </p:txBody>
      </p:sp>
      <p:sp>
        <p:nvSpPr>
          <p:cNvPr id="3" name="Subtitle 2"/>
          <p:cNvSpPr>
            <a:spLocks noGrp="1"/>
          </p:cNvSpPr>
          <p:nvPr>
            <p:ph type="subTitle" idx="1"/>
          </p:nvPr>
        </p:nvSpPr>
        <p:spPr/>
        <p:txBody>
          <a:bodyPr>
            <a:normAutofit/>
          </a:bodyPr>
          <a:lstStyle/>
          <a:p>
            <a:r>
              <a:rPr lang="en-US" sz="6000" dirty="0" smtClean="0"/>
              <a:t>Chapter 4</a:t>
            </a:r>
            <a:endParaRPr lang="en-US" sz="6000" dirty="0"/>
          </a:p>
        </p:txBody>
      </p:sp>
      <p:pic>
        <p:nvPicPr>
          <p:cNvPr id="15362" name="Picture 2" descr="http://img.ehowcdn.com/article-page-main/ehow/images/a07/t5/he/five-skills-needed-medical-field-800x800.jpg"/>
          <p:cNvPicPr>
            <a:picLocks noChangeAspect="1" noChangeArrowheads="1"/>
          </p:cNvPicPr>
          <p:nvPr/>
        </p:nvPicPr>
        <p:blipFill>
          <a:blip r:embed="rId2" cstate="print"/>
          <a:srcRect/>
          <a:stretch>
            <a:fillRect/>
          </a:stretch>
        </p:blipFill>
        <p:spPr bwMode="auto">
          <a:xfrm>
            <a:off x="2667000" y="228600"/>
            <a:ext cx="2971800" cy="217170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Gestures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Still another way of transmitting nonverbal messages is by gesturing</a:t>
            </a:r>
          </a:p>
          <a:p>
            <a:r>
              <a:rPr lang="en-US" dirty="0" smtClean="0"/>
              <a:t>Gestures are body movements that enhance what is being said</a:t>
            </a:r>
          </a:p>
          <a:p>
            <a:r>
              <a:rPr lang="en-US" dirty="0" smtClean="0"/>
              <a:t>When dealing with different cultures, some gestures, facial expressions, or remarks may be taken the wrong way </a:t>
            </a:r>
          </a:p>
          <a:p>
            <a:r>
              <a:rPr lang="en-US" dirty="0" smtClean="0"/>
              <a:t>It is good practice to have an interpreter </a:t>
            </a:r>
          </a:p>
          <a:p>
            <a:r>
              <a:rPr lang="en-US" dirty="0" smtClean="0"/>
              <a:t>Some gestures are positive including, thumbs up, okay, high five, applause, winking, and a handshake</a:t>
            </a:r>
          </a:p>
          <a:p>
            <a:r>
              <a:rPr lang="en-US" dirty="0" smtClean="0"/>
              <a:t> Some negative gestures are crossed arms, looking at ones watch, rolling of eyes, taping of the foot or fingers, sighing, and talking under ones breath</a:t>
            </a:r>
          </a:p>
          <a:p>
            <a:r>
              <a:rPr lang="en-US" dirty="0" smtClean="0"/>
              <a:t>A comfortable touch is helps patients feel that you care and gives them a sense of security and acceptance</a:t>
            </a:r>
          </a:p>
          <a:p>
            <a:r>
              <a:rPr lang="en-US" dirty="0" smtClean="0"/>
              <a:t>There is also a proper distance you should maintain when speaking to others</a:t>
            </a:r>
          </a:p>
          <a:p>
            <a:r>
              <a:rPr lang="en-US" dirty="0" smtClean="0"/>
              <a:t>It is important to identify a patient's nonverbal messages as well(Ex: saying their ok but making a painful facial expression or looking away)</a:t>
            </a:r>
            <a:endParaRPr lang="en-US" dirty="0"/>
          </a:p>
        </p:txBody>
      </p:sp>
      <p:pic>
        <p:nvPicPr>
          <p:cNvPr id="6146" name="Picture 2" descr="http://www.marshsimulators.com/graphics/MedicalEducation2.jpg"/>
          <p:cNvPicPr>
            <a:picLocks noChangeAspect="1" noChangeArrowheads="1"/>
          </p:cNvPicPr>
          <p:nvPr/>
        </p:nvPicPr>
        <p:blipFill>
          <a:blip r:embed="rId2" cstate="print"/>
          <a:srcRect/>
          <a:stretch>
            <a:fillRect/>
          </a:stretch>
        </p:blipFill>
        <p:spPr bwMode="auto">
          <a:xfrm>
            <a:off x="6429375" y="0"/>
            <a:ext cx="2714625" cy="1524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Defense Mechanisms</a:t>
            </a:r>
            <a:endParaRPr lang="en-US" dirty="0"/>
          </a:p>
        </p:txBody>
      </p:sp>
      <p:sp>
        <p:nvSpPr>
          <p:cNvPr id="3" name="Content Placeholder 2"/>
          <p:cNvSpPr>
            <a:spLocks noGrp="1"/>
          </p:cNvSpPr>
          <p:nvPr>
            <p:ph idx="1"/>
          </p:nvPr>
        </p:nvSpPr>
        <p:spPr>
          <a:xfrm>
            <a:off x="457200" y="1371600"/>
            <a:ext cx="8229600" cy="5181600"/>
          </a:xfrm>
        </p:spPr>
        <p:txBody>
          <a:bodyPr/>
          <a:lstStyle/>
          <a:p>
            <a:r>
              <a:rPr lang="en-US" dirty="0" smtClean="0"/>
              <a:t>Defenses are largely unconscious acts we use to help us deal with unpleasant and socially unacceptable circumstances or behaviors</a:t>
            </a:r>
          </a:p>
          <a:p>
            <a:endParaRPr lang="en-US" dirty="0" smtClean="0"/>
          </a:p>
          <a:p>
            <a:endParaRPr lang="en-US" dirty="0" smtClean="0"/>
          </a:p>
          <a:p>
            <a:r>
              <a:rPr lang="en-US" dirty="0" smtClean="0"/>
              <a:t>They help </a:t>
            </a:r>
            <a:r>
              <a:rPr lang="en-US" dirty="0" smtClean="0"/>
              <a:t>us make an emotional adjustment in every </a:t>
            </a:r>
            <a:r>
              <a:rPr lang="en-US" dirty="0" smtClean="0"/>
              <a:t>situations</a:t>
            </a:r>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wipe(down)">
                                      <p:cBhvr>
                                        <p:cTn id="1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Repression</a:t>
            </a:r>
            <a:endParaRPr lang="en-US" dirty="0"/>
          </a:p>
        </p:txBody>
      </p:sp>
      <p:sp>
        <p:nvSpPr>
          <p:cNvPr id="3" name="Content Placeholder 2"/>
          <p:cNvSpPr>
            <a:spLocks noGrp="1"/>
          </p:cNvSpPr>
          <p:nvPr>
            <p:ph idx="1"/>
          </p:nvPr>
        </p:nvSpPr>
        <p:spPr>
          <a:xfrm>
            <a:off x="457200" y="1600200"/>
            <a:ext cx="8229600" cy="4953000"/>
          </a:xfrm>
        </p:spPr>
        <p:txBody>
          <a:bodyPr>
            <a:normAutofit fontScale="77500" lnSpcReduction="20000"/>
          </a:bodyPr>
          <a:lstStyle/>
          <a:p>
            <a:r>
              <a:rPr lang="en-US" dirty="0" smtClean="0"/>
              <a:t>The most commonly used defense mechanism is </a:t>
            </a:r>
            <a:r>
              <a:rPr lang="en-US" b="1" dirty="0" smtClean="0"/>
              <a:t>repression, </a:t>
            </a:r>
            <a:r>
              <a:rPr lang="en-US" dirty="0" smtClean="0"/>
              <a:t>which is the forcing of unacceptable, or painful ideas, feelings, and impulses into the unconscious mind without being aware of it</a:t>
            </a:r>
          </a:p>
          <a:p>
            <a:r>
              <a:rPr lang="en-US" dirty="0" smtClean="0"/>
              <a:t>We have all wished something unpleasant would happen to another person(hostility, jealousy, or intense anger)</a:t>
            </a:r>
          </a:p>
          <a:p>
            <a:r>
              <a:rPr lang="en-US" dirty="0" smtClean="0"/>
              <a:t>These feeling do not vanish but are placed into our unconscious </a:t>
            </a:r>
          </a:p>
          <a:p>
            <a:r>
              <a:rPr lang="en-US" dirty="0" smtClean="0"/>
              <a:t>Repression, like all of the defense mechanism, tends to protect us from unwanted messages about ourselves that make us feel bad</a:t>
            </a:r>
          </a:p>
          <a:p>
            <a:r>
              <a:rPr lang="en-US" dirty="0" smtClean="0"/>
              <a:t>Example: A child who is abused by a parent later has no recollection of the events, but has trouble forming relationships.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Suppression</a:t>
            </a:r>
            <a:endParaRPr lang="en-US" dirty="0"/>
          </a:p>
        </p:txBody>
      </p:sp>
      <p:sp>
        <p:nvSpPr>
          <p:cNvPr id="3" name="Content Placeholder 2"/>
          <p:cNvSpPr>
            <a:spLocks noGrp="1"/>
          </p:cNvSpPr>
          <p:nvPr>
            <p:ph idx="1"/>
          </p:nvPr>
        </p:nvSpPr>
        <p:spPr>
          <a:xfrm>
            <a:off x="381000" y="1600200"/>
            <a:ext cx="8229600" cy="4525963"/>
          </a:xfrm>
        </p:spPr>
        <p:txBody>
          <a:bodyPr>
            <a:normAutofit fontScale="92500" lnSpcReduction="10000"/>
          </a:bodyPr>
          <a:lstStyle/>
          <a:p>
            <a:r>
              <a:rPr lang="en-US" b="1" dirty="0" smtClean="0"/>
              <a:t>Suppression </a:t>
            </a:r>
            <a:r>
              <a:rPr lang="en-US" dirty="0" smtClean="0"/>
              <a:t>is a term to describe a condition in which the person becomes purposely involved in a project, hobby, or work so that a painful situation can be avoided </a:t>
            </a:r>
          </a:p>
          <a:p>
            <a:r>
              <a:rPr lang="en-US" dirty="0" smtClean="0"/>
              <a:t>Some people throw themselves into work rather than deal with a relationship or situation</a:t>
            </a:r>
          </a:p>
          <a:p>
            <a:r>
              <a:rPr lang="en-US" dirty="0" smtClean="0"/>
              <a:t>This is their way to avoid communication</a:t>
            </a:r>
          </a:p>
          <a:p>
            <a:r>
              <a:rPr lang="en-US" dirty="0" smtClean="0"/>
              <a:t>People only fool themselves until something has been done to relive the stress this kind of behavior causes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Displacement</a:t>
            </a:r>
            <a:endParaRPr lang="en-US" dirty="0"/>
          </a:p>
        </p:txBody>
      </p:sp>
      <p:sp>
        <p:nvSpPr>
          <p:cNvPr id="3" name="Content Placeholder 2"/>
          <p:cNvSpPr>
            <a:spLocks noGrp="1"/>
          </p:cNvSpPr>
          <p:nvPr>
            <p:ph idx="1"/>
          </p:nvPr>
        </p:nvSpPr>
        <p:spPr/>
        <p:txBody>
          <a:bodyPr>
            <a:normAutofit lnSpcReduction="10000"/>
          </a:bodyPr>
          <a:lstStyle/>
          <a:p>
            <a:r>
              <a:rPr lang="en-US" b="1" dirty="0" smtClean="0"/>
              <a:t>Displacement</a:t>
            </a:r>
            <a:r>
              <a:rPr lang="en-US" dirty="0" smtClean="0"/>
              <a:t> is the transfer of emotions about one person or situation to another </a:t>
            </a:r>
          </a:p>
          <a:p>
            <a:endParaRPr lang="en-US" dirty="0" smtClean="0"/>
          </a:p>
          <a:p>
            <a:r>
              <a:rPr lang="en-US" dirty="0" smtClean="0"/>
              <a:t>Example: having a bad day at work and then explodes anger toward a family member</a:t>
            </a:r>
          </a:p>
          <a:p>
            <a:r>
              <a:rPr lang="en-US" dirty="0" smtClean="0"/>
              <a:t>Although this is done unconsciously, after the fact they realize their actions have been displaced from where they originated to an innocent, unsuspecting target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Projection</a:t>
            </a:r>
            <a:endParaRPr lang="en-US" dirty="0"/>
          </a:p>
        </p:txBody>
      </p:sp>
      <p:sp>
        <p:nvSpPr>
          <p:cNvPr id="3" name="Content Placeholder 2"/>
          <p:cNvSpPr>
            <a:spLocks noGrp="1"/>
          </p:cNvSpPr>
          <p:nvPr>
            <p:ph idx="1"/>
          </p:nvPr>
        </p:nvSpPr>
        <p:spPr/>
        <p:txBody>
          <a:bodyPr>
            <a:normAutofit lnSpcReduction="10000"/>
          </a:bodyPr>
          <a:lstStyle/>
          <a:p>
            <a:r>
              <a:rPr lang="en-US" dirty="0" smtClean="0"/>
              <a:t>In </a:t>
            </a:r>
            <a:r>
              <a:rPr lang="en-US" b="1" dirty="0" smtClean="0"/>
              <a:t>projection</a:t>
            </a:r>
            <a:r>
              <a:rPr lang="en-US" dirty="0" smtClean="0"/>
              <a:t>, you might unconsciously blame another person for your own inadequacies, For example, if we are angry at a spouse but are too uncomfortable with the feeling to admit it, we may accuse our spouse of being angry rather than owning the feeling ourselves</a:t>
            </a:r>
          </a:p>
          <a:p>
            <a:r>
              <a:rPr lang="en-US" dirty="0" smtClean="0"/>
              <a:t>Another example is an obese patient who has gained a few pounds, may blame the medical assistant by saying the scales are wrong</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Rationalization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With </a:t>
            </a:r>
            <a:r>
              <a:rPr lang="en-US" b="1" dirty="0" smtClean="0"/>
              <a:t>rationalization</a:t>
            </a:r>
            <a:r>
              <a:rPr lang="en-US" dirty="0" smtClean="0"/>
              <a:t>, you justify behavior with socially acceptable reasons and tend to ignore the real reasons underlying the behavior</a:t>
            </a:r>
          </a:p>
          <a:p>
            <a:r>
              <a:rPr lang="en-US" dirty="0" smtClean="0"/>
              <a:t>A person evades paying taxes and then rationalizes it by talking about how the government wastes money (and how it is better for people to keep what they can), another example might be, “I dieted all day; therefore, its ok to eat a couple of candy bars later in the evening after supper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Temporary Withdrawal</a:t>
            </a:r>
            <a:endParaRPr lang="en-US" dirty="0"/>
          </a:p>
        </p:txBody>
      </p:sp>
      <p:sp>
        <p:nvSpPr>
          <p:cNvPr id="3" name="Content Placeholder 2"/>
          <p:cNvSpPr>
            <a:spLocks noGrp="1"/>
          </p:cNvSpPr>
          <p:nvPr>
            <p:ph idx="1"/>
          </p:nvPr>
        </p:nvSpPr>
        <p:spPr/>
        <p:txBody>
          <a:bodyPr/>
          <a:lstStyle/>
          <a:p>
            <a:r>
              <a:rPr lang="en-US" b="1" dirty="0" smtClean="0"/>
              <a:t>Temporary withdrawal </a:t>
            </a:r>
            <a:r>
              <a:rPr lang="en-US" dirty="0" smtClean="0"/>
              <a:t>is a defense mechanism that is retreat from facing a painful or difficult situation</a:t>
            </a:r>
          </a:p>
          <a:p>
            <a:r>
              <a:rPr lang="en-US" dirty="0" smtClean="0"/>
              <a:t>Watching TV or reading excessively to avoid dealing with an issue are common types of withdrawal</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Malingering</a:t>
            </a:r>
            <a:endParaRPr lang="en-US" dirty="0"/>
          </a:p>
        </p:txBody>
      </p:sp>
      <p:sp>
        <p:nvSpPr>
          <p:cNvPr id="3" name="Content Placeholder 2"/>
          <p:cNvSpPr>
            <a:spLocks noGrp="1"/>
          </p:cNvSpPr>
          <p:nvPr>
            <p:ph idx="1"/>
          </p:nvPr>
        </p:nvSpPr>
        <p:spPr/>
        <p:txBody>
          <a:bodyPr/>
          <a:lstStyle/>
          <a:p>
            <a:r>
              <a:rPr lang="en-US" dirty="0" smtClean="0"/>
              <a:t>When you </a:t>
            </a:r>
            <a:r>
              <a:rPr lang="en-US" b="1" dirty="0" smtClean="0"/>
              <a:t>malinger</a:t>
            </a:r>
            <a:r>
              <a:rPr lang="en-US" dirty="0" smtClean="0"/>
              <a:t>, you deliberately pretend to be sick to avoid dealing with situations that are unpleasant or cause anxiety</a:t>
            </a:r>
          </a:p>
          <a:p>
            <a:r>
              <a:rPr lang="en-US" dirty="0" smtClean="0"/>
              <a:t>A malingering individual may wish to get drugs, win a lawsuit, or avoid work</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Denial</a:t>
            </a:r>
            <a:endParaRPr lang="en-US" dirty="0"/>
          </a:p>
        </p:txBody>
      </p:sp>
      <p:sp>
        <p:nvSpPr>
          <p:cNvPr id="3" name="Content Placeholder 2"/>
          <p:cNvSpPr>
            <a:spLocks noGrp="1"/>
          </p:cNvSpPr>
          <p:nvPr>
            <p:ph idx="1"/>
          </p:nvPr>
        </p:nvSpPr>
        <p:spPr/>
        <p:txBody>
          <a:bodyPr/>
          <a:lstStyle/>
          <a:p>
            <a:r>
              <a:rPr lang="en-US" dirty="0" smtClean="0"/>
              <a:t>It is the refusal to admit or acknowledge something so that you do not have to deal with a problem or situation</a:t>
            </a:r>
          </a:p>
          <a:p>
            <a:r>
              <a:rPr lang="en-US" dirty="0" smtClean="0"/>
              <a:t>A man hears that his wife has been killed, and yet refuses to believe it, still setting the table for her and keeping her clothes </a:t>
            </a:r>
          </a:p>
          <a:p>
            <a:r>
              <a:rPr lang="en-US" dirty="0" smtClean="0"/>
              <a:t>Alcoholics vigorously deny that they have a problem.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Professional Communication</a:t>
            </a:r>
            <a:endParaRPr lang="en-US" dirty="0"/>
          </a:p>
        </p:txBody>
      </p:sp>
      <p:sp>
        <p:nvSpPr>
          <p:cNvPr id="3" name="Content Placeholder 2"/>
          <p:cNvSpPr>
            <a:spLocks noGrp="1"/>
          </p:cNvSpPr>
          <p:nvPr>
            <p:ph idx="1"/>
          </p:nvPr>
        </p:nvSpPr>
        <p:spPr/>
        <p:txBody>
          <a:bodyPr>
            <a:normAutofit/>
          </a:bodyPr>
          <a:lstStyle/>
          <a:p>
            <a:r>
              <a:rPr lang="en-US" sz="2800" dirty="0" smtClean="0"/>
              <a:t>One of the most important skills a medical assistant can possess is the art of communicating effectively with </a:t>
            </a:r>
            <a:r>
              <a:rPr lang="en-US" sz="2800" dirty="0" smtClean="0"/>
              <a:t>others</a:t>
            </a:r>
            <a:endParaRPr lang="en-US" sz="2800" dirty="0" smtClean="0"/>
          </a:p>
          <a:p>
            <a:r>
              <a:rPr lang="en-US" sz="2800" dirty="0" smtClean="0"/>
              <a:t>In dealing with patients and their families, learning to listen and to offer advise in a calm, professional manner will help to reduce unnecessary stress for all concerned</a:t>
            </a:r>
            <a:endParaRPr lang="en-US" sz="2800" dirty="0"/>
          </a:p>
        </p:txBody>
      </p:sp>
      <p:pic>
        <p:nvPicPr>
          <p:cNvPr id="14340" name="Picture 4" descr="http://medicalassistant-schools.com/wp-content/uploads/2011/07/clinical-medical-assistant.jpg"/>
          <p:cNvPicPr>
            <a:picLocks noChangeAspect="1" noChangeArrowheads="1"/>
          </p:cNvPicPr>
          <p:nvPr/>
        </p:nvPicPr>
        <p:blipFill>
          <a:blip r:embed="rId2" cstate="print"/>
          <a:srcRect/>
          <a:stretch>
            <a:fillRect/>
          </a:stretch>
        </p:blipFill>
        <p:spPr bwMode="auto">
          <a:xfrm>
            <a:off x="6096000" y="4495800"/>
            <a:ext cx="2790825" cy="2362200"/>
          </a:xfrm>
          <a:prstGeom prst="rect">
            <a:avLst/>
          </a:prstGeom>
          <a:noFill/>
        </p:spPr>
      </p:pic>
      <p:pic>
        <p:nvPicPr>
          <p:cNvPr id="14342" name="Picture 6" descr="http://www.wwcc.edu/CMS/typo3temp/pics/d163b1b37b.jpg"/>
          <p:cNvPicPr>
            <a:picLocks noChangeAspect="1" noChangeArrowheads="1"/>
          </p:cNvPicPr>
          <p:nvPr/>
        </p:nvPicPr>
        <p:blipFill>
          <a:blip r:embed="rId3" cstate="print"/>
          <a:srcRect/>
          <a:stretch>
            <a:fillRect/>
          </a:stretch>
        </p:blipFill>
        <p:spPr bwMode="auto">
          <a:xfrm>
            <a:off x="3048000" y="4724400"/>
            <a:ext cx="2667000" cy="1905000"/>
          </a:xfrm>
          <a:prstGeom prst="rect">
            <a:avLst/>
          </a:prstGeom>
          <a:noFill/>
        </p:spPr>
      </p:pic>
      <p:pic>
        <p:nvPicPr>
          <p:cNvPr id="14344" name="Picture 8" descr="http://t0.gstatic.com/images?q=tbn:ANd9GcT-1YoIdGObN5XK-csSZ3dQ-iu3L6PAmbV40N6v4pN-O-n172aHKg"/>
          <p:cNvPicPr>
            <a:picLocks noChangeAspect="1" noChangeArrowheads="1"/>
          </p:cNvPicPr>
          <p:nvPr/>
        </p:nvPicPr>
        <p:blipFill>
          <a:blip r:embed="rId4" cstate="print"/>
          <a:srcRect/>
          <a:stretch>
            <a:fillRect/>
          </a:stretch>
        </p:blipFill>
        <p:spPr bwMode="auto">
          <a:xfrm>
            <a:off x="381000" y="4648200"/>
            <a:ext cx="1828800" cy="2209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Regression</a:t>
            </a:r>
            <a:endParaRPr lang="en-US" dirty="0"/>
          </a:p>
        </p:txBody>
      </p:sp>
      <p:sp>
        <p:nvSpPr>
          <p:cNvPr id="3" name="Content Placeholder 2"/>
          <p:cNvSpPr>
            <a:spLocks noGrp="1"/>
          </p:cNvSpPr>
          <p:nvPr>
            <p:ph idx="1"/>
          </p:nvPr>
        </p:nvSpPr>
        <p:spPr/>
        <p:txBody>
          <a:bodyPr/>
          <a:lstStyle/>
          <a:p>
            <a:r>
              <a:rPr lang="en-US" b="1" dirty="0" smtClean="0"/>
              <a:t>Regression</a:t>
            </a:r>
            <a:r>
              <a:rPr lang="en-US" dirty="0" smtClean="0"/>
              <a:t> is behaving in ways that are typically characteristic of an earlier development level</a:t>
            </a:r>
          </a:p>
          <a:p>
            <a:r>
              <a:rPr lang="en-US" dirty="0" smtClean="0"/>
              <a:t>This usually happens in time of stress</a:t>
            </a:r>
          </a:p>
          <a:p>
            <a:r>
              <a:rPr lang="en-US" dirty="0" smtClean="0"/>
              <a:t>For example a college student consoles herself during finals week with eating hot fudge sundaes as she did as a child with her mother whenever problems at school piled up</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Procrastination</a:t>
            </a:r>
            <a:endParaRPr lang="en-US" dirty="0"/>
          </a:p>
        </p:txBody>
      </p:sp>
      <p:sp>
        <p:nvSpPr>
          <p:cNvPr id="3" name="Content Placeholder 2"/>
          <p:cNvSpPr>
            <a:spLocks noGrp="1"/>
          </p:cNvSpPr>
          <p:nvPr>
            <p:ph idx="1"/>
          </p:nvPr>
        </p:nvSpPr>
        <p:spPr/>
        <p:txBody>
          <a:bodyPr/>
          <a:lstStyle/>
          <a:p>
            <a:r>
              <a:rPr lang="en-US" dirty="0" smtClean="0"/>
              <a:t>Procrastination is defined as “always putting off until tomorrow what you could do today.”</a:t>
            </a:r>
          </a:p>
          <a:p>
            <a:r>
              <a:rPr lang="en-US" dirty="0" smtClean="0"/>
              <a:t>This is a threat to us all</a:t>
            </a:r>
          </a:p>
          <a:p>
            <a:r>
              <a:rPr lang="en-US" dirty="0" smtClean="0"/>
              <a:t>Co-workers </a:t>
            </a:r>
            <a:r>
              <a:rPr lang="en-US" dirty="0" smtClean="0"/>
              <a:t>will not be pleased to always bail you out because you never complete your work on time</a:t>
            </a:r>
          </a:p>
          <a:p>
            <a:r>
              <a:rPr lang="en-US" dirty="0" smtClean="0"/>
              <a:t>Don’t make procrastination a habit</a:t>
            </a:r>
          </a:p>
          <a:p>
            <a:pPr>
              <a:buNone/>
            </a:pP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Mental And Emotional Status Influencing Behaviors</a:t>
            </a:r>
            <a:endParaRPr lang="en-US" dirty="0"/>
          </a:p>
        </p:txBody>
      </p:sp>
      <p:sp>
        <p:nvSpPr>
          <p:cNvPr id="3" name="Content Placeholder 2"/>
          <p:cNvSpPr>
            <a:spLocks noGrp="1"/>
          </p:cNvSpPr>
          <p:nvPr>
            <p:ph idx="1"/>
          </p:nvPr>
        </p:nvSpPr>
        <p:spPr/>
        <p:txBody>
          <a:bodyPr>
            <a:normAutofit lnSpcReduction="10000"/>
          </a:bodyPr>
          <a:lstStyle/>
          <a:p>
            <a:r>
              <a:rPr lang="en-US" dirty="0" smtClean="0"/>
              <a:t>Medical assistants, have many opportunities daily to observe patients’ mental and emotional states</a:t>
            </a:r>
          </a:p>
          <a:p>
            <a:r>
              <a:rPr lang="en-US" dirty="0" smtClean="0"/>
              <a:t>These observations have a direct influence on the medical assistants’ behaviors, which in turn directly influence their overall health</a:t>
            </a:r>
          </a:p>
          <a:p>
            <a:r>
              <a:rPr lang="en-US" dirty="0" smtClean="0"/>
              <a:t>We must keep in mind that we are </a:t>
            </a:r>
            <a:r>
              <a:rPr lang="en-US" dirty="0" smtClean="0"/>
              <a:t>patients </a:t>
            </a:r>
            <a:r>
              <a:rPr lang="en-US" dirty="0" smtClean="0"/>
              <a:t>too</a:t>
            </a:r>
          </a:p>
          <a:p>
            <a:r>
              <a:rPr lang="en-US" dirty="0" smtClean="0"/>
              <a:t>Stress in life can lead to illness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Communicating Emotional States</a:t>
            </a:r>
            <a:endParaRPr lang="en-US" dirty="0"/>
          </a:p>
        </p:txBody>
      </p:sp>
      <p:sp>
        <p:nvSpPr>
          <p:cNvPr id="3" name="Content Placeholder 2"/>
          <p:cNvSpPr>
            <a:spLocks noGrp="1"/>
          </p:cNvSpPr>
          <p:nvPr>
            <p:ph idx="1"/>
          </p:nvPr>
        </p:nvSpPr>
        <p:spPr/>
        <p:txBody>
          <a:bodyPr/>
          <a:lstStyle/>
          <a:p>
            <a:r>
              <a:rPr lang="en-US" dirty="0" smtClean="0"/>
              <a:t>The medical profession's first responsibility is to the patient</a:t>
            </a:r>
          </a:p>
          <a:p>
            <a:r>
              <a:rPr lang="en-US" dirty="0" smtClean="0"/>
              <a:t>Thus you need to be able to relate to people of all ages, from tiny infants to senior citizens</a:t>
            </a:r>
          </a:p>
          <a:p>
            <a:endParaRPr lang="en-US" dirty="0"/>
          </a:p>
        </p:txBody>
      </p:sp>
      <p:pic>
        <p:nvPicPr>
          <p:cNvPr id="28674" name="Picture 2" descr="http://t0.gstatic.com/images?q=tbn:ANd9GcQAAocnygHH6FjdTV6-hz4OtsjWIh4U07jlHLFkiTuV1MKfm_MNux3e_iYm"/>
          <p:cNvPicPr>
            <a:picLocks noChangeAspect="1" noChangeArrowheads="1"/>
          </p:cNvPicPr>
          <p:nvPr/>
        </p:nvPicPr>
        <p:blipFill>
          <a:blip r:embed="rId2" cstate="print"/>
          <a:srcRect/>
          <a:stretch>
            <a:fillRect/>
          </a:stretch>
        </p:blipFill>
        <p:spPr bwMode="auto">
          <a:xfrm>
            <a:off x="1066800" y="3886200"/>
            <a:ext cx="3048000" cy="2209800"/>
          </a:xfrm>
          <a:prstGeom prst="rect">
            <a:avLst/>
          </a:prstGeom>
          <a:noFill/>
        </p:spPr>
      </p:pic>
      <p:pic>
        <p:nvPicPr>
          <p:cNvPr id="28676" name="Picture 4" descr="http://www.eldercarechannel.com/images/content/providers/nassau3.jpg"/>
          <p:cNvPicPr>
            <a:picLocks noChangeAspect="1" noChangeArrowheads="1"/>
          </p:cNvPicPr>
          <p:nvPr/>
        </p:nvPicPr>
        <p:blipFill>
          <a:blip r:embed="rId3" cstate="print"/>
          <a:srcRect/>
          <a:stretch>
            <a:fillRect/>
          </a:stretch>
        </p:blipFill>
        <p:spPr bwMode="auto">
          <a:xfrm>
            <a:off x="5105400" y="3733800"/>
            <a:ext cx="3667125" cy="248602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Right To Privacy</a:t>
            </a:r>
            <a:endParaRPr lang="en-US" dirty="0"/>
          </a:p>
        </p:txBody>
      </p:sp>
      <p:sp>
        <p:nvSpPr>
          <p:cNvPr id="3" name="Content Placeholder 2"/>
          <p:cNvSpPr>
            <a:spLocks noGrp="1"/>
          </p:cNvSpPr>
          <p:nvPr>
            <p:ph idx="1"/>
          </p:nvPr>
        </p:nvSpPr>
        <p:spPr/>
        <p:txBody>
          <a:bodyPr>
            <a:normAutofit fontScale="92500"/>
          </a:bodyPr>
          <a:lstStyle/>
          <a:p>
            <a:r>
              <a:rPr lang="en-US" dirty="0" smtClean="0"/>
              <a:t>Medical information may be </a:t>
            </a:r>
            <a:r>
              <a:rPr lang="en-US" dirty="0" smtClean="0"/>
              <a:t>given </a:t>
            </a:r>
            <a:r>
              <a:rPr lang="en-US" dirty="0" smtClean="0"/>
              <a:t>to parties not concerned in the patient’s treatment </a:t>
            </a:r>
            <a:r>
              <a:rPr lang="en-US" b="1" u="sng" dirty="0" smtClean="0"/>
              <a:t>only</a:t>
            </a:r>
            <a:r>
              <a:rPr lang="en-US" dirty="0" smtClean="0"/>
              <a:t> if the patient has signed a release of information form </a:t>
            </a:r>
          </a:p>
          <a:p>
            <a:r>
              <a:rPr lang="en-US" dirty="0" smtClean="0"/>
              <a:t>You cannot leave a message on an answering machine(or voice mail) with this consent</a:t>
            </a:r>
          </a:p>
          <a:p>
            <a:r>
              <a:rPr lang="en-US" dirty="0" smtClean="0"/>
              <a:t>The privacy of each patient must always be protected</a:t>
            </a:r>
          </a:p>
          <a:p>
            <a:r>
              <a:rPr lang="en-US" dirty="0" smtClean="0"/>
              <a:t>You may be told personal information from a patient, this should be kept to yourself</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Choice Of Treatment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Advising patients of the choices they have in the treatment of their illness is often apart of your responsibilities</a:t>
            </a:r>
          </a:p>
          <a:p>
            <a:r>
              <a:rPr lang="en-US" dirty="0" smtClean="0"/>
              <a:t>Some </a:t>
            </a:r>
            <a:r>
              <a:rPr lang="en-US" dirty="0" smtClean="0"/>
              <a:t>patients </a:t>
            </a:r>
            <a:r>
              <a:rPr lang="en-US" dirty="0" smtClean="0"/>
              <a:t>have </a:t>
            </a:r>
            <a:r>
              <a:rPr lang="en-US" dirty="0" smtClean="0"/>
              <a:t> a difficult </a:t>
            </a:r>
            <a:r>
              <a:rPr lang="en-US" dirty="0" smtClean="0"/>
              <a:t>time making up their minds and may need additional information and further discussion before deciding to </a:t>
            </a:r>
            <a:r>
              <a:rPr lang="en-US" dirty="0" smtClean="0"/>
              <a:t>accept a </a:t>
            </a:r>
            <a:r>
              <a:rPr lang="en-US" dirty="0" smtClean="0"/>
              <a:t>treatment plan</a:t>
            </a:r>
          </a:p>
          <a:p>
            <a:r>
              <a:rPr lang="en-US" dirty="0" smtClean="0"/>
              <a:t>You play an important part in reinforcing the physician’s order</a:t>
            </a:r>
          </a:p>
          <a:p>
            <a:r>
              <a:rPr lang="en-US" dirty="0" smtClean="0"/>
              <a:t>Some patient’s may have a hard time interpreting the physician’s plan</a:t>
            </a:r>
          </a:p>
          <a:p>
            <a:r>
              <a:rPr lang="en-US" dirty="0" smtClean="0"/>
              <a:t>It is important to advise patients to seek a second opinion if they harbor any doubts concerning their condition</a:t>
            </a:r>
          </a:p>
          <a:p>
            <a:r>
              <a:rPr lang="en-US" dirty="0" smtClean="0"/>
              <a:t>Many insurance companies encourage second and third options before a treatment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Approach-Avoidance Conflict</a:t>
            </a:r>
            <a:endParaRPr lang="en-US" dirty="0"/>
          </a:p>
        </p:txBody>
      </p:sp>
      <p:sp>
        <p:nvSpPr>
          <p:cNvPr id="3" name="Content Placeholder 2"/>
          <p:cNvSpPr>
            <a:spLocks noGrp="1"/>
          </p:cNvSpPr>
          <p:nvPr>
            <p:ph idx="1"/>
          </p:nvPr>
        </p:nvSpPr>
        <p:spPr>
          <a:xfrm>
            <a:off x="304800" y="1524000"/>
            <a:ext cx="8229600" cy="4525963"/>
          </a:xfrm>
        </p:spPr>
        <p:txBody>
          <a:bodyPr>
            <a:normAutofit/>
          </a:bodyPr>
          <a:lstStyle/>
          <a:p>
            <a:r>
              <a:rPr lang="en-US" dirty="0" smtClean="0"/>
              <a:t>Approach-avoidance conflict protects one from reaching a set goal that seems too difficult to complete </a:t>
            </a:r>
          </a:p>
          <a:p>
            <a:r>
              <a:rPr lang="en-US" dirty="0" smtClean="0"/>
              <a:t>Example: A patient makes an appointment for the removal of a mass in the colon. The patient cancels the appointment at the last minute fearing that the biopsy may be cancer</a:t>
            </a:r>
          </a:p>
          <a:p>
            <a:r>
              <a:rPr lang="en-US" dirty="0" smtClean="0"/>
              <a:t>They set a goal but does not follow through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Terminal Illness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Dealing with patients who have been </a:t>
            </a:r>
            <a:r>
              <a:rPr lang="en-US" dirty="0" smtClean="0"/>
              <a:t>diagnosed </a:t>
            </a:r>
            <a:r>
              <a:rPr lang="en-US" dirty="0" smtClean="0"/>
              <a:t>as having a terminal illness is a challenging and rewarding experience</a:t>
            </a:r>
          </a:p>
          <a:p>
            <a:r>
              <a:rPr lang="en-US" dirty="0" smtClean="0"/>
              <a:t>Challenging because of its difficulty and rewarding because of the knowledge that you are giving supportive care with the patient and families</a:t>
            </a:r>
          </a:p>
          <a:p>
            <a:r>
              <a:rPr lang="en-US" dirty="0" smtClean="0"/>
              <a:t>Many patients have a hard time accepting the diagnosis</a:t>
            </a:r>
          </a:p>
          <a:p>
            <a:r>
              <a:rPr lang="en-US" dirty="0" smtClean="0"/>
              <a:t>Their initial reaction is denial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Terminal Illness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There are stages for patients with a terminal illness:</a:t>
            </a:r>
          </a:p>
          <a:p>
            <a:r>
              <a:rPr lang="en-US" b="1" dirty="0" smtClean="0"/>
              <a:t>Denial</a:t>
            </a:r>
            <a:r>
              <a:rPr lang="en-US" dirty="0" smtClean="0"/>
              <a:t>: Patients wrestles with the diagnosis</a:t>
            </a:r>
          </a:p>
          <a:p>
            <a:r>
              <a:rPr lang="en-US" b="1" dirty="0" smtClean="0"/>
              <a:t>Anger</a:t>
            </a:r>
            <a:r>
              <a:rPr lang="en-US" dirty="0" smtClean="0"/>
              <a:t>: Patients may lash out at others, maybe blaming them or even themselves</a:t>
            </a:r>
          </a:p>
          <a:p>
            <a:r>
              <a:rPr lang="en-US" b="1" dirty="0" smtClean="0"/>
              <a:t>Bargaining</a:t>
            </a:r>
            <a:r>
              <a:rPr lang="en-US" dirty="0" smtClean="0"/>
              <a:t>: Some want to ‘buy” time, this gives them inner strength</a:t>
            </a:r>
          </a:p>
          <a:p>
            <a:r>
              <a:rPr lang="en-US" b="1" dirty="0" smtClean="0"/>
              <a:t>Depression</a:t>
            </a:r>
            <a:r>
              <a:rPr lang="en-US" dirty="0" smtClean="0"/>
              <a:t>: Patient in this stage really need to talk to someone</a:t>
            </a:r>
          </a:p>
          <a:p>
            <a:r>
              <a:rPr lang="en-US" b="1" dirty="0" smtClean="0"/>
              <a:t>Acceptance</a:t>
            </a:r>
            <a:r>
              <a:rPr lang="en-US" dirty="0" smtClean="0"/>
              <a:t>: This is a sad time for patients and their families</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Hospice</a:t>
            </a:r>
            <a:endParaRPr lang="en-US" dirty="0"/>
          </a:p>
        </p:txBody>
      </p:sp>
      <p:sp>
        <p:nvSpPr>
          <p:cNvPr id="3" name="Content Placeholder 2"/>
          <p:cNvSpPr>
            <a:spLocks noGrp="1"/>
          </p:cNvSpPr>
          <p:nvPr>
            <p:ph idx="1"/>
          </p:nvPr>
        </p:nvSpPr>
        <p:spPr/>
        <p:txBody>
          <a:bodyPr/>
          <a:lstStyle/>
          <a:p>
            <a:r>
              <a:rPr lang="en-US" dirty="0" smtClean="0"/>
              <a:t>Hospice provides some health care to those with terminal illness</a:t>
            </a:r>
          </a:p>
          <a:p>
            <a:r>
              <a:rPr lang="en-US" dirty="0" smtClean="0"/>
              <a:t>Hospice helps the family provide care so that patients can remain in their comfortable, familiar home surroundings during the last days of their lives</a:t>
            </a:r>
          </a:p>
          <a:p>
            <a:r>
              <a:rPr lang="en-US" dirty="0" smtClean="0"/>
              <a:t>This also make it more convenient for their families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Verbal and Nonverbal Messages</a:t>
            </a:r>
            <a:endParaRPr lang="en-US" dirty="0"/>
          </a:p>
        </p:txBody>
      </p:sp>
      <p:sp>
        <p:nvSpPr>
          <p:cNvPr id="3" name="Content Placeholder 2"/>
          <p:cNvSpPr>
            <a:spLocks noGrp="1"/>
          </p:cNvSpPr>
          <p:nvPr>
            <p:ph idx="1"/>
          </p:nvPr>
        </p:nvSpPr>
        <p:spPr/>
        <p:txBody>
          <a:bodyPr>
            <a:normAutofit/>
          </a:bodyPr>
          <a:lstStyle/>
          <a:p>
            <a:r>
              <a:rPr lang="en-US" sz="2400" dirty="0" smtClean="0"/>
              <a:t>Some patients may be hearing- or sight- impaired, developmentally disabled, or non-English speaking, and will therefore required extra understanding</a:t>
            </a:r>
          </a:p>
          <a:p>
            <a:r>
              <a:rPr lang="en-US" sz="2400" dirty="0" smtClean="0"/>
              <a:t>There may be a family member or friend that will accompany the person, thereby helping with your task </a:t>
            </a:r>
          </a:p>
          <a:p>
            <a:r>
              <a:rPr lang="en-US" sz="2400" dirty="0" smtClean="0"/>
              <a:t>It is important however, that you speak to all patients directly and acknowledge their presence</a:t>
            </a:r>
          </a:p>
          <a:p>
            <a:endParaRPr lang="en-US" sz="2400" dirty="0"/>
          </a:p>
        </p:txBody>
      </p:sp>
      <p:pic>
        <p:nvPicPr>
          <p:cNvPr id="13314" name="Picture 2" descr="http://www.hopkinsmedicine.org/bin/f/r/SIM3.jpg"/>
          <p:cNvPicPr>
            <a:picLocks noChangeAspect="1" noChangeArrowheads="1"/>
          </p:cNvPicPr>
          <p:nvPr/>
        </p:nvPicPr>
        <p:blipFill>
          <a:blip r:embed="rId2" cstate="print"/>
          <a:srcRect/>
          <a:stretch>
            <a:fillRect/>
          </a:stretch>
        </p:blipFill>
        <p:spPr bwMode="auto">
          <a:xfrm>
            <a:off x="5257800" y="4114800"/>
            <a:ext cx="2667000" cy="2362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Office Interpersonal Relationships</a:t>
            </a:r>
            <a:endParaRPr lang="en-US" dirty="0"/>
          </a:p>
        </p:txBody>
      </p:sp>
      <p:sp>
        <p:nvSpPr>
          <p:cNvPr id="3" name="Content Placeholder 2"/>
          <p:cNvSpPr>
            <a:spLocks noGrp="1"/>
          </p:cNvSpPr>
          <p:nvPr>
            <p:ph idx="1"/>
          </p:nvPr>
        </p:nvSpPr>
        <p:spPr/>
        <p:txBody>
          <a:bodyPr/>
          <a:lstStyle/>
          <a:p>
            <a:r>
              <a:rPr lang="en-US" dirty="0" smtClean="0"/>
              <a:t>Dealing with the needs of patients on a day-to- day basis can sometimes become an overwhelming  task</a:t>
            </a:r>
          </a:p>
          <a:p>
            <a:r>
              <a:rPr lang="en-US" dirty="0" smtClean="0"/>
              <a:t>Some schedule can be overbooked; or an emergency arises</a:t>
            </a:r>
          </a:p>
          <a:p>
            <a:r>
              <a:rPr lang="en-US" dirty="0" smtClean="0"/>
              <a:t>So when each employee contributes, the result is a good team that works together for quality patient care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Verbal and Nonverbal Messages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When a patient comes in to the </a:t>
            </a:r>
          </a:p>
          <a:p>
            <a:pPr>
              <a:buNone/>
            </a:pPr>
            <a:r>
              <a:rPr lang="en-US" dirty="0" smtClean="0"/>
              <a:t>     clinic, there may be sources of </a:t>
            </a:r>
          </a:p>
          <a:p>
            <a:pPr>
              <a:buNone/>
            </a:pPr>
            <a:r>
              <a:rPr lang="en-US" dirty="0" smtClean="0"/>
              <a:t>     interference or distractions</a:t>
            </a:r>
          </a:p>
          <a:p>
            <a:r>
              <a:rPr lang="en-US" dirty="0" smtClean="0"/>
              <a:t>It is best to speak one-on-one with </a:t>
            </a:r>
          </a:p>
          <a:p>
            <a:pPr>
              <a:buNone/>
            </a:pPr>
            <a:r>
              <a:rPr lang="en-US" dirty="0" smtClean="0"/>
              <a:t>    the patient in an area where there will </a:t>
            </a:r>
          </a:p>
          <a:p>
            <a:pPr>
              <a:buNone/>
            </a:pPr>
            <a:r>
              <a:rPr lang="en-US" dirty="0" smtClean="0"/>
              <a:t>    not likely be any distractions or interference</a:t>
            </a:r>
          </a:p>
          <a:p>
            <a:r>
              <a:rPr lang="en-US" dirty="0" smtClean="0"/>
              <a:t>The spoken word must be in an </a:t>
            </a:r>
            <a:r>
              <a:rPr lang="en-US" b="1" dirty="0" smtClean="0"/>
              <a:t>articulate</a:t>
            </a:r>
            <a:r>
              <a:rPr lang="en-US" dirty="0" smtClean="0"/>
              <a:t>, clear manner if the intended message is to be received</a:t>
            </a:r>
          </a:p>
          <a:p>
            <a:r>
              <a:rPr lang="en-US" dirty="0" smtClean="0"/>
              <a:t>Patients need to be spoken to in an unrushed manner so that the information has a chance to register and questions can be asked</a:t>
            </a:r>
          </a:p>
        </p:txBody>
      </p:sp>
      <p:pic>
        <p:nvPicPr>
          <p:cNvPr id="12290" name="Picture 2" descr="http://www.drexel.edu/cnhp/about/CICSP/Simulation%20Lab/~/media/Images/cnhp/CICSP/cicspExamRoom.ashx?w=270&amp;h=270&amp;as=1"/>
          <p:cNvPicPr>
            <a:picLocks noChangeAspect="1" noChangeArrowheads="1"/>
          </p:cNvPicPr>
          <p:nvPr/>
        </p:nvPicPr>
        <p:blipFill>
          <a:blip r:embed="rId2" cstate="print"/>
          <a:srcRect/>
          <a:stretch>
            <a:fillRect/>
          </a:stretch>
        </p:blipFill>
        <p:spPr bwMode="auto">
          <a:xfrm>
            <a:off x="6572250" y="1143000"/>
            <a:ext cx="2571750" cy="257175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Verbal and Nonverbal Messages</a:t>
            </a:r>
            <a:endParaRPr lang="en-US" dirty="0"/>
          </a:p>
        </p:txBody>
      </p:sp>
      <p:sp>
        <p:nvSpPr>
          <p:cNvPr id="3" name="Content Placeholder 2"/>
          <p:cNvSpPr>
            <a:spLocks noGrp="1"/>
          </p:cNvSpPr>
          <p:nvPr>
            <p:ph idx="1"/>
          </p:nvPr>
        </p:nvSpPr>
        <p:spPr/>
        <p:txBody>
          <a:bodyPr/>
          <a:lstStyle/>
          <a:p>
            <a:r>
              <a:rPr lang="en-US" dirty="0" smtClean="0"/>
              <a:t>Listening involves giving attention to the persons trying to communicate with you </a:t>
            </a:r>
          </a:p>
          <a:p>
            <a:r>
              <a:rPr lang="en-US" b="1" dirty="0" smtClean="0"/>
              <a:t>Active listening </a:t>
            </a:r>
            <a:r>
              <a:rPr lang="en-US" dirty="0" smtClean="0"/>
              <a:t>is the participation in a conversation with another by means of repeating words and phrases or giving approving or disapproving nods</a:t>
            </a:r>
            <a:endParaRPr lang="en-US" dirty="0"/>
          </a:p>
        </p:txBody>
      </p:sp>
      <p:pic>
        <p:nvPicPr>
          <p:cNvPr id="11266" name="Picture 2" descr="http://blog.savvypatienttoolkit.com/wp-content/uploads/2011/05/doctor_patient-communication.jpg"/>
          <p:cNvPicPr>
            <a:picLocks noChangeAspect="1" noChangeArrowheads="1"/>
          </p:cNvPicPr>
          <p:nvPr/>
        </p:nvPicPr>
        <p:blipFill>
          <a:blip r:embed="rId2" cstate="print"/>
          <a:srcRect/>
          <a:stretch>
            <a:fillRect/>
          </a:stretch>
        </p:blipFill>
        <p:spPr bwMode="auto">
          <a:xfrm>
            <a:off x="2743200" y="4724400"/>
            <a:ext cx="3505200" cy="198120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Verbal and Nonverbal Messages</a:t>
            </a:r>
            <a:endParaRPr lang="en-US" dirty="0"/>
          </a:p>
        </p:txBody>
      </p:sp>
      <p:sp>
        <p:nvSpPr>
          <p:cNvPr id="3" name="Content Placeholder 2"/>
          <p:cNvSpPr>
            <a:spLocks noGrp="1"/>
          </p:cNvSpPr>
          <p:nvPr>
            <p:ph idx="1"/>
          </p:nvPr>
        </p:nvSpPr>
        <p:spPr/>
        <p:txBody>
          <a:bodyPr/>
          <a:lstStyle/>
          <a:p>
            <a:r>
              <a:rPr lang="en-US" dirty="0" smtClean="0"/>
              <a:t>Common courtesy is an art that seems to have been lost to some degree</a:t>
            </a:r>
          </a:p>
          <a:p>
            <a:r>
              <a:rPr lang="en-US" dirty="0" smtClean="0"/>
              <a:t>In a professional setting it is essential to be polite</a:t>
            </a:r>
          </a:p>
          <a:p>
            <a:r>
              <a:rPr lang="en-US" dirty="0" smtClean="0"/>
              <a:t>Please and thank you, excuses me, and may I help you? Should be words in frequent use</a:t>
            </a:r>
          </a:p>
          <a:p>
            <a:r>
              <a:rPr lang="en-US" dirty="0" smtClean="0"/>
              <a:t>In this way the entire health care staff will show respect for others and a sense of caring</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Perception</a:t>
            </a:r>
            <a:endParaRPr lang="en-US" dirty="0"/>
          </a:p>
        </p:txBody>
      </p:sp>
      <p:sp>
        <p:nvSpPr>
          <p:cNvPr id="3" name="Content Placeholder 2"/>
          <p:cNvSpPr>
            <a:spLocks noGrp="1"/>
          </p:cNvSpPr>
          <p:nvPr>
            <p:ph idx="1"/>
          </p:nvPr>
        </p:nvSpPr>
        <p:spPr/>
        <p:txBody>
          <a:bodyPr/>
          <a:lstStyle/>
          <a:p>
            <a:r>
              <a:rPr lang="en-US" b="1" dirty="0" smtClean="0"/>
              <a:t>Perception</a:t>
            </a:r>
            <a:r>
              <a:rPr lang="en-US" dirty="0" smtClean="0"/>
              <a:t> in the context of communication </a:t>
            </a:r>
            <a:r>
              <a:rPr lang="en-US" dirty="0" smtClean="0"/>
              <a:t>that may </a:t>
            </a:r>
            <a:r>
              <a:rPr lang="en-US" dirty="0" smtClean="0"/>
              <a:t>be considered as being aware of one’s own feelings and the feelings of others</a:t>
            </a:r>
          </a:p>
          <a:p>
            <a:r>
              <a:rPr lang="en-US" dirty="0" smtClean="0"/>
              <a:t>Being perceptive is a skill acquired with experience and practice</a:t>
            </a:r>
          </a:p>
          <a:p>
            <a:r>
              <a:rPr lang="en-US" dirty="0" smtClean="0"/>
              <a:t>Planning and thinking ahead will help you develop in this area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Language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image you project is of utmost importance </a:t>
            </a:r>
          </a:p>
          <a:p>
            <a:r>
              <a:rPr lang="en-US" dirty="0" smtClean="0"/>
              <a:t>Your overall appearance sends out messages to anyone who looks at you</a:t>
            </a:r>
          </a:p>
          <a:p>
            <a:r>
              <a:rPr lang="en-US" dirty="0" smtClean="0"/>
              <a:t>Body language is a complex communication process  </a:t>
            </a:r>
          </a:p>
          <a:p>
            <a:r>
              <a:rPr lang="en-US" dirty="0" smtClean="0"/>
              <a:t>It involves unconscious use of posture, gestures, and other forms of nonverbal communication</a:t>
            </a:r>
          </a:p>
          <a:p>
            <a:r>
              <a:rPr lang="en-US" dirty="0" smtClean="0"/>
              <a:t>It is possible to contradict a verbal message by an inappropriate facial expression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Facial Expression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Part of perception is being aware of how </a:t>
            </a:r>
            <a:r>
              <a:rPr lang="en-US" dirty="0" smtClean="0"/>
              <a:t>others </a:t>
            </a:r>
            <a:r>
              <a:rPr lang="en-US" dirty="0" smtClean="0"/>
              <a:t>think you feel, or see you</a:t>
            </a:r>
          </a:p>
          <a:p>
            <a:r>
              <a:rPr lang="en-US" dirty="0" smtClean="0"/>
              <a:t>The most common example of positive, happy facial expression is a smile</a:t>
            </a:r>
          </a:p>
          <a:p>
            <a:r>
              <a:rPr lang="en-US" dirty="0" smtClean="0"/>
              <a:t>Frowning and looking glum only add to other people’s troubles</a:t>
            </a:r>
          </a:p>
          <a:p>
            <a:r>
              <a:rPr lang="en-US" dirty="0" smtClean="0"/>
              <a:t>It is especially important to be pleasant and friendly to those seeking medical attention, because their worries concerning their medical condition are already on their minds</a:t>
            </a:r>
          </a:p>
          <a:p>
            <a:r>
              <a:rPr lang="en-US" dirty="0" smtClean="0"/>
              <a:t>A positive attitude and a receptive awareness will show in your facial expression</a:t>
            </a:r>
          </a:p>
          <a:p>
            <a:r>
              <a:rPr lang="en-US" dirty="0" smtClean="0"/>
              <a:t>Eye contact shows that you are interested in giving and receiving messages of mutual concern and interest</a:t>
            </a:r>
          </a:p>
          <a:p>
            <a:r>
              <a:rPr lang="en-US" dirty="0" smtClean="0"/>
              <a:t>Looking away while people are talking to you makes them feel that what they are saying is not important</a:t>
            </a:r>
          </a:p>
          <a:p>
            <a:pPr>
              <a:buNone/>
            </a:pPr>
            <a:endParaRPr lang="en-US" dirty="0"/>
          </a:p>
        </p:txBody>
      </p:sp>
      <p:pic>
        <p:nvPicPr>
          <p:cNvPr id="7170" name="Picture 2" descr="http://www.affordablelanguageservices.com/wordpress/wp-content/uploads/2011/01/t1larg.body.language.jpg"/>
          <p:cNvPicPr>
            <a:picLocks noChangeAspect="1" noChangeArrowheads="1"/>
          </p:cNvPicPr>
          <p:nvPr/>
        </p:nvPicPr>
        <p:blipFill>
          <a:blip r:embed="rId2" cstate="print"/>
          <a:srcRect/>
          <a:stretch>
            <a:fillRect/>
          </a:stretch>
        </p:blipFill>
        <p:spPr bwMode="auto">
          <a:xfrm>
            <a:off x="6324600" y="5562601"/>
            <a:ext cx="2590800" cy="1295400"/>
          </a:xfrm>
          <a:prstGeom prst="rect">
            <a:avLst/>
          </a:prstGeom>
          <a:noFill/>
        </p:spPr>
      </p:pic>
      <p:pic>
        <p:nvPicPr>
          <p:cNvPr id="7172" name="Picture 4" descr="http://wwwdelivery.superstock.com/WI/223/1824/PreviewComp/SuperStock_1824R-43408.jpg"/>
          <p:cNvPicPr>
            <a:picLocks noChangeAspect="1" noChangeArrowheads="1"/>
          </p:cNvPicPr>
          <p:nvPr/>
        </p:nvPicPr>
        <p:blipFill>
          <a:blip r:embed="rId3" cstate="print"/>
          <a:srcRect/>
          <a:stretch>
            <a:fillRect/>
          </a:stretch>
        </p:blipFill>
        <p:spPr bwMode="auto">
          <a:xfrm>
            <a:off x="304800" y="228600"/>
            <a:ext cx="2286000" cy="1143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609</TotalTime>
  <Words>1877</Words>
  <Application>Microsoft Office PowerPoint</Application>
  <PresentationFormat>On-screen Show (4:3)</PresentationFormat>
  <Paragraphs>144</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Professional Communications</vt:lpstr>
      <vt:lpstr>Professional Communication</vt:lpstr>
      <vt:lpstr>Verbal and Nonverbal Messages</vt:lpstr>
      <vt:lpstr>Verbal and Nonverbal Messages</vt:lpstr>
      <vt:lpstr>Verbal and Nonverbal Messages</vt:lpstr>
      <vt:lpstr>Verbal and Nonverbal Messages</vt:lpstr>
      <vt:lpstr>Perception</vt:lpstr>
      <vt:lpstr>Body Language</vt:lpstr>
      <vt:lpstr>Facial Expression</vt:lpstr>
      <vt:lpstr>Gestures</vt:lpstr>
      <vt:lpstr>Defense Mechanisms</vt:lpstr>
      <vt:lpstr>Repression</vt:lpstr>
      <vt:lpstr>Suppression</vt:lpstr>
      <vt:lpstr>Displacement</vt:lpstr>
      <vt:lpstr>Projection</vt:lpstr>
      <vt:lpstr>Rationalization</vt:lpstr>
      <vt:lpstr>Temporary Withdrawal</vt:lpstr>
      <vt:lpstr>Malingering</vt:lpstr>
      <vt:lpstr>Denial</vt:lpstr>
      <vt:lpstr>Regression</vt:lpstr>
      <vt:lpstr>Procrastination</vt:lpstr>
      <vt:lpstr>Mental And Emotional Status Influencing Behaviors</vt:lpstr>
      <vt:lpstr>Communicating Emotional States</vt:lpstr>
      <vt:lpstr>Right To Privacy</vt:lpstr>
      <vt:lpstr>Choice Of Treatment</vt:lpstr>
      <vt:lpstr>Approach-Avoidance Conflict</vt:lpstr>
      <vt:lpstr>Terminal Illness</vt:lpstr>
      <vt:lpstr>Terminal Illness</vt:lpstr>
      <vt:lpstr>Hospice</vt:lpstr>
      <vt:lpstr>Office Interpersonal Relationships</vt:lpstr>
    </vt:vector>
  </TitlesOfParts>
  <Company>Salt Lake Community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Professional Communications</dc:title>
  <dc:creator>ahastin2</dc:creator>
  <cp:lastModifiedBy>ahastin2</cp:lastModifiedBy>
  <cp:revision>52</cp:revision>
  <dcterms:created xsi:type="dcterms:W3CDTF">2011-09-19T15:31:44Z</dcterms:created>
  <dcterms:modified xsi:type="dcterms:W3CDTF">2012-08-27T16:09:08Z</dcterms:modified>
</cp:coreProperties>
</file>