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1A717F-EF16-44F9-B3C8-675F70D410D2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20E3E8-6A02-4B7A-8395-F5469B7FE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 smtClean="0"/>
              <a:t>Facility and Records Management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</a:t>
            </a:r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medical record has several important purposes:</a:t>
            </a:r>
          </a:p>
          <a:p>
            <a:r>
              <a:rPr lang="en-US" dirty="0" smtClean="0"/>
              <a:t>It serves as a basis for planning care</a:t>
            </a:r>
          </a:p>
          <a:p>
            <a:r>
              <a:rPr lang="en-US" dirty="0" smtClean="0"/>
              <a:t>Furnishes documentary evidence of the course of the patients treatment, and conditions</a:t>
            </a:r>
          </a:p>
          <a:p>
            <a:r>
              <a:rPr lang="en-US" dirty="0" smtClean="0"/>
              <a:t>Evidence of communication between all health care professionals contributing to the patient’s care</a:t>
            </a:r>
          </a:p>
          <a:p>
            <a:r>
              <a:rPr lang="en-US" dirty="0" smtClean="0"/>
              <a:t>Protection of the legal interests of the patient and the physician</a:t>
            </a:r>
          </a:p>
          <a:p>
            <a:r>
              <a:rPr lang="en-US" dirty="0" smtClean="0"/>
              <a:t>Establishes a baseline for use in continuing medical education and research</a:t>
            </a:r>
          </a:p>
          <a:p>
            <a:r>
              <a:rPr lang="en-US" dirty="0" smtClean="0"/>
              <a:t>Insurance companies perform audits routinely on this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Of The Medical </a:t>
            </a:r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</a:p>
          <a:p>
            <a:r>
              <a:rPr lang="en-US" dirty="0" smtClean="0"/>
              <a:t>Financial and insurance information</a:t>
            </a:r>
          </a:p>
          <a:p>
            <a:r>
              <a:rPr lang="en-US" dirty="0" smtClean="0"/>
              <a:t>Correspondence</a:t>
            </a:r>
          </a:p>
          <a:p>
            <a:r>
              <a:rPr lang="en-US" dirty="0" smtClean="0"/>
              <a:t>Referral</a:t>
            </a:r>
          </a:p>
          <a:p>
            <a:r>
              <a:rPr lang="en-US" dirty="0" smtClean="0"/>
              <a:t>Past medical records</a:t>
            </a:r>
          </a:p>
          <a:p>
            <a:r>
              <a:rPr lang="en-US" dirty="0" smtClean="0"/>
              <a:t>Clinical data</a:t>
            </a:r>
          </a:p>
          <a:p>
            <a:r>
              <a:rPr lang="en-US" dirty="0" smtClean="0"/>
              <a:t>Progress notes</a:t>
            </a:r>
          </a:p>
          <a:p>
            <a:r>
              <a:rPr lang="en-US" dirty="0" smtClean="0"/>
              <a:t>Diagnostic information</a:t>
            </a:r>
          </a:p>
          <a:p>
            <a:r>
              <a:rPr lang="en-US" dirty="0" smtClean="0"/>
              <a:t>Lab information</a:t>
            </a:r>
          </a:p>
          <a:p>
            <a:r>
              <a:rPr lang="en-US" dirty="0" smtClean="0"/>
              <a:t>Medications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 And Insurance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patient demographics:</a:t>
            </a:r>
          </a:p>
          <a:p>
            <a:r>
              <a:rPr lang="en-US" dirty="0" smtClean="0"/>
              <a:t>DOB</a:t>
            </a:r>
          </a:p>
          <a:p>
            <a:r>
              <a:rPr lang="en-US" dirty="0" smtClean="0"/>
              <a:t>SS#</a:t>
            </a:r>
          </a:p>
          <a:p>
            <a:r>
              <a:rPr lang="en-US" dirty="0" smtClean="0"/>
              <a:t>Spouse name</a:t>
            </a:r>
          </a:p>
          <a:p>
            <a:r>
              <a:rPr lang="en-US" dirty="0" smtClean="0"/>
              <a:t>Address</a:t>
            </a:r>
          </a:p>
          <a:p>
            <a:r>
              <a:rPr lang="en-US" dirty="0" smtClean="0"/>
              <a:t>Work and home #</a:t>
            </a:r>
          </a:p>
          <a:p>
            <a:r>
              <a:rPr lang="en-US" dirty="0" smtClean="0"/>
              <a:t>Insurance information</a:t>
            </a:r>
          </a:p>
          <a:p>
            <a:r>
              <a:rPr lang="en-US" dirty="0" smtClean="0"/>
              <a:t>Emergency contact information</a:t>
            </a:r>
          </a:p>
          <a:p>
            <a:r>
              <a:rPr lang="en-US" dirty="0" smtClean="0"/>
              <a:t>This should be updates at every visit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any follow up letters from specialists, insurance companies, or any other correspondence that should be filled in the patients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order for some insurance companies to pay for medical specialties a referrals needs to be generated</a:t>
            </a:r>
          </a:p>
          <a:p>
            <a:r>
              <a:rPr lang="en-US" dirty="0" smtClean="0"/>
              <a:t>Failure to comply with these conditions could make the referring physician responsible for the cost of the diagnostic tests, or visits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boiseshoulderclinic.com/graphics/referral_f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360997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records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Past medical records may be requested from a prior physician </a:t>
            </a:r>
          </a:p>
          <a:p>
            <a:r>
              <a:rPr lang="en-US" dirty="0" smtClean="0"/>
              <a:t>Knowing the patient’s prior medical history is quite helpful in providing quality health care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0.tqn.com/d/singleparents/1/0/D/-/-/-/MedicalReleaseFor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2957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notes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listing of visits, prescription refills, and call that pertain to the patient</a:t>
            </a:r>
          </a:p>
          <a:p>
            <a:r>
              <a:rPr lang="en-US" dirty="0" smtClean="0"/>
              <a:t>At any time a patient has  an interaction with anyone in the office, it should be documented in the progress notes</a:t>
            </a:r>
          </a:p>
          <a:p>
            <a:r>
              <a:rPr lang="en-US" dirty="0" smtClean="0"/>
              <a:t>The progress not should be in </a:t>
            </a:r>
            <a:r>
              <a:rPr lang="en-US" dirty="0" smtClean="0"/>
              <a:t>chronological order</a:t>
            </a:r>
            <a:r>
              <a:rPr lang="en-US" dirty="0" smtClean="0"/>
              <a:t>, with the most recent date on top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x-rays and non-lab related testing should be placed in this section</a:t>
            </a:r>
            <a:endParaRPr lang="en-US" dirty="0"/>
          </a:p>
        </p:txBody>
      </p:sp>
      <p:pic>
        <p:nvPicPr>
          <p:cNvPr id="28674" name="Picture 2" descr="http://1.bp.blogspot.com/_hw08kJseZ3Q/TC6N7xNJCVI/AAAAAAAAADA/HgwvhEDa3BM/s1600/x-ray+25+Mar+2008+AP-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581400" cy="3200400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Rm1ai4TqgaNgiI-6P1sOu3GX9LVT3ezxNFodGfclFE_LGxJRQ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24765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lab reports should be placed in this section</a:t>
            </a:r>
          </a:p>
          <a:p>
            <a:r>
              <a:rPr lang="en-US" dirty="0" smtClean="0"/>
              <a:t>They should be in </a:t>
            </a:r>
            <a:r>
              <a:rPr lang="en-US" dirty="0" smtClean="0"/>
              <a:t>chronological </a:t>
            </a:r>
            <a:r>
              <a:rPr lang="en-US" dirty="0" smtClean="0"/>
              <a:t>order</a:t>
            </a:r>
          </a:p>
          <a:p>
            <a:endParaRPr lang="en-US" dirty="0" smtClean="0"/>
          </a:p>
        </p:txBody>
      </p:sp>
      <p:pic>
        <p:nvPicPr>
          <p:cNvPr id="30722" name="Picture 2" descr="http://www.idexx.com/pubwebresources/images/en_us/smallanimal/diagnosticedge/april2006/040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00"/>
            <a:ext cx="3581400" cy="2828925"/>
          </a:xfrm>
          <a:prstGeom prst="rect">
            <a:avLst/>
          </a:prstGeom>
          <a:noFill/>
        </p:spPr>
      </p:pic>
      <p:pic>
        <p:nvPicPr>
          <p:cNvPr id="30724" name="Picture 4" descr="http://babafarid.co.in/files/resized/60587/240;240;4d126478ce6dee35c18fd1e73539257a90bdf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2286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Copies of prescriptions and documentation of any medications that are administered in the office are placed in this section of the chart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 descr="http://www.paulnoll.com/China/Documents/doc-pre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3810000" cy="2847976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TZayyCdKXQksSn5IK8PwfnDwX5kv3bL6fBI0_k0p_cVLsrFT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256222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Preparations procedures vary according to the type of practice you work</a:t>
            </a:r>
          </a:p>
          <a:p>
            <a:r>
              <a:rPr lang="en-US" dirty="0" smtClean="0"/>
              <a:t>The medical assistant is often the first person into the office each day</a:t>
            </a:r>
          </a:p>
          <a:p>
            <a:r>
              <a:rPr lang="en-US" dirty="0" smtClean="0"/>
              <a:t>Some of the responsibilities included with you facility may be to open and close the office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careers.stateuniversity.com/article_images/Medical_assist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3905250" cy="2057400"/>
          </a:xfrm>
          <a:prstGeom prst="rect">
            <a:avLst/>
          </a:prstGeom>
          <a:noFill/>
        </p:spPr>
      </p:pic>
      <p:pic>
        <p:nvPicPr>
          <p:cNvPr id="1030" name="Picture 6" descr="http://medicalassistant-careers.org/wp-content/uploads/medical-office-assistant-certif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800600"/>
            <a:ext cx="307657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Every office has a system to track outstanding work that must be completed before releasing the chart to be filed or closed(computer)</a:t>
            </a:r>
          </a:p>
          <a:p>
            <a:r>
              <a:rPr lang="en-US" dirty="0" smtClean="0"/>
              <a:t>Division may included</a:t>
            </a:r>
          </a:p>
          <a:p>
            <a:r>
              <a:rPr lang="en-US" dirty="0" smtClean="0"/>
              <a:t>Charts to be filed</a:t>
            </a:r>
          </a:p>
          <a:p>
            <a:r>
              <a:rPr lang="en-US" dirty="0" smtClean="0"/>
              <a:t>Prescription refills</a:t>
            </a:r>
          </a:p>
          <a:p>
            <a:r>
              <a:rPr lang="en-US" dirty="0" smtClean="0"/>
              <a:t>Lab results</a:t>
            </a:r>
          </a:p>
          <a:p>
            <a:r>
              <a:rPr lang="en-US" dirty="0" smtClean="0"/>
              <a:t>Coding/financial corrections</a:t>
            </a:r>
          </a:p>
          <a:p>
            <a:r>
              <a:rPr lang="en-US" dirty="0" smtClean="0"/>
              <a:t>Charts awaiting dictation</a:t>
            </a:r>
          </a:p>
          <a:p>
            <a:r>
              <a:rPr lang="en-US" dirty="0" smtClean="0"/>
              <a:t>Referrals</a:t>
            </a:r>
          </a:p>
          <a:p>
            <a:r>
              <a:rPr lang="en-US" dirty="0" smtClean="0"/>
              <a:t>Many physicians are procrastinators when it comes to completing paperwork/charts in the office</a:t>
            </a:r>
          </a:p>
          <a:p>
            <a:r>
              <a:rPr lang="en-US" dirty="0" smtClean="0"/>
              <a:t>It is the duty of the medical assistant to see that it gets done, even if this requires a daily reminder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problem-oriented </a:t>
            </a:r>
            <a:r>
              <a:rPr lang="en-US" dirty="0" smtClean="0"/>
              <a:t>medical </a:t>
            </a:r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1970, a professor of medicine, originated a system of recordkeeping for patients known as POMR</a:t>
            </a:r>
          </a:p>
          <a:p>
            <a:r>
              <a:rPr lang="en-US" dirty="0" smtClean="0"/>
              <a:t>The POMR is designed to establish a relationship between the patient profile, complaints, review of systems, physical examination, laboratory findings, and other relevant information.</a:t>
            </a:r>
          </a:p>
          <a:p>
            <a:r>
              <a:rPr lang="en-US" dirty="0" smtClean="0"/>
              <a:t>Includes: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O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Folders or cards are easily filed alphabetically or numerically, but the procedure for filing reports and letters require several steps</a:t>
            </a:r>
          </a:p>
          <a:p>
            <a:r>
              <a:rPr lang="en-US" dirty="0" smtClean="0"/>
              <a:t>Step One: Insect reports- divide reports according to priority</a:t>
            </a:r>
          </a:p>
          <a:p>
            <a:r>
              <a:rPr lang="en-US" dirty="0" smtClean="0"/>
              <a:t>Step Two: Indexing- file materials under the patients name by illness, procedure, treatment, ect…</a:t>
            </a:r>
          </a:p>
          <a:p>
            <a:r>
              <a:rPr lang="en-US" dirty="0" smtClean="0"/>
              <a:t>Step Three: coding- Code for billing</a:t>
            </a:r>
          </a:p>
          <a:p>
            <a:r>
              <a:rPr lang="en-US" dirty="0" smtClean="0"/>
              <a:t>Step Four: Sort- Sort in alphabetical filing(mail or reports)</a:t>
            </a:r>
          </a:p>
          <a:p>
            <a:r>
              <a:rPr lang="en-US" dirty="0" smtClean="0"/>
              <a:t>Step Five: Storing- Locate the file drawer, place the most recent material on top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office that requires you to file paper records will have storage units for this purpose</a:t>
            </a:r>
          </a:p>
          <a:p>
            <a:r>
              <a:rPr lang="en-US" dirty="0" smtClean="0"/>
              <a:t>Files come in many different styles, shapes, and sizes</a:t>
            </a:r>
          </a:p>
          <a:p>
            <a:r>
              <a:rPr lang="en-US" dirty="0" smtClean="0"/>
              <a:t>There are vertical or lateral file cabinets, card index files, open shelf files, and tub files</a:t>
            </a:r>
          </a:p>
          <a:p>
            <a:endParaRPr lang="en-US" dirty="0"/>
          </a:p>
        </p:txBody>
      </p:sp>
      <p:pic>
        <p:nvPicPr>
          <p:cNvPr id="1026" name="Picture 2" descr="http://www.moneyandmedicine.com/wp-content/uploads/2009/11/FilingCab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3514725" cy="14478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RfiveYO7-jdine_GVAYP4c75UhND4arz4nWHXJKaGRty-eq_cQ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48200"/>
            <a:ext cx="2352675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filling systems are based directly or indirectly on an alphabetic arrangement</a:t>
            </a:r>
          </a:p>
          <a:p>
            <a:r>
              <a:rPr lang="en-US" dirty="0" smtClean="0"/>
              <a:t>In alphabetic filing, the names of persons, films, or organization are arranged as in the telephone directory</a:t>
            </a:r>
          </a:p>
          <a:p>
            <a:r>
              <a:rPr lang="en-US" dirty="0" smtClean="0"/>
              <a:t>In numerical filing, the material is arranged in numeric order in the main file</a:t>
            </a:r>
            <a:endParaRPr lang="en-US" dirty="0"/>
          </a:p>
        </p:txBody>
      </p:sp>
      <p:pic>
        <p:nvPicPr>
          <p:cNvPr id="36866" name="Picture 2" descr="http://franklinmillsco.com/spaw2/uploads/images/codeaprint_colorflex_netlabels_net_labels_colorfile_versaprint_gbs_jeter_reynolds_sm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0"/>
            <a:ext cx="3048000" cy="2057400"/>
          </a:xfrm>
          <a:prstGeom prst="rect">
            <a:avLst/>
          </a:prstGeom>
          <a:noFill/>
        </p:spPr>
      </p:pic>
      <p:pic>
        <p:nvPicPr>
          <p:cNvPr id="36868" name="Picture 4" descr="http://www.thepapertiger.com/blog/wp-content/uploads/2011/01/ABC-accord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09562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alphabetically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the most common method of filing</a:t>
            </a:r>
          </a:p>
          <a:p>
            <a:r>
              <a:rPr lang="en-US" dirty="0" smtClean="0"/>
              <a:t>There are rules to filing material alphabetically</a:t>
            </a:r>
          </a:p>
          <a:p>
            <a:r>
              <a:rPr lang="en-US" dirty="0" smtClean="0"/>
              <a:t>Rule 1: The surname, or last name is considered first, the first mane or initial is second, and middle name or initial is third</a:t>
            </a:r>
          </a:p>
          <a:p>
            <a:r>
              <a:rPr lang="en-US" dirty="0" smtClean="0"/>
              <a:t>Example: John E. Brown- is filed as Brown, John E.</a:t>
            </a:r>
          </a:p>
          <a:p>
            <a:r>
              <a:rPr lang="en-US" dirty="0" smtClean="0"/>
              <a:t>Rule 2: Names are filed in alphabetically in an A-to-Z sequence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Allard, Wm</a:t>
            </a:r>
          </a:p>
          <a:p>
            <a:r>
              <a:rPr lang="en-US" dirty="0" smtClean="0"/>
              <a:t>Allen, E. S.</a:t>
            </a:r>
          </a:p>
          <a:p>
            <a:r>
              <a:rPr lang="en-US" dirty="0" smtClean="0"/>
              <a:t>Allen, Edna</a:t>
            </a:r>
          </a:p>
          <a:p>
            <a:r>
              <a:rPr lang="en-US" dirty="0" smtClean="0"/>
              <a:t>Allen, Wm. A.</a:t>
            </a:r>
          </a:p>
          <a:p>
            <a:r>
              <a:rPr lang="en-US" dirty="0" smtClean="0"/>
              <a:t>Allen, William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alphabetically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Rule 3: A prefix, such as Mc, Mac, Le, is considered part of the surname</a:t>
            </a:r>
          </a:p>
          <a:p>
            <a:r>
              <a:rPr lang="en-US" dirty="0" smtClean="0"/>
              <a:t>Rule 4: In filing a married women, used her legal name, Mrs., is disregarded</a:t>
            </a:r>
          </a:p>
          <a:p>
            <a:r>
              <a:rPr lang="en-US" dirty="0" smtClean="0"/>
              <a:t>Rule 5: Most firm names are filed as they are written</a:t>
            </a:r>
          </a:p>
          <a:p>
            <a:r>
              <a:rPr lang="en-US" dirty="0" smtClean="0"/>
              <a:t>Example: Herb’s Auto Service</a:t>
            </a:r>
          </a:p>
          <a:p>
            <a:r>
              <a:rPr lang="en-US" dirty="0" smtClean="0"/>
              <a:t>Rule 6: Firm names that include the full name of an individual are filed as you would any other name</a:t>
            </a:r>
          </a:p>
          <a:p>
            <a:r>
              <a:rPr lang="en-US" dirty="0" smtClean="0"/>
              <a:t>Rule 7: With a firm name with </a:t>
            </a:r>
            <a:r>
              <a:rPr lang="en-US" i="1" dirty="0" smtClean="0"/>
              <a:t>the</a:t>
            </a:r>
            <a:r>
              <a:rPr lang="en-US" dirty="0" smtClean="0"/>
              <a:t>, this is disregarded</a:t>
            </a:r>
          </a:p>
          <a:p>
            <a:r>
              <a:rPr lang="en-US" dirty="0" smtClean="0"/>
              <a:t>Rule 8: And, for, or of is disregarded</a:t>
            </a:r>
          </a:p>
          <a:p>
            <a:r>
              <a:rPr lang="en-US" dirty="0" smtClean="0"/>
              <a:t>Rule 9 Co, inc ect will need to be spelled out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alphabetically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10: Hyphenated name as used as one unit</a:t>
            </a:r>
          </a:p>
          <a:p>
            <a:r>
              <a:rPr lang="en-US" dirty="0" smtClean="0"/>
              <a:t>Rule 11: Number are spelled out</a:t>
            </a:r>
          </a:p>
          <a:p>
            <a:r>
              <a:rPr lang="en-US" dirty="0" smtClean="0"/>
              <a:t>Rule 12: Professional title are not considered(Dr,  Prof)</a:t>
            </a:r>
          </a:p>
          <a:p>
            <a:r>
              <a:rPr lang="en-US" dirty="0" smtClean="0"/>
              <a:t>Rule 13: Terms of seniority are not considered( Junior, Senior, Third)</a:t>
            </a:r>
          </a:p>
          <a:p>
            <a:r>
              <a:rPr lang="en-US" dirty="0" smtClean="0"/>
              <a:t>Rule 14: File names of federal, state, government by political division</a:t>
            </a:r>
          </a:p>
          <a:p>
            <a:r>
              <a:rPr lang="en-US" dirty="0" smtClean="0"/>
              <a:t>Example: Drug Enforcement Division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Numerically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is the second filing method</a:t>
            </a:r>
          </a:p>
          <a:p>
            <a:r>
              <a:rPr lang="en-US" dirty="0" smtClean="0"/>
              <a:t>Most offices use the same number of digits for each number assigned, and the numbers are always filed in order from smallest to largest</a:t>
            </a:r>
          </a:p>
          <a:p>
            <a:r>
              <a:rPr lang="en-US" dirty="0" smtClean="0"/>
              <a:t>A system using six digits would begin 000001, 000002, 000003, and so on</a:t>
            </a:r>
          </a:p>
          <a:p>
            <a:r>
              <a:rPr lang="en-US" dirty="0" smtClean="0"/>
              <a:t>Some patients are assigned numbers, which are separated into two(2s) or three(3s) The number are read from the right hand group of numbers to the left hand group</a:t>
            </a:r>
          </a:p>
          <a:p>
            <a:r>
              <a:rPr lang="en-US" dirty="0" smtClean="0"/>
              <a:t>The read the middle numbers next, and then the first group of numbers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02-17-25</a:t>
            </a:r>
          </a:p>
          <a:p>
            <a:r>
              <a:rPr lang="en-US" dirty="0" smtClean="0"/>
              <a:t>10-17-25</a:t>
            </a:r>
          </a:p>
          <a:p>
            <a:r>
              <a:rPr lang="en-US" dirty="0" smtClean="0"/>
              <a:t>08-17-35</a:t>
            </a:r>
          </a:p>
          <a:p>
            <a:r>
              <a:rPr lang="en-US" dirty="0" smtClean="0"/>
              <a:t>12-25-35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chronologic(tickler)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commonly called a “tickler file” and is used as a follow up method for a particular date </a:t>
            </a:r>
          </a:p>
          <a:p>
            <a:r>
              <a:rPr lang="en-US" dirty="0" smtClean="0"/>
              <a:t>It consists of dividers with the names of all the months and dividers numbered from 1 to 31 for the dates of the  month</a:t>
            </a:r>
          </a:p>
          <a:p>
            <a:r>
              <a:rPr lang="en-US" dirty="0" smtClean="0"/>
              <a:t>Some offices have patient fill out cards to ne sent as a reminder for a follow up appointment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members.optusnet.com.au/~charles57/GTD/tick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953000"/>
            <a:ext cx="3962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the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medical assistant should arrive on time to make preparation for receiving patients</a:t>
            </a:r>
          </a:p>
          <a:p>
            <a:r>
              <a:rPr lang="en-US" dirty="0" smtClean="0"/>
              <a:t>If adequate time is no available, it seem like you can never get organized </a:t>
            </a:r>
          </a:p>
          <a:p>
            <a:r>
              <a:rPr lang="en-US" dirty="0" smtClean="0"/>
              <a:t>There may be several things that need to be done before patients arrive</a:t>
            </a:r>
          </a:p>
          <a:p>
            <a:r>
              <a:rPr lang="en-US" dirty="0" smtClean="0"/>
              <a:t>Unlock doors</a:t>
            </a:r>
          </a:p>
          <a:p>
            <a:r>
              <a:rPr lang="en-US" dirty="0" smtClean="0"/>
              <a:t>Observe the reception room(temperature, appearance, safety check, check toys and books/magazines)</a:t>
            </a:r>
          </a:p>
          <a:p>
            <a:r>
              <a:rPr lang="en-US" dirty="0" smtClean="0"/>
              <a:t>Retrieve telephone messages</a:t>
            </a:r>
          </a:p>
          <a:p>
            <a:r>
              <a:rPr lang="en-US" dirty="0" smtClean="0"/>
              <a:t>Pull charts</a:t>
            </a:r>
          </a:p>
          <a:p>
            <a:r>
              <a:rPr lang="en-US" dirty="0" smtClean="0"/>
              <a:t>Inspect examination rooms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Receptionist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medical assistant may fulfill the role of the receptionist, whose responsibility is to greet the patient </a:t>
            </a:r>
          </a:p>
          <a:p>
            <a:r>
              <a:rPr lang="en-US" dirty="0" smtClean="0"/>
              <a:t>This is the first person the patient encounters</a:t>
            </a:r>
          </a:p>
          <a:p>
            <a:r>
              <a:rPr lang="en-US" dirty="0" smtClean="0"/>
              <a:t>It is extremely important to be positive and friendly</a:t>
            </a:r>
          </a:p>
          <a:p>
            <a:r>
              <a:rPr lang="en-US" dirty="0" smtClean="0"/>
              <a:t>You may need to answer phones, schedule appointments, or make routine calls</a:t>
            </a:r>
          </a:p>
          <a:p>
            <a:r>
              <a:rPr lang="en-US" dirty="0" smtClean="0"/>
              <a:t>Be especially alert if a very ill patient enters the office </a:t>
            </a:r>
          </a:p>
          <a:p>
            <a:r>
              <a:rPr lang="en-US" dirty="0" smtClean="0"/>
              <a:t>This patient should not have to wait in the reception area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Slips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receptionist may also be responsible for preparing the charge slip also known as the encounter form</a:t>
            </a:r>
          </a:p>
          <a:p>
            <a:r>
              <a:rPr lang="en-US" dirty="0" smtClean="0"/>
              <a:t>This has a list of procedures and codes for billing</a:t>
            </a:r>
          </a:p>
          <a:p>
            <a:r>
              <a:rPr lang="en-US" dirty="0" smtClean="0"/>
              <a:t>Form will vary from one type to another, depending on you practice or specialty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smartob.com/images/Encoun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3962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Patients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receptionist will be responsible for the completion of new patient forms</a:t>
            </a:r>
          </a:p>
          <a:p>
            <a:r>
              <a:rPr lang="en-US" dirty="0" smtClean="0"/>
              <a:t>Offer assistance if the patient is reluctant</a:t>
            </a:r>
          </a:p>
          <a:p>
            <a:r>
              <a:rPr lang="en-US" dirty="0" smtClean="0"/>
              <a:t>You need to ask for insurance card(s) at this time, enter all information into the computer, and take copies for the patients chart</a:t>
            </a:r>
          </a:p>
          <a:p>
            <a:r>
              <a:rPr lang="en-US" dirty="0" smtClean="0"/>
              <a:t>Before the patient can be seen, an charge slip is generated and then placed in a designated area until the patient is taken to an examination room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day, the examination rooms should be restocked and cleaned, and discarded material should be placed for pick-up</a:t>
            </a:r>
          </a:p>
          <a:p>
            <a:r>
              <a:rPr lang="en-US" dirty="0" smtClean="0"/>
              <a:t>This saves time for the next morning</a:t>
            </a:r>
          </a:p>
          <a:p>
            <a:r>
              <a:rPr lang="en-US" dirty="0" smtClean="0"/>
              <a:t>File any charts(check for completeness)</a:t>
            </a:r>
          </a:p>
          <a:p>
            <a:r>
              <a:rPr lang="en-US" dirty="0" smtClean="0"/>
              <a:t>Turn off all appliances(autoclave) </a:t>
            </a:r>
          </a:p>
          <a:p>
            <a:r>
              <a:rPr lang="en-US" dirty="0" smtClean="0"/>
              <a:t>Always walk through your area to complete your check list of things to do</a:t>
            </a:r>
          </a:p>
          <a:p>
            <a:r>
              <a:rPr lang="en-US" dirty="0" smtClean="0"/>
              <a:t>Active alarm system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Patient’s Medical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history is the most important record kept in the medical office</a:t>
            </a:r>
          </a:p>
          <a:p>
            <a:r>
              <a:rPr lang="en-US" dirty="0" smtClean="0"/>
              <a:t>In a lawsuit resulting from injury, the patient chart information could win or lose a case</a:t>
            </a:r>
          </a:p>
          <a:p>
            <a:r>
              <a:rPr lang="en-US" dirty="0" smtClean="0"/>
              <a:t>Each office has its own method of charting</a:t>
            </a:r>
          </a:p>
          <a:p>
            <a:r>
              <a:rPr lang="en-US" dirty="0" smtClean="0"/>
              <a:t>Some physicians will have you record the findings, some dictate their notes, others may write all their findings on progress notes</a:t>
            </a:r>
          </a:p>
          <a:p>
            <a:r>
              <a:rPr lang="en-US" dirty="0" smtClean="0"/>
              <a:t>The majority of clinics/hospitals have computer-generated patient records</a:t>
            </a:r>
          </a:p>
          <a:p>
            <a:r>
              <a:rPr lang="en-US" b="1" dirty="0" smtClean="0"/>
              <a:t>Computer-generated records </a:t>
            </a:r>
            <a:r>
              <a:rPr lang="en-US" dirty="0" smtClean="0"/>
              <a:t>begin with the patient's general information for billing and scheduling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HIPPA </a:t>
            </a:r>
            <a:r>
              <a:rPr lang="en-US" dirty="0" smtClean="0"/>
              <a:t>And The Medical </a:t>
            </a:r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Health Insurance Portability and Accountability Act of 1996 required many changes for health care providers as well as insurance providers</a:t>
            </a:r>
          </a:p>
          <a:p>
            <a:r>
              <a:rPr lang="en-US" dirty="0" smtClean="0"/>
              <a:t>Help to maintain the privacy of health information</a:t>
            </a:r>
          </a:p>
          <a:p>
            <a:r>
              <a:rPr lang="en-US" dirty="0" smtClean="0"/>
              <a:t>Established standards for any electronic transmissions of health information</a:t>
            </a:r>
          </a:p>
          <a:p>
            <a:r>
              <a:rPr lang="en-US" dirty="0" smtClean="0"/>
              <a:t>Ensures the security of all health information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</TotalTime>
  <Words>1602</Words>
  <Application>Microsoft Office PowerPoint</Application>
  <PresentationFormat>On-screen Show (4:3)</PresentationFormat>
  <Paragraphs>184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Chapter 7</vt:lpstr>
      <vt:lpstr>Preparing for the day</vt:lpstr>
      <vt:lpstr>Opening the Office</vt:lpstr>
      <vt:lpstr>The Receptionist</vt:lpstr>
      <vt:lpstr>Charge Slips</vt:lpstr>
      <vt:lpstr>New Patients</vt:lpstr>
      <vt:lpstr>Closing The Office</vt:lpstr>
      <vt:lpstr>The Patient’s Medical Record</vt:lpstr>
      <vt:lpstr>HIPPA And The Medical Record</vt:lpstr>
      <vt:lpstr>The Purpose Of REcords</vt:lpstr>
      <vt:lpstr>Parts Of The Medical REcord</vt:lpstr>
      <vt:lpstr>Administrative And Insurance information</vt:lpstr>
      <vt:lpstr>Correspondence</vt:lpstr>
      <vt:lpstr>Referrals</vt:lpstr>
      <vt:lpstr>Past Medical records</vt:lpstr>
      <vt:lpstr>Progress notes</vt:lpstr>
      <vt:lpstr>Diagnostic information</vt:lpstr>
      <vt:lpstr>Lab Information</vt:lpstr>
      <vt:lpstr>Medications</vt:lpstr>
      <vt:lpstr>tracking medical records</vt:lpstr>
      <vt:lpstr>The problem-oriented medical record</vt:lpstr>
      <vt:lpstr>Filing steps</vt:lpstr>
      <vt:lpstr>Filing Storage</vt:lpstr>
      <vt:lpstr>Filing systems</vt:lpstr>
      <vt:lpstr>Filing alphabetically</vt:lpstr>
      <vt:lpstr>Filing alphabetically</vt:lpstr>
      <vt:lpstr>Filing alphabetically</vt:lpstr>
      <vt:lpstr>Filing Numerically</vt:lpstr>
      <vt:lpstr>Using a chronologic(tickler) file</vt:lpstr>
    </vt:vector>
  </TitlesOfParts>
  <Company>Salt Lake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ahastin2</dc:creator>
  <cp:lastModifiedBy>.</cp:lastModifiedBy>
  <cp:revision>23</cp:revision>
  <dcterms:created xsi:type="dcterms:W3CDTF">2011-10-17T01:54:15Z</dcterms:created>
  <dcterms:modified xsi:type="dcterms:W3CDTF">2011-10-18T19:13:02Z</dcterms:modified>
</cp:coreProperties>
</file>