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E14E44-CB39-44C7-91FA-0B3146A36190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F9F4A3-1BF0-433C-83DE-F2587BA4F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14E44-CB39-44C7-91FA-0B3146A36190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F4A3-1BF0-433C-83DE-F2587BA4F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14E44-CB39-44C7-91FA-0B3146A36190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F4A3-1BF0-433C-83DE-F2587BA4F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14E44-CB39-44C7-91FA-0B3146A36190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F4A3-1BF0-433C-83DE-F2587BA4F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14E44-CB39-44C7-91FA-0B3146A36190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F4A3-1BF0-433C-83DE-F2587BA4F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14E44-CB39-44C7-91FA-0B3146A36190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F4A3-1BF0-433C-83DE-F2587BA4F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14E44-CB39-44C7-91FA-0B3146A36190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F4A3-1BF0-433C-83DE-F2587BA4F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14E44-CB39-44C7-91FA-0B3146A36190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F4A3-1BF0-433C-83DE-F2587BA4F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14E44-CB39-44C7-91FA-0B3146A36190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F4A3-1BF0-433C-83DE-F2587BA4F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E14E44-CB39-44C7-91FA-0B3146A36190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F4A3-1BF0-433C-83DE-F2587BA4F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E14E44-CB39-44C7-91FA-0B3146A36190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F9F4A3-1BF0-433C-83DE-F2587BA4F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E14E44-CB39-44C7-91FA-0B3146A36190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F9F4A3-1BF0-433C-83DE-F2587BA4F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Collecting Fees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Statments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Statement must be accurate</a:t>
            </a:r>
          </a:p>
          <a:p>
            <a:r>
              <a:rPr lang="en-US" dirty="0" smtClean="0"/>
              <a:t>If your office uses monthly billing, send out bills on the last day of the month</a:t>
            </a:r>
          </a:p>
          <a:p>
            <a:r>
              <a:rPr lang="en-US" dirty="0" smtClean="0"/>
              <a:t>A statement is figures for charges and payments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http://www.stjohnprovidence.org/images/Providence/statement1a_front_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4648200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Bookkeeping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 a bookkeeper, the medical assistant prepares the daily log or journal and posts charges and payments on the patients ledger card or enters the payment into the computer</a:t>
            </a:r>
          </a:p>
          <a:p>
            <a:r>
              <a:rPr lang="en-US" dirty="0" smtClean="0"/>
              <a:t>The patients </a:t>
            </a:r>
            <a:r>
              <a:rPr lang="en-US" b="1" dirty="0" smtClean="0"/>
              <a:t>ledger card is a record of all charges or services rendered, any payments made by the patient or the insurance company, and any adjustments </a:t>
            </a:r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http://images.bizrate.com/resize?sq=500&amp;uid=26434537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457200"/>
            <a:ext cx="54483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entries on a daily log are called journalizing</a:t>
            </a:r>
          </a:p>
          <a:p>
            <a:r>
              <a:rPr lang="en-US" dirty="0" smtClean="0"/>
              <a:t>The entries should be kept in chronologic order</a:t>
            </a:r>
          </a:p>
          <a:p>
            <a:r>
              <a:rPr lang="en-US" dirty="0" smtClean="0"/>
              <a:t>Note that it is easy to transpose numbers, so double check you entries for any mistakes</a:t>
            </a:r>
          </a:p>
          <a:p>
            <a:r>
              <a:rPr lang="en-US" dirty="0" smtClean="0"/>
              <a:t>When the balance is carried forward it is important to record it under “previous balance” for the next day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Bookkeeping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a number of exceptions to the usual billing procedures </a:t>
            </a:r>
          </a:p>
          <a:p>
            <a:r>
              <a:rPr lang="en-US" dirty="0" smtClean="0"/>
              <a:t>Physicians who specializes in sports medicine and examine athletes may be paid by the school or team referring the patient</a:t>
            </a:r>
          </a:p>
          <a:p>
            <a:r>
              <a:rPr lang="en-US" dirty="0" smtClean="0"/>
              <a:t>The next of kin will receive the bill for a deceased patient at the last known address(do not address this to the deceased patient)</a:t>
            </a:r>
          </a:p>
          <a:p>
            <a:r>
              <a:rPr lang="en-US" dirty="0" smtClean="0"/>
              <a:t>When a patient </a:t>
            </a:r>
            <a:r>
              <a:rPr lang="en-US" smtClean="0"/>
              <a:t>has </a:t>
            </a:r>
            <a:r>
              <a:rPr lang="en-US" smtClean="0"/>
              <a:t>filed </a:t>
            </a:r>
            <a:r>
              <a:rPr lang="en-US" dirty="0" smtClean="0"/>
              <a:t>bankruptcy, you may send no more statements and can make no attempt to collect the account(credit the account)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Exceptions To Usual Procedures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Pegboard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is referred to as the write-it-once system</a:t>
            </a:r>
          </a:p>
          <a:p>
            <a:r>
              <a:rPr lang="en-US" dirty="0" smtClean="0"/>
              <a:t>This system shows that you can make an entry on the ledger, the day sheet, and the charge slip simultaneously</a:t>
            </a:r>
          </a:p>
          <a:p>
            <a:r>
              <a:rPr lang="en-US" dirty="0" smtClean="0"/>
              <a:t>The base or board has pegs, which you should place up and to the left</a:t>
            </a:r>
          </a:p>
          <a:p>
            <a:r>
              <a:rPr lang="en-US" dirty="0" smtClean="0"/>
              <a:t>This log holds all of your daily entries</a:t>
            </a:r>
          </a:p>
          <a:p>
            <a:r>
              <a:rPr lang="en-US" dirty="0" smtClean="0"/>
              <a:t>When you check in a patient, pull the appropriate ledger card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 descr="http://www.one-write.com/images/product/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81000"/>
            <a:ext cx="48768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Billing is  most common use for a computer in the medical office</a:t>
            </a:r>
          </a:p>
          <a:p>
            <a:r>
              <a:rPr lang="en-US" dirty="0" smtClean="0"/>
              <a:t>Practice management software offers a variety of services, such as posting electronic, diagnoses, and monthly or year-to-date billing information</a:t>
            </a:r>
          </a:p>
          <a:p>
            <a:r>
              <a:rPr lang="en-US" dirty="0" smtClean="0"/>
              <a:t>Software should include Current procedural terminology(CPT), these are for </a:t>
            </a:r>
            <a:r>
              <a:rPr lang="en-US" b="1" dirty="0" smtClean="0"/>
              <a:t>procedures </a:t>
            </a:r>
            <a:r>
              <a:rPr lang="en-US" dirty="0" smtClean="0"/>
              <a:t>codes and International classification of Diseases(ICD9), these are for </a:t>
            </a:r>
            <a:r>
              <a:rPr lang="en-US" b="1" dirty="0" smtClean="0"/>
              <a:t>diagnosis </a:t>
            </a:r>
            <a:r>
              <a:rPr lang="en-US" dirty="0" smtClean="0"/>
              <a:t>codes and for processing insurance information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Billing And Collections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computer terminology for a </a:t>
            </a:r>
            <a:r>
              <a:rPr lang="en-US" b="1" dirty="0" smtClean="0"/>
              <a:t>patient ledger is account history</a:t>
            </a:r>
          </a:p>
          <a:p>
            <a:r>
              <a:rPr lang="en-US" dirty="0" smtClean="0"/>
              <a:t>This is simply a record of the information that should be obtained for every new patient</a:t>
            </a:r>
          </a:p>
          <a:p>
            <a:r>
              <a:rPr lang="en-US" dirty="0" smtClean="0"/>
              <a:t>All of this information can be obtained by viewing the Patient Data Sheet</a:t>
            </a:r>
          </a:p>
          <a:p>
            <a:r>
              <a:rPr lang="en-US" dirty="0" smtClean="0"/>
              <a:t>Some computers can be programmed to create charge slips(also referred to as “walk out” slip, or </a:t>
            </a:r>
            <a:r>
              <a:rPr lang="en-US" dirty="0" err="1" smtClean="0"/>
              <a:t>superbill</a:t>
            </a:r>
            <a:r>
              <a:rPr lang="en-US" dirty="0" smtClean="0"/>
              <a:t>), the computer can create a statement or receipt to be handed to the patient before he or she leaves the office</a:t>
            </a:r>
          </a:p>
          <a:p>
            <a:r>
              <a:rPr lang="en-US" dirty="0" smtClean="0"/>
              <a:t>Computerized insurance claims can greatly improve cash flow</a:t>
            </a:r>
          </a:p>
          <a:p>
            <a:r>
              <a:rPr lang="en-US" dirty="0" smtClean="0"/>
              <a:t>A claim can be completed in a matter of seconds for every patient visit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Billing And Collections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Computers can help in analyzing accounts receivable for accounts past due</a:t>
            </a:r>
          </a:p>
          <a:p>
            <a:r>
              <a:rPr lang="en-US" dirty="0" smtClean="0"/>
              <a:t>This process is know as aging of accounts</a:t>
            </a:r>
          </a:p>
          <a:p>
            <a:r>
              <a:rPr lang="en-US" dirty="0" smtClean="0"/>
              <a:t>It is a means of dividing accounts into categories according to the amount of time since the first billing date</a:t>
            </a:r>
          </a:p>
          <a:p>
            <a:r>
              <a:rPr lang="en-US" dirty="0" smtClean="0"/>
              <a:t>Accounts are considered current if within 30 days of the billing date</a:t>
            </a:r>
          </a:p>
          <a:p>
            <a:r>
              <a:rPr lang="en-US" dirty="0" smtClean="0"/>
              <a:t>No accounts should be referred to a collection agency unless the physician has given approval for this to be done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Overdue Payments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are working with the patient insurance company and they have a co-payment(at the time of service) collect only the co-payment</a:t>
            </a:r>
          </a:p>
          <a:p>
            <a:r>
              <a:rPr lang="en-US" dirty="0" smtClean="0"/>
              <a:t>If they are uninsured(self-pay) collect all the fees in full</a:t>
            </a:r>
          </a:p>
          <a:p>
            <a:r>
              <a:rPr lang="en-US" dirty="0" smtClean="0"/>
              <a:t>The best opportunity for collecting is when you have the patient in the office</a:t>
            </a:r>
          </a:p>
          <a:p>
            <a:r>
              <a:rPr lang="en-US" dirty="0" smtClean="0"/>
              <a:t>Collection calls need to made during business hours, you could be held liable for harassment if calls are made to early or to late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Advantageous Collection Opportunities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making the collection call you should review the account to verify whether any payments have been posted</a:t>
            </a:r>
          </a:p>
          <a:p>
            <a:r>
              <a:rPr lang="en-US" dirty="0" smtClean="0"/>
              <a:t>Review all notes on the collect report</a:t>
            </a:r>
          </a:p>
          <a:p>
            <a:r>
              <a:rPr lang="en-US" dirty="0" smtClean="0"/>
              <a:t>Know where the patient balance is coming from-</a:t>
            </a:r>
            <a:r>
              <a:rPr lang="en-US" b="1" dirty="0" smtClean="0"/>
              <a:t>which is know as date(s) of service(DOS)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The </a:t>
            </a:r>
            <a:br>
              <a:rPr lang="en-US" dirty="0" smtClean="0"/>
            </a:br>
            <a:r>
              <a:rPr lang="en-US" dirty="0" smtClean="0"/>
              <a:t>Collection Call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medical assistant may be involved in explaining fees and payment policies and virtually every aspect of collecting for the services the physician has provided</a:t>
            </a:r>
          </a:p>
          <a:p>
            <a:r>
              <a:rPr lang="en-US" dirty="0" smtClean="0"/>
              <a:t>Physicians must set their fees based on their professional financial profile and the fees appropriate for similar specialists in the </a:t>
            </a:r>
            <a:r>
              <a:rPr lang="en-US" b="1" dirty="0" smtClean="0"/>
              <a:t>community</a:t>
            </a:r>
          </a:p>
          <a:p>
            <a:r>
              <a:rPr lang="en-US" dirty="0" smtClean="0"/>
              <a:t>The physician considers the time spent with the patient, the complexity of the diagnosis, and the treatment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Fees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find that insurance companies and government agencies establish a fee profile for the physician based on charges averaged over a period of time</a:t>
            </a:r>
          </a:p>
          <a:p>
            <a:r>
              <a:rPr lang="en-US" dirty="0" smtClean="0"/>
              <a:t>Example: Physical for a 65 year old male is billed by the physician for $84.00 but Medicare will only pay the average fee of $65.00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Fees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patient should complete a personal data sheet at the initial office visit</a:t>
            </a:r>
          </a:p>
          <a:p>
            <a:r>
              <a:rPr lang="en-US" dirty="0" smtClean="0"/>
              <a:t>It is important to verify and update the patient’s current information including:</a:t>
            </a:r>
          </a:p>
          <a:p>
            <a:r>
              <a:rPr lang="en-US" dirty="0" smtClean="0"/>
              <a:t>Phone number</a:t>
            </a:r>
          </a:p>
          <a:p>
            <a:r>
              <a:rPr lang="en-US" dirty="0" smtClean="0"/>
              <a:t>Address</a:t>
            </a:r>
          </a:p>
          <a:p>
            <a:r>
              <a:rPr lang="en-US" dirty="0" smtClean="0"/>
              <a:t>Insurance information</a:t>
            </a:r>
          </a:p>
          <a:p>
            <a:r>
              <a:rPr lang="en-US" dirty="0" smtClean="0"/>
              <a:t>DOB</a:t>
            </a:r>
          </a:p>
          <a:p>
            <a:r>
              <a:rPr lang="en-US" dirty="0" smtClean="0"/>
              <a:t>Patient’s occupation and business phone number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Data Sheet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medical assistant can assist patient’s who are going to have a baby, elective surgery, or extensive therapy by helping them develop a payment plan</a:t>
            </a:r>
          </a:p>
          <a:p>
            <a:r>
              <a:rPr lang="en-US" dirty="0" smtClean="0"/>
              <a:t>Some physicians will use a cost estimate sheet to give the patient an idea of the cost</a:t>
            </a:r>
          </a:p>
          <a:p>
            <a:r>
              <a:rPr lang="en-US" dirty="0" smtClean="0"/>
              <a:t>This may be your responsibility to explain the cost with the patient</a:t>
            </a:r>
          </a:p>
          <a:p>
            <a:r>
              <a:rPr lang="en-US" dirty="0" smtClean="0"/>
              <a:t>If the patient needs to pay a substantial sum out-of-pocket, the medical assistant should discuss with the patient the manner in which payments will be made</a:t>
            </a:r>
          </a:p>
          <a:p>
            <a:r>
              <a:rPr lang="en-US" dirty="0" smtClean="0"/>
              <a:t>If this is done a</a:t>
            </a:r>
            <a:r>
              <a:rPr lang="en-US" b="1" dirty="0" smtClean="0"/>
              <a:t> truth and lending </a:t>
            </a:r>
            <a:r>
              <a:rPr lang="en-US" dirty="0" smtClean="0"/>
              <a:t>consent form must be signed in your presence, and kept on file for </a:t>
            </a:r>
            <a:r>
              <a:rPr lang="en-US" b="1" dirty="0" smtClean="0"/>
              <a:t>2 years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 Planning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Our society enjoys convenience</a:t>
            </a:r>
          </a:p>
          <a:p>
            <a:r>
              <a:rPr lang="en-US" dirty="0" smtClean="0"/>
              <a:t>Credit cards are used in almost every facet of personal business, including paying copayment, deductibles, and co-insurance </a:t>
            </a:r>
          </a:p>
          <a:p>
            <a:r>
              <a:rPr lang="en-US" dirty="0" smtClean="0"/>
              <a:t>Checkbooks are bulky, and many people do not even carry checkbooks(many places do not </a:t>
            </a:r>
            <a:r>
              <a:rPr lang="en-US" smtClean="0"/>
              <a:t>except checks)</a:t>
            </a:r>
            <a:endParaRPr lang="en-US" dirty="0" smtClean="0"/>
          </a:p>
          <a:p>
            <a:r>
              <a:rPr lang="en-US" dirty="0" smtClean="0"/>
              <a:t>Acceptance of credit and debit card payments is especially helpful when placing a call to a patient who owes a balance on a delinquent account </a:t>
            </a:r>
          </a:p>
          <a:p>
            <a:r>
              <a:rPr lang="en-US" dirty="0" smtClean="0"/>
              <a:t>Another advantage of credit card use for paying for medical services is that the </a:t>
            </a:r>
            <a:r>
              <a:rPr lang="en-US" b="1" dirty="0" smtClean="0"/>
              <a:t>monies are generally available to the physician within 24 hours of depositing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Card Usage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Some of the basic terminology used in recording office business transactions include:</a:t>
            </a:r>
          </a:p>
          <a:p>
            <a:r>
              <a:rPr lang="en-US" b="1" dirty="0" smtClean="0"/>
              <a:t>Daily journal</a:t>
            </a:r>
            <a:r>
              <a:rPr lang="en-US" dirty="0" smtClean="0"/>
              <a:t>: Patient charges and receipts are recorded here each day</a:t>
            </a:r>
          </a:p>
          <a:p>
            <a:r>
              <a:rPr lang="en-US" b="1" dirty="0" smtClean="0"/>
              <a:t>Account</a:t>
            </a:r>
            <a:r>
              <a:rPr lang="en-US" dirty="0" smtClean="0"/>
              <a:t>: Will show charges, payments, and balance due for a patient</a:t>
            </a:r>
          </a:p>
          <a:p>
            <a:r>
              <a:rPr lang="en-US" b="1" dirty="0" smtClean="0"/>
              <a:t>Account receivable</a:t>
            </a:r>
            <a:r>
              <a:rPr lang="en-US" dirty="0" smtClean="0"/>
              <a:t>: All outstanding accounts</a:t>
            </a:r>
          </a:p>
          <a:p>
            <a:r>
              <a:rPr lang="en-US" b="1" dirty="0" smtClean="0"/>
              <a:t>Posting</a:t>
            </a:r>
            <a:r>
              <a:rPr lang="en-US" dirty="0" smtClean="0"/>
              <a:t>: Transfer from one record to another</a:t>
            </a:r>
          </a:p>
          <a:p>
            <a:r>
              <a:rPr lang="en-US" b="1" dirty="0" smtClean="0"/>
              <a:t>Debit</a:t>
            </a:r>
            <a:r>
              <a:rPr lang="en-US" dirty="0" smtClean="0"/>
              <a:t>: A charge, added to an existing balance</a:t>
            </a:r>
          </a:p>
          <a:p>
            <a:r>
              <a:rPr lang="en-US" b="1" dirty="0" smtClean="0"/>
              <a:t>Credit</a:t>
            </a:r>
            <a:r>
              <a:rPr lang="en-US" dirty="0" smtClean="0"/>
              <a:t>: A payment, subtracted from existing balance</a:t>
            </a:r>
          </a:p>
          <a:p>
            <a:r>
              <a:rPr lang="en-US" b="1" dirty="0" smtClean="0"/>
              <a:t>Balance</a:t>
            </a:r>
            <a:r>
              <a:rPr lang="en-US" dirty="0" smtClean="0"/>
              <a:t>: Difference between debit and credit</a:t>
            </a:r>
          </a:p>
          <a:p>
            <a:r>
              <a:rPr lang="en-US" b="1" dirty="0" smtClean="0"/>
              <a:t>Adjustment</a:t>
            </a:r>
            <a:r>
              <a:rPr lang="en-US" dirty="0" smtClean="0"/>
              <a:t>: Professional courtesy discount(write-offs)</a:t>
            </a:r>
          </a:p>
          <a:p>
            <a:r>
              <a:rPr lang="en-US" b="1" dirty="0" smtClean="0"/>
              <a:t>Debit balance</a:t>
            </a:r>
            <a:r>
              <a:rPr lang="en-US" dirty="0" smtClean="0"/>
              <a:t>: Amount paid is less than the total due</a:t>
            </a:r>
          </a:p>
          <a:p>
            <a:r>
              <a:rPr lang="en-US" b="1" dirty="0" smtClean="0"/>
              <a:t>Credit balance</a:t>
            </a:r>
            <a:r>
              <a:rPr lang="en-US" dirty="0" smtClean="0"/>
              <a:t>: Amount paid is greater than was due, or account is being paid in advance of service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Bookkeeping Terms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Daily log should be kept for each patient for charges and no-charge visits</a:t>
            </a:r>
          </a:p>
          <a:p>
            <a:r>
              <a:rPr lang="en-US" dirty="0" smtClean="0"/>
              <a:t>They should be itemized, and a total should be put in the charge column </a:t>
            </a:r>
          </a:p>
          <a:p>
            <a:r>
              <a:rPr lang="en-US" dirty="0" smtClean="0"/>
              <a:t>Payment should be placed in the credit(paid) column</a:t>
            </a:r>
          </a:p>
          <a:p>
            <a:r>
              <a:rPr lang="en-US" dirty="0" smtClean="0"/>
              <a:t>Note the check or money order number, type of credit card used, or weather cash was paid</a:t>
            </a:r>
          </a:p>
          <a:p>
            <a:r>
              <a:rPr lang="en-US" dirty="0" smtClean="0"/>
              <a:t>Always give the patient a receipt for payment made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Log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Accounts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3886200" cy="3941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Many health care providers use </a:t>
            </a:r>
            <a:r>
              <a:rPr lang="en-US" b="1" dirty="0" smtClean="0"/>
              <a:t>computerized billing systems</a:t>
            </a:r>
            <a:r>
              <a:rPr lang="en-US" dirty="0" smtClean="0"/>
              <a:t> that allow for timely filing of encounters and statements</a:t>
            </a:r>
          </a:p>
          <a:p>
            <a:r>
              <a:rPr lang="en-US" dirty="0" smtClean="0"/>
              <a:t>Some use ledger cards</a:t>
            </a:r>
          </a:p>
          <a:p>
            <a:r>
              <a:rPr lang="en-US" dirty="0" smtClean="0"/>
              <a:t>This makes it possible to increase efficiency by using the one that best suits the practice needs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misclinic.com/images/ledg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990600"/>
            <a:ext cx="48768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552</TotalTime>
  <Words>1314</Words>
  <Application>Microsoft Macintosh PowerPoint</Application>
  <PresentationFormat>On-screen Show (4:3)</PresentationFormat>
  <Paragraphs>108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Chapter 8</vt:lpstr>
      <vt:lpstr>Collecting Fees</vt:lpstr>
      <vt:lpstr>Collecting Fees</vt:lpstr>
      <vt:lpstr>Personal Data Sheet</vt:lpstr>
      <vt:lpstr>Payment Planning</vt:lpstr>
      <vt:lpstr>Credit Card Usage</vt:lpstr>
      <vt:lpstr>Bookkeeping Terms</vt:lpstr>
      <vt:lpstr>Daily Log </vt:lpstr>
      <vt:lpstr>Patient Accounts</vt:lpstr>
      <vt:lpstr>Statments</vt:lpstr>
      <vt:lpstr>Bookkeeping</vt:lpstr>
      <vt:lpstr>Bookkeeping</vt:lpstr>
      <vt:lpstr>Exceptions To Usual Procedures</vt:lpstr>
      <vt:lpstr>Pegboard </vt:lpstr>
      <vt:lpstr>Billing And Collections</vt:lpstr>
      <vt:lpstr>Billing And Collections</vt:lpstr>
      <vt:lpstr>Collecting Overdue Payments</vt:lpstr>
      <vt:lpstr>Advantageous Collection Opportunities</vt:lpstr>
      <vt:lpstr>Making The  Collection Call</vt:lpstr>
    </vt:vector>
  </TitlesOfParts>
  <Company>Salt Lake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ahastin2</dc:creator>
  <cp:lastModifiedBy>1</cp:lastModifiedBy>
  <cp:revision>37</cp:revision>
  <dcterms:created xsi:type="dcterms:W3CDTF">2011-11-01T20:38:03Z</dcterms:created>
  <dcterms:modified xsi:type="dcterms:W3CDTF">2013-10-01T21:31:22Z</dcterms:modified>
</cp:coreProperties>
</file>