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9" r:id="rId8"/>
    <p:sldId id="262" r:id="rId9"/>
    <p:sldId id="263" r:id="rId10"/>
    <p:sldId id="264" r:id="rId11"/>
    <p:sldId id="265" r:id="rId12"/>
    <p:sldId id="266" r:id="rId13"/>
    <p:sldId id="267" r:id="rId14"/>
    <p:sldId id="268" r:id="rId15"/>
    <p:sldId id="271" r:id="rId16"/>
    <p:sldId id="269" r:id="rId17"/>
    <p:sldId id="270" r:id="rId18"/>
    <p:sldId id="272" r:id="rId19"/>
    <p:sldId id="273" r:id="rId20"/>
    <p:sldId id="283" r:id="rId21"/>
    <p:sldId id="274" r:id="rId22"/>
    <p:sldId id="275" r:id="rId23"/>
    <p:sldId id="277" r:id="rId24"/>
    <p:sldId id="276" r:id="rId25"/>
    <p:sldId id="278"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AC71D-3B7C-446E-A3D1-F1C6314F20D4}"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35A2A-76C0-43B8-AF68-944645CBE2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AC71D-3B7C-446E-A3D1-F1C6314F20D4}" type="datetimeFigureOut">
              <a:rPr lang="en-US" smtClean="0"/>
              <a:pPr/>
              <a:t>10/19/2013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35A2A-76C0-43B8-AF68-944645CBE2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icd9data.com/2012/Volume1/390-459/default.htm" TargetMode="External"/><Relationship Id="rId13" Type="http://schemas.openxmlformats.org/officeDocument/2006/relationships/hyperlink" Target="http://www.icd9data.com/2012/Volume1/680-709/default.htm" TargetMode="External"/><Relationship Id="rId18" Type="http://schemas.openxmlformats.org/officeDocument/2006/relationships/hyperlink" Target="http://www.icd9data.com/2012/Volume1/800-999/default.htm" TargetMode="External"/><Relationship Id="rId3" Type="http://schemas.openxmlformats.org/officeDocument/2006/relationships/hyperlink" Target="http://www.icd9data.com/2012/Volume1/140-239/default.htm" TargetMode="External"/><Relationship Id="rId7" Type="http://schemas.openxmlformats.org/officeDocument/2006/relationships/hyperlink" Target="http://www.icd9data.com/2012/Volume1/320-389/default.htm" TargetMode="External"/><Relationship Id="rId12" Type="http://schemas.openxmlformats.org/officeDocument/2006/relationships/hyperlink" Target="http://www.icd9data.com/2012/Volume1/630-679/default.htm" TargetMode="External"/><Relationship Id="rId17" Type="http://schemas.openxmlformats.org/officeDocument/2006/relationships/hyperlink" Target="http://www.icd9data.com/2012/Volume1/780-799/default.htm" TargetMode="External"/><Relationship Id="rId2" Type="http://schemas.openxmlformats.org/officeDocument/2006/relationships/hyperlink" Target="http://www.icd9data.com/2012/Volume1/001-139/default.htm" TargetMode="External"/><Relationship Id="rId16" Type="http://schemas.openxmlformats.org/officeDocument/2006/relationships/hyperlink" Target="http://www.icd9data.com/2012/Volume1/760-779/default.htm" TargetMode="External"/><Relationship Id="rId20" Type="http://schemas.openxmlformats.org/officeDocument/2006/relationships/hyperlink" Target="http://www.icd9data.com/2012/Volume1/E000-E999/default.htm" TargetMode="External"/><Relationship Id="rId1" Type="http://schemas.openxmlformats.org/officeDocument/2006/relationships/slideLayout" Target="../slideLayouts/slideLayout4.xml"/><Relationship Id="rId6" Type="http://schemas.openxmlformats.org/officeDocument/2006/relationships/hyperlink" Target="http://www.icd9data.com/2012/Volume1/290-319/default.htm" TargetMode="External"/><Relationship Id="rId11" Type="http://schemas.openxmlformats.org/officeDocument/2006/relationships/hyperlink" Target="http://www.icd9data.com/2012/Volume1/580-629/default.htm" TargetMode="External"/><Relationship Id="rId5" Type="http://schemas.openxmlformats.org/officeDocument/2006/relationships/hyperlink" Target="http://www.icd9data.com/2012/Volume1/280-289/default.htm" TargetMode="External"/><Relationship Id="rId15" Type="http://schemas.openxmlformats.org/officeDocument/2006/relationships/hyperlink" Target="http://www.icd9data.com/2012/Volume1/740-759/default.htm" TargetMode="External"/><Relationship Id="rId10" Type="http://schemas.openxmlformats.org/officeDocument/2006/relationships/hyperlink" Target="http://www.icd9data.com/2012/Volume1/520-579/default.htm" TargetMode="External"/><Relationship Id="rId19" Type="http://schemas.openxmlformats.org/officeDocument/2006/relationships/hyperlink" Target="http://www.icd9data.com/2012/Volume1/V01-V91/default.htm" TargetMode="External"/><Relationship Id="rId4" Type="http://schemas.openxmlformats.org/officeDocument/2006/relationships/hyperlink" Target="http://www.icd9data.com/2012/Volume1/240-279/default.htm" TargetMode="External"/><Relationship Id="rId9" Type="http://schemas.openxmlformats.org/officeDocument/2006/relationships/hyperlink" Target="http://www.icd9data.com/2012/Volume1/460-519/default.htm" TargetMode="External"/><Relationship Id="rId14" Type="http://schemas.openxmlformats.org/officeDocument/2006/relationships/hyperlink" Target="http://www.icd9data.com/2012/Volume1/710-739/default.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a:t>
            </a:r>
            <a:endParaRPr lang="en-US" dirty="0"/>
          </a:p>
        </p:txBody>
      </p:sp>
      <p:sp>
        <p:nvSpPr>
          <p:cNvPr id="3" name="Subtitle 2"/>
          <p:cNvSpPr>
            <a:spLocks noGrp="1"/>
          </p:cNvSpPr>
          <p:nvPr>
            <p:ph type="subTitle" idx="1"/>
          </p:nvPr>
        </p:nvSpPr>
        <p:spPr/>
        <p:txBody>
          <a:bodyPr>
            <a:normAutofit/>
          </a:bodyPr>
          <a:lstStyle/>
          <a:p>
            <a:r>
              <a:rPr lang="en-US" sz="5400" dirty="0" smtClean="0"/>
              <a:t>Health Care Coverage</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Reimbursement Account(HRA)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HRAs are employer-funded plans(not by the employee) </a:t>
            </a:r>
            <a:r>
              <a:rPr lang="en-US" dirty="0"/>
              <a:t>that reimburse employees for incurred medical expenses that are not covered by the company's standard insurance plan. Because the employer funds the plan, any distributions are considered tax deductible (to the </a:t>
            </a:r>
            <a:r>
              <a:rPr lang="en-US" dirty="0" smtClean="0"/>
              <a:t>employer)</a:t>
            </a:r>
          </a:p>
          <a:p>
            <a:r>
              <a:rPr lang="en-US" dirty="0" smtClean="0"/>
              <a:t>Reimbursement </a:t>
            </a:r>
            <a:r>
              <a:rPr lang="en-US" dirty="0"/>
              <a:t>dollars received by the employee are generally tax </a:t>
            </a:r>
            <a:r>
              <a:rPr lang="en-US" dirty="0" smtClean="0"/>
              <a:t>free</a:t>
            </a:r>
          </a:p>
          <a:p>
            <a:pPr>
              <a:buNone/>
            </a:pP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Spending Account(FSA)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flexible spending account(FSA) is referred to as a cafeteria plan</a:t>
            </a:r>
          </a:p>
          <a:p>
            <a:r>
              <a:rPr lang="en-US" dirty="0" smtClean="0"/>
              <a:t>The plan is funded by the employee</a:t>
            </a:r>
          </a:p>
          <a:p>
            <a:r>
              <a:rPr lang="en-US" dirty="0"/>
              <a:t>An FSA allows an employee to set aside a portion of earnings to pay for qualified expenses as established in the cafeteria plan, most commonly for medical expenses but often for dependent care or other </a:t>
            </a:r>
            <a:r>
              <a:rPr lang="en-US" dirty="0" smtClean="0"/>
              <a:t>expenses</a:t>
            </a:r>
          </a:p>
          <a:p>
            <a:r>
              <a:rPr lang="en-US" dirty="0" smtClean="0"/>
              <a:t>Money </a:t>
            </a:r>
            <a:r>
              <a:rPr lang="en-US" dirty="0"/>
              <a:t>deducted from an employee's pay into an FSA is not subject to payroll </a:t>
            </a:r>
            <a:r>
              <a:rPr lang="en-US" dirty="0" smtClean="0"/>
              <a:t>taxes, resulting </a:t>
            </a:r>
            <a:r>
              <a:rPr lang="en-US" dirty="0"/>
              <a:t>in substantial payroll tax </a:t>
            </a:r>
            <a:r>
              <a:rPr lang="en-US" dirty="0" smtClean="0"/>
              <a:t>savings</a:t>
            </a:r>
          </a:p>
          <a:p>
            <a:r>
              <a:rPr lang="en-US" dirty="0" smtClean="0"/>
              <a:t>One </a:t>
            </a:r>
            <a:r>
              <a:rPr lang="en-US" dirty="0"/>
              <a:t>significant disadvantage to using an FSA is that funds not used by the end of the plan year are lost to the </a:t>
            </a:r>
            <a:r>
              <a:rPr lang="en-US" dirty="0" smtClean="0"/>
              <a:t>employee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Employees in the U.S. have the benefit of being covered by worker’s compensation laws</a:t>
            </a:r>
          </a:p>
          <a:p>
            <a:r>
              <a:rPr lang="en-US" dirty="0" smtClean="0"/>
              <a:t>Physician's who treat patients under workers compensation must be registered with the board of worker’s compensation annually</a:t>
            </a:r>
          </a:p>
          <a:p>
            <a:r>
              <a:rPr lang="en-US" dirty="0" smtClean="0"/>
              <a:t>WC is </a:t>
            </a:r>
            <a:r>
              <a:rPr lang="en-US" dirty="0"/>
              <a:t>a form of </a:t>
            </a:r>
            <a:r>
              <a:rPr lang="en-US" dirty="0" smtClean="0"/>
              <a:t>insurance providing </a:t>
            </a:r>
            <a:r>
              <a:rPr lang="en-US" dirty="0"/>
              <a:t>wage replacement and medical benefits to employees injured in the course of employment in exchange for mandatory relinquishment of the employee's right to sue his or her employer for the </a:t>
            </a:r>
            <a:r>
              <a:rPr lang="en-US" dirty="0" smtClean="0"/>
              <a:t>tort of </a:t>
            </a:r>
            <a:r>
              <a:rPr lang="en-US" dirty="0"/>
              <a:t>negligence.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b="1" dirty="0"/>
              <a:t>Medicaid</a:t>
            </a:r>
            <a:r>
              <a:rPr lang="en-US" dirty="0"/>
              <a:t> is the United </a:t>
            </a:r>
            <a:r>
              <a:rPr lang="en-US" dirty="0" smtClean="0"/>
              <a:t>States health program </a:t>
            </a:r>
            <a:r>
              <a:rPr lang="en-US" dirty="0"/>
              <a:t>for certain people and families with low incomes and </a:t>
            </a:r>
            <a:r>
              <a:rPr lang="en-US" dirty="0" smtClean="0"/>
              <a:t>resources</a:t>
            </a:r>
          </a:p>
          <a:p>
            <a:r>
              <a:rPr lang="en-US" dirty="0" smtClean="0"/>
              <a:t>It </a:t>
            </a:r>
            <a:r>
              <a:rPr lang="en-US" dirty="0"/>
              <a:t>is a </a:t>
            </a:r>
            <a:r>
              <a:rPr lang="en-US" dirty="0" smtClean="0"/>
              <a:t>means-tested program </a:t>
            </a:r>
            <a:r>
              <a:rPr lang="en-US" dirty="0"/>
              <a:t>that is jointly funded by the state and federal governments, and is managed by the </a:t>
            </a:r>
            <a:r>
              <a:rPr lang="en-US" dirty="0" smtClean="0"/>
              <a:t>states</a:t>
            </a:r>
          </a:p>
          <a:p>
            <a:r>
              <a:rPr lang="en-US" dirty="0" smtClean="0"/>
              <a:t>People </a:t>
            </a:r>
            <a:r>
              <a:rPr lang="en-US" dirty="0"/>
              <a:t>served by Medicaid are U.S. </a:t>
            </a:r>
            <a:r>
              <a:rPr lang="en-US" dirty="0" smtClean="0"/>
              <a:t>citizens or </a:t>
            </a:r>
            <a:r>
              <a:rPr lang="en-US" dirty="0"/>
              <a:t>legal permanent residents, including low-income adults, their children, and people with certain </a:t>
            </a:r>
            <a:r>
              <a:rPr lang="en-US" dirty="0" smtClean="0"/>
              <a:t>disabilities</a:t>
            </a:r>
          </a:p>
          <a:p>
            <a:r>
              <a:rPr lang="en-US" dirty="0" smtClean="0"/>
              <a:t>Poverty </a:t>
            </a:r>
            <a:r>
              <a:rPr lang="en-US" dirty="0"/>
              <a:t>alone does not necessarily qualify someone for </a:t>
            </a:r>
            <a:r>
              <a:rPr lang="en-US" dirty="0" smtClean="0"/>
              <a:t>Medicaid </a:t>
            </a:r>
          </a:p>
          <a:p>
            <a:r>
              <a:rPr lang="en-US" dirty="0" smtClean="0"/>
              <a:t>Medicaid </a:t>
            </a:r>
            <a:r>
              <a:rPr lang="en-US" dirty="0"/>
              <a:t>is the largest source of funding for medical and health-related services for people with limited income in the United </a:t>
            </a:r>
            <a:r>
              <a:rPr lang="en-US" dirty="0" smtClean="0"/>
              <a:t>States</a:t>
            </a:r>
          </a:p>
          <a:p>
            <a:r>
              <a:rPr lang="en-US" dirty="0" smtClean="0"/>
              <a:t>Patients need to seek care from a participating providers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a:t>
            </a:r>
            <a:endParaRPr lang="en-US" dirty="0"/>
          </a:p>
        </p:txBody>
      </p:sp>
      <p:sp>
        <p:nvSpPr>
          <p:cNvPr id="3" name="Content Placeholder 2"/>
          <p:cNvSpPr>
            <a:spLocks noGrp="1"/>
          </p:cNvSpPr>
          <p:nvPr>
            <p:ph idx="1"/>
          </p:nvPr>
        </p:nvSpPr>
        <p:spPr/>
        <p:txBody>
          <a:bodyPr/>
          <a:lstStyle/>
          <a:p>
            <a:r>
              <a:rPr lang="en-US" b="1" dirty="0"/>
              <a:t>Medicare</a:t>
            </a:r>
            <a:r>
              <a:rPr lang="en-US" dirty="0"/>
              <a:t> is a </a:t>
            </a:r>
            <a:r>
              <a:rPr lang="en-US" dirty="0" smtClean="0"/>
              <a:t>social security insurance program </a:t>
            </a:r>
            <a:r>
              <a:rPr lang="en-US" dirty="0"/>
              <a:t>administered by the United States </a:t>
            </a:r>
            <a:r>
              <a:rPr lang="en-US" dirty="0" smtClean="0"/>
              <a:t>government, providing</a:t>
            </a:r>
            <a:r>
              <a:rPr lang="en-US" dirty="0"/>
              <a:t> health </a:t>
            </a:r>
            <a:r>
              <a:rPr lang="en-US" dirty="0" smtClean="0"/>
              <a:t>insurance coverage </a:t>
            </a:r>
            <a:r>
              <a:rPr lang="en-US" dirty="0"/>
              <a:t>to people who are aged 65 and over; to those who are under 65 and are permanently physically disabled or who have a congenital physical disability; or to those who meet other special criteria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Patients are issued a red, white and blue medical card to verify their coverage</a:t>
            </a:r>
          </a:p>
          <a:p>
            <a:r>
              <a:rPr lang="en-US" dirty="0" smtClean="0"/>
              <a:t>Medicare A is for hospital coverage </a:t>
            </a:r>
          </a:p>
          <a:p>
            <a:r>
              <a:rPr lang="en-US" dirty="0" smtClean="0"/>
              <a:t>Medicare B is for payment for other medical expenses </a:t>
            </a:r>
          </a:p>
          <a:p>
            <a:r>
              <a:rPr lang="en-US" dirty="0" smtClean="0"/>
              <a:t>Medicare C is  A and B together including some prescriptions and dental</a:t>
            </a:r>
          </a:p>
          <a:p>
            <a:r>
              <a:rPr lang="en-US" dirty="0" smtClean="0"/>
              <a:t>Medicare D is for drug coverage</a:t>
            </a:r>
          </a:p>
          <a:p>
            <a:endParaRPr lang="en-US" dirty="0"/>
          </a:p>
        </p:txBody>
      </p:sp>
      <p:sp>
        <p:nvSpPr>
          <p:cNvPr id="8" name="Content Placeholder 7"/>
          <p:cNvSpPr>
            <a:spLocks noGrp="1"/>
          </p:cNvSpPr>
          <p:nvPr>
            <p:ph sz="half" idx="2"/>
          </p:nvPr>
        </p:nvSpPr>
        <p:spPr/>
        <p:txBody>
          <a:bodyPr>
            <a:normAutofit fontScale="85000" lnSpcReduction="10000"/>
          </a:bodyPr>
          <a:lstStyle/>
          <a:p>
            <a:endParaRPr lang="en-US"/>
          </a:p>
        </p:txBody>
      </p:sp>
      <p:pic>
        <p:nvPicPr>
          <p:cNvPr id="1026" name="Picture 2" descr="http://www.bocahomecare.com/wp-content/uploads/2011/11/medicare_card.gif"/>
          <p:cNvPicPr>
            <a:picLocks noChangeAspect="1" noChangeArrowheads="1"/>
          </p:cNvPicPr>
          <p:nvPr/>
        </p:nvPicPr>
        <p:blipFill>
          <a:blip r:embed="rId2" cstate="print"/>
          <a:srcRect/>
          <a:stretch>
            <a:fillRect/>
          </a:stretch>
        </p:blipFill>
        <p:spPr bwMode="auto">
          <a:xfrm>
            <a:off x="4572000" y="1981200"/>
            <a:ext cx="4076700" cy="3276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Tricare</a:t>
            </a:r>
            <a:r>
              <a:rPr lang="en-US" dirty="0" smtClean="0"/>
              <a:t>(</a:t>
            </a:r>
            <a:r>
              <a:rPr lang="en-US" dirty="0" err="1" smtClean="0"/>
              <a:t>Champus</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err="1" smtClean="0"/>
              <a:t>Tricare</a:t>
            </a:r>
            <a:r>
              <a:rPr lang="en-US" dirty="0" smtClean="0"/>
              <a:t> is for uniform services and their families</a:t>
            </a:r>
          </a:p>
          <a:p>
            <a:r>
              <a:rPr lang="en-US" dirty="0" smtClean="0"/>
              <a:t>TRICARE, formerly known as the Civilian Health and Medical Program of the Uniformed Services (CHAMPUS), is a health care program of the United States Department of Defense Military Health System </a:t>
            </a:r>
          </a:p>
          <a:p>
            <a:r>
              <a:rPr lang="en-US" dirty="0" smtClean="0"/>
              <a:t>TRICARE provides civilian health benefits for military personnel,  military retirees, and their dependents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Claim Forms</a:t>
            </a:r>
            <a:endParaRPr lang="en-US" dirty="0"/>
          </a:p>
        </p:txBody>
      </p:sp>
      <p:sp>
        <p:nvSpPr>
          <p:cNvPr id="3" name="Content Placeholder 2"/>
          <p:cNvSpPr>
            <a:spLocks noGrp="1"/>
          </p:cNvSpPr>
          <p:nvPr>
            <p:ph idx="1"/>
          </p:nvPr>
        </p:nvSpPr>
        <p:spPr/>
        <p:txBody>
          <a:bodyPr/>
          <a:lstStyle/>
          <a:p>
            <a:r>
              <a:rPr lang="en-US" dirty="0" smtClean="0"/>
              <a:t>The preparation of claims is for the purpose of receiving payment for medical services </a:t>
            </a:r>
          </a:p>
          <a:p>
            <a:r>
              <a:rPr lang="en-US" dirty="0" smtClean="0"/>
              <a:t>The phrase “</a:t>
            </a:r>
            <a:r>
              <a:rPr lang="en-US" b="1" dirty="0" smtClean="0"/>
              <a:t>third party reimbursement</a:t>
            </a:r>
            <a:r>
              <a:rPr lang="en-US" dirty="0" smtClean="0"/>
              <a:t>” is coined to indicate payment of services rendered by someone other than the patient</a:t>
            </a:r>
          </a:p>
          <a:p>
            <a:r>
              <a:rPr lang="en-US" dirty="0" smtClean="0"/>
              <a:t>Today, the most common third-party payer are federal and state agencies, insurance companies, and workman’s compensation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Coding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early as 1890, a physician developed a classification of cause of disease/death</a:t>
            </a:r>
          </a:p>
          <a:p>
            <a:r>
              <a:rPr lang="en-US" b="1" dirty="0" smtClean="0"/>
              <a:t>ICD-9</a:t>
            </a:r>
            <a:r>
              <a:rPr lang="en-US" dirty="0" smtClean="0"/>
              <a:t> (International Classification of Diseases, 9th Revision) coding system is used to code signs, symptoms, injuries, diseases, and conditions.</a:t>
            </a:r>
          </a:p>
          <a:p>
            <a:r>
              <a:rPr lang="en-US" dirty="0" smtClean="0"/>
              <a:t>The ICD </a:t>
            </a:r>
            <a:r>
              <a:rPr lang="en-US" dirty="0" smtClean="0"/>
              <a:t>codes are </a:t>
            </a:r>
            <a:r>
              <a:rPr lang="en-US" dirty="0" smtClean="0"/>
              <a:t>for the disease or condition presented by the patient</a:t>
            </a:r>
          </a:p>
          <a:p>
            <a:r>
              <a:rPr lang="en-US" dirty="0" smtClean="0"/>
              <a:t>This code selected by the physician must be as specific to the patient’s diagnosed condition as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ICD9 Code Book</a:t>
            </a:r>
            <a:endParaRPr lang="en-US" dirty="0"/>
          </a:p>
        </p:txBody>
      </p:sp>
      <p:sp>
        <p:nvSpPr>
          <p:cNvPr id="3" name="Content Placeholder 2"/>
          <p:cNvSpPr>
            <a:spLocks noGrp="1"/>
          </p:cNvSpPr>
          <p:nvPr>
            <p:ph sz="half" idx="1"/>
          </p:nvPr>
        </p:nvSpPr>
        <p:spPr>
          <a:xfrm>
            <a:off x="457200" y="1143000"/>
            <a:ext cx="4038600" cy="4983163"/>
          </a:xfrm>
        </p:spPr>
        <p:txBody>
          <a:bodyPr>
            <a:noAutofit/>
          </a:bodyPr>
          <a:lstStyle/>
          <a:p>
            <a:r>
              <a:rPr lang="en-US" sz="3200" dirty="0" smtClean="0"/>
              <a:t>The ICD9 code book has three volumes</a:t>
            </a:r>
          </a:p>
          <a:p>
            <a:r>
              <a:rPr lang="en-US" sz="3200" b="1" dirty="0" smtClean="0"/>
              <a:t>Volume 1</a:t>
            </a:r>
            <a:r>
              <a:rPr lang="en-US" sz="3200" dirty="0" smtClean="0"/>
              <a:t>: is a numeric listing of diagnosis codes and descriptions consisting of 17 chapters that classify disease and injuries and supplementary codes V and E codes </a:t>
            </a:r>
          </a:p>
          <a:p>
            <a:pPr>
              <a:buNone/>
            </a:pPr>
            <a:endParaRPr lang="en-US" sz="3200" dirty="0" smtClean="0"/>
          </a:p>
        </p:txBody>
      </p:sp>
      <p:sp>
        <p:nvSpPr>
          <p:cNvPr id="6" name="Content Placeholder 5"/>
          <p:cNvSpPr>
            <a:spLocks noGrp="1"/>
          </p:cNvSpPr>
          <p:nvPr>
            <p:ph sz="half" idx="2"/>
          </p:nvPr>
        </p:nvSpPr>
        <p:spPr>
          <a:xfrm>
            <a:off x="4648200" y="1066800"/>
            <a:ext cx="4038600" cy="5791200"/>
          </a:xfrm>
        </p:spPr>
        <p:txBody>
          <a:bodyPr>
            <a:normAutofit fontScale="47500" lnSpcReduction="20000"/>
          </a:bodyPr>
          <a:lstStyle/>
          <a:p>
            <a:r>
              <a:rPr lang="en-US" dirty="0" smtClean="0">
                <a:hlinkClick r:id="rId2"/>
              </a:rPr>
              <a:t>001-139</a:t>
            </a:r>
            <a:r>
              <a:rPr lang="en-US" dirty="0" smtClean="0"/>
              <a:t>  Infectious And Parasitic Diseases</a:t>
            </a:r>
          </a:p>
          <a:p>
            <a:r>
              <a:rPr lang="en-US" dirty="0" smtClean="0">
                <a:hlinkClick r:id="rId3"/>
              </a:rPr>
              <a:t>140-239</a:t>
            </a:r>
            <a:r>
              <a:rPr lang="en-US" dirty="0" smtClean="0"/>
              <a:t>  </a:t>
            </a:r>
            <a:r>
              <a:rPr lang="en-US" dirty="0" err="1" smtClean="0"/>
              <a:t>Neoplasms</a:t>
            </a:r>
            <a:endParaRPr lang="en-US" dirty="0" smtClean="0"/>
          </a:p>
          <a:p>
            <a:r>
              <a:rPr lang="en-US" dirty="0" smtClean="0">
                <a:hlinkClick r:id="rId4"/>
              </a:rPr>
              <a:t>240-279</a:t>
            </a:r>
            <a:r>
              <a:rPr lang="en-US" dirty="0" smtClean="0"/>
              <a:t>  Endocrine, Nutritional And Metabolic Diseases, And Immunity Disorders</a:t>
            </a:r>
          </a:p>
          <a:p>
            <a:r>
              <a:rPr lang="en-US" dirty="0" smtClean="0">
                <a:hlinkClick r:id="rId5"/>
              </a:rPr>
              <a:t>280-289</a:t>
            </a:r>
            <a:r>
              <a:rPr lang="en-US" dirty="0" smtClean="0"/>
              <a:t>  Diseases Of The Blood And Blood-Forming Organs</a:t>
            </a:r>
          </a:p>
          <a:p>
            <a:r>
              <a:rPr lang="en-US" dirty="0" smtClean="0">
                <a:hlinkClick r:id="rId6"/>
              </a:rPr>
              <a:t>290-319</a:t>
            </a:r>
            <a:r>
              <a:rPr lang="en-US" dirty="0" smtClean="0"/>
              <a:t>  Mental Disorders</a:t>
            </a:r>
          </a:p>
          <a:p>
            <a:r>
              <a:rPr lang="en-US" dirty="0" smtClean="0">
                <a:hlinkClick r:id="rId7"/>
              </a:rPr>
              <a:t>320-389</a:t>
            </a:r>
            <a:r>
              <a:rPr lang="en-US" dirty="0" smtClean="0"/>
              <a:t>  Diseases Of The Nervous System And Sense Organs</a:t>
            </a:r>
          </a:p>
          <a:p>
            <a:r>
              <a:rPr lang="en-US" dirty="0" smtClean="0">
                <a:hlinkClick r:id="rId8"/>
              </a:rPr>
              <a:t>390-459</a:t>
            </a:r>
            <a:r>
              <a:rPr lang="en-US" dirty="0" smtClean="0"/>
              <a:t>  Diseases Of The Circulatory System</a:t>
            </a:r>
          </a:p>
          <a:p>
            <a:r>
              <a:rPr lang="en-US" dirty="0" smtClean="0">
                <a:hlinkClick r:id="rId9"/>
              </a:rPr>
              <a:t>460-519</a:t>
            </a:r>
            <a:r>
              <a:rPr lang="en-US" dirty="0" smtClean="0"/>
              <a:t>  Diseases Of The Respiratory System</a:t>
            </a:r>
          </a:p>
          <a:p>
            <a:r>
              <a:rPr lang="en-US" dirty="0" smtClean="0">
                <a:hlinkClick r:id="rId10"/>
              </a:rPr>
              <a:t>520-579</a:t>
            </a:r>
            <a:r>
              <a:rPr lang="en-US" dirty="0" smtClean="0"/>
              <a:t>  Diseases Of The Digestive System</a:t>
            </a:r>
          </a:p>
          <a:p>
            <a:r>
              <a:rPr lang="en-US" dirty="0" smtClean="0">
                <a:hlinkClick r:id="rId11"/>
              </a:rPr>
              <a:t>580-629</a:t>
            </a:r>
            <a:r>
              <a:rPr lang="en-US" dirty="0" smtClean="0"/>
              <a:t>  Diseases Of The Genitourinary System</a:t>
            </a:r>
          </a:p>
          <a:p>
            <a:r>
              <a:rPr lang="en-US" dirty="0" smtClean="0">
                <a:hlinkClick r:id="rId12"/>
              </a:rPr>
              <a:t>630-679</a:t>
            </a:r>
            <a:r>
              <a:rPr lang="en-US" dirty="0" smtClean="0"/>
              <a:t>  Complications Of Pregnancy, Childbirth, And The </a:t>
            </a:r>
            <a:r>
              <a:rPr lang="en-US" dirty="0" err="1" smtClean="0"/>
              <a:t>Puerperium</a:t>
            </a:r>
            <a:endParaRPr lang="en-US" dirty="0" smtClean="0"/>
          </a:p>
          <a:p>
            <a:r>
              <a:rPr lang="en-US" dirty="0" smtClean="0">
                <a:hlinkClick r:id="rId13"/>
              </a:rPr>
              <a:t>680-709</a:t>
            </a:r>
            <a:r>
              <a:rPr lang="en-US" dirty="0" smtClean="0"/>
              <a:t>  Diseases Of The Skin And Subcutaneous Tissue</a:t>
            </a:r>
          </a:p>
          <a:p>
            <a:r>
              <a:rPr lang="en-US" dirty="0" smtClean="0">
                <a:hlinkClick r:id="rId14"/>
              </a:rPr>
              <a:t>710-739</a:t>
            </a:r>
            <a:r>
              <a:rPr lang="en-US" dirty="0" smtClean="0"/>
              <a:t>  Diseases Of The Musculoskeletal System And Connective Tissue</a:t>
            </a:r>
          </a:p>
          <a:p>
            <a:r>
              <a:rPr lang="en-US" dirty="0" smtClean="0">
                <a:hlinkClick r:id="rId15"/>
              </a:rPr>
              <a:t>740-759</a:t>
            </a:r>
            <a:r>
              <a:rPr lang="en-US" dirty="0" smtClean="0"/>
              <a:t>  Congenital Anomalies</a:t>
            </a:r>
          </a:p>
          <a:p>
            <a:r>
              <a:rPr lang="en-US" dirty="0" smtClean="0">
                <a:hlinkClick r:id="rId16"/>
              </a:rPr>
              <a:t>760-779</a:t>
            </a:r>
            <a:r>
              <a:rPr lang="en-US" dirty="0" smtClean="0"/>
              <a:t>  Certain Conditions Originating In The </a:t>
            </a:r>
            <a:r>
              <a:rPr lang="en-US" dirty="0" err="1" smtClean="0"/>
              <a:t>Perinatal</a:t>
            </a:r>
            <a:r>
              <a:rPr lang="en-US" dirty="0" smtClean="0"/>
              <a:t> Period</a:t>
            </a:r>
          </a:p>
          <a:p>
            <a:r>
              <a:rPr lang="en-US" dirty="0" smtClean="0">
                <a:hlinkClick r:id="rId17"/>
              </a:rPr>
              <a:t>780-799</a:t>
            </a:r>
            <a:r>
              <a:rPr lang="en-US" dirty="0" smtClean="0"/>
              <a:t>  Symptoms, Signs, And Ill-Defined Conditions</a:t>
            </a:r>
          </a:p>
          <a:p>
            <a:r>
              <a:rPr lang="en-US" dirty="0" smtClean="0">
                <a:hlinkClick r:id="rId18"/>
              </a:rPr>
              <a:t>800-999</a:t>
            </a:r>
            <a:r>
              <a:rPr lang="en-US" dirty="0" smtClean="0"/>
              <a:t>  Injury And Poisoning</a:t>
            </a:r>
          </a:p>
          <a:p>
            <a:r>
              <a:rPr lang="en-US" dirty="0" smtClean="0">
                <a:hlinkClick r:id="rId19"/>
              </a:rPr>
              <a:t>V01-V91</a:t>
            </a:r>
            <a:r>
              <a:rPr lang="en-US" dirty="0" smtClean="0"/>
              <a:t>  Supplementary Classification Of Factors Influencing Health Status And Contact With Health Services</a:t>
            </a:r>
          </a:p>
          <a:p>
            <a:r>
              <a:rPr lang="en-US" dirty="0" smtClean="0">
                <a:hlinkClick r:id="rId20"/>
              </a:rPr>
              <a:t>E000-E999</a:t>
            </a:r>
            <a:r>
              <a:rPr lang="en-US" dirty="0" smtClean="0"/>
              <a:t>  Supplementary Classification Of External Causes Of Injury And Poisoning</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Coverage</a:t>
            </a:r>
            <a:endParaRPr lang="en-US" dirty="0"/>
          </a:p>
        </p:txBody>
      </p:sp>
      <p:sp>
        <p:nvSpPr>
          <p:cNvPr id="3" name="Content Placeholder 2"/>
          <p:cNvSpPr>
            <a:spLocks noGrp="1"/>
          </p:cNvSpPr>
          <p:nvPr>
            <p:ph idx="1"/>
          </p:nvPr>
        </p:nvSpPr>
        <p:spPr/>
        <p:txBody>
          <a:bodyPr>
            <a:normAutofit lnSpcReduction="10000"/>
          </a:bodyPr>
          <a:lstStyle/>
          <a:p>
            <a:r>
              <a:rPr lang="en-US" dirty="0" smtClean="0"/>
              <a:t>The largest industry in the United States is insurance</a:t>
            </a:r>
          </a:p>
          <a:p>
            <a:r>
              <a:rPr lang="en-US" dirty="0" smtClean="0"/>
              <a:t>In the medical field you will come across many different types of insurance coverage, health maintenance organizations(HMOs) and preferred provider health organizations(PPOs) </a:t>
            </a:r>
          </a:p>
          <a:p>
            <a:r>
              <a:rPr lang="en-US" dirty="0" smtClean="0"/>
              <a:t>Both administrative and medical assistants will find it necessary to keep up on all changes in insurance billing and coding procedures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and V codes(ICD9)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 codes are for External </a:t>
            </a:r>
            <a:r>
              <a:rPr lang="en-US" dirty="0" smtClean="0"/>
              <a:t>Cause of </a:t>
            </a:r>
            <a:r>
              <a:rPr lang="en-US" dirty="0" smtClean="0"/>
              <a:t>Injury </a:t>
            </a:r>
            <a:r>
              <a:rPr lang="en-US" dirty="0" smtClean="0"/>
              <a:t>or </a:t>
            </a:r>
            <a:r>
              <a:rPr lang="en-US" dirty="0" smtClean="0"/>
              <a:t>poisoning</a:t>
            </a:r>
            <a:endParaRPr lang="en-US" dirty="0" smtClean="0"/>
          </a:p>
          <a:p>
            <a:r>
              <a:rPr lang="en-US" dirty="0" smtClean="0"/>
              <a:t>E codes are never to be used as a primary diagnosis </a:t>
            </a:r>
            <a:r>
              <a:rPr lang="en-US" dirty="0" smtClean="0"/>
              <a:t>code</a:t>
            </a:r>
          </a:p>
          <a:p>
            <a:r>
              <a:rPr lang="en-US" dirty="0" smtClean="0"/>
              <a:t>Example of a E code: self inflicted injury, motor vehicle traffic accidents </a:t>
            </a:r>
          </a:p>
          <a:p>
            <a:r>
              <a:rPr lang="en-US" dirty="0" smtClean="0"/>
              <a:t>E810 Motor vehicle traffic accident involving collision with train</a:t>
            </a:r>
          </a:p>
          <a:p>
            <a:pPr>
              <a:buNone/>
            </a:pPr>
            <a:endParaRPr lang="en-US" dirty="0" smtClean="0"/>
          </a:p>
          <a:p>
            <a:endParaRPr lang="en-US" dirty="0" smtClean="0"/>
          </a:p>
          <a:p>
            <a:r>
              <a:rPr lang="en-US" dirty="0" smtClean="0"/>
              <a:t>V codes are for  </a:t>
            </a:r>
            <a:r>
              <a:rPr lang="en-US" dirty="0" smtClean="0"/>
              <a:t>Factors Influencing Health Status </a:t>
            </a:r>
            <a:endParaRPr lang="en-US" dirty="0" smtClean="0"/>
          </a:p>
          <a:p>
            <a:r>
              <a:rPr lang="en-US" dirty="0" smtClean="0"/>
              <a:t>Example of a V code: A </a:t>
            </a:r>
            <a:r>
              <a:rPr lang="en-US" dirty="0" smtClean="0"/>
              <a:t>person who is not currently sick or injured encounters the healthcare system for a specific reason (e.g., exposure to an infectious </a:t>
            </a:r>
            <a:r>
              <a:rPr lang="en-US" dirty="0" smtClean="0"/>
              <a:t>disease, well child check, </a:t>
            </a:r>
            <a:r>
              <a:rPr lang="en-US" dirty="0" smtClean="0"/>
              <a:t>p</a:t>
            </a:r>
            <a:r>
              <a:rPr lang="en-US" dirty="0" smtClean="0"/>
              <a:t>regnancy test, or suture removal)</a:t>
            </a:r>
          </a:p>
          <a:p>
            <a:r>
              <a:rPr lang="en-US" dirty="0" smtClean="0"/>
              <a:t>V20.0 is the code for a WCC</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ICD9 Code Book</a:t>
            </a:r>
            <a:endParaRPr lang="en-US" dirty="0"/>
          </a:p>
        </p:txBody>
      </p:sp>
      <p:sp>
        <p:nvSpPr>
          <p:cNvPr id="4" name="Content Placeholder 3"/>
          <p:cNvSpPr>
            <a:spLocks noGrp="1"/>
          </p:cNvSpPr>
          <p:nvPr>
            <p:ph sz="half" idx="1"/>
          </p:nvPr>
        </p:nvSpPr>
        <p:spPr/>
        <p:txBody>
          <a:bodyPr/>
          <a:lstStyle/>
          <a:p>
            <a:r>
              <a:rPr lang="en-US" dirty="0" smtClean="0"/>
              <a:t>Volume 2: consists of the alphabetic list of terms and codes, plus two supplementary sections following the alphabetic listing </a:t>
            </a:r>
            <a:endParaRPr lang="en-US" dirty="0"/>
          </a:p>
        </p:txBody>
      </p:sp>
      <p:sp>
        <p:nvSpPr>
          <p:cNvPr id="6" name="Content Placeholder 5"/>
          <p:cNvSpPr>
            <a:spLocks noGrp="1"/>
          </p:cNvSpPr>
          <p:nvPr>
            <p:ph sz="half" idx="2"/>
          </p:nvPr>
        </p:nvSpPr>
        <p:spPr/>
        <p:txBody>
          <a:bodyPr/>
          <a:lstStyle/>
          <a:p>
            <a:r>
              <a:rPr lang="en-US" b="1" dirty="0" smtClean="0"/>
              <a:t>Abrasion</a:t>
            </a:r>
            <a:r>
              <a:rPr lang="en-US" dirty="0" smtClean="0"/>
              <a:t>- </a:t>
            </a:r>
          </a:p>
          <a:p>
            <a:pPr>
              <a:buNone/>
            </a:pPr>
            <a:r>
              <a:rPr lang="en-US" b="1" dirty="0" smtClean="0"/>
              <a:t>      </a:t>
            </a:r>
            <a:r>
              <a:rPr lang="en-US" dirty="0" smtClean="0"/>
              <a:t>cornea 918.1</a:t>
            </a:r>
          </a:p>
          <a:p>
            <a:pPr>
              <a:buNone/>
            </a:pPr>
            <a:r>
              <a:rPr lang="en-US" dirty="0" smtClean="0"/>
              <a:t>      dental 521.20</a:t>
            </a:r>
          </a:p>
          <a:p>
            <a:pPr>
              <a:buNone/>
            </a:pPr>
            <a:r>
              <a:rPr lang="en-US" dirty="0" smtClean="0"/>
              <a:t>      </a:t>
            </a:r>
            <a:r>
              <a:rPr lang="en-US" dirty="0" smtClean="0"/>
              <a:t>extending </a:t>
            </a:r>
            <a:r>
              <a:rPr lang="en-US" dirty="0" smtClean="0"/>
              <a:t>into</a:t>
            </a:r>
          </a:p>
          <a:p>
            <a:pPr>
              <a:buNone/>
            </a:pPr>
            <a:r>
              <a:rPr lang="en-US" dirty="0" smtClean="0"/>
              <a:t>      </a:t>
            </a:r>
            <a:r>
              <a:rPr lang="en-US" dirty="0" smtClean="0"/>
              <a:t>dentine </a:t>
            </a:r>
            <a:r>
              <a:rPr lang="en-US" dirty="0" smtClean="0"/>
              <a:t>521.22</a:t>
            </a:r>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ICD9 Code Book</a:t>
            </a:r>
            <a:endParaRPr lang="en-US" dirty="0"/>
          </a:p>
        </p:txBody>
      </p:sp>
      <p:sp>
        <p:nvSpPr>
          <p:cNvPr id="4" name="Content Placeholder 3"/>
          <p:cNvSpPr>
            <a:spLocks noGrp="1"/>
          </p:cNvSpPr>
          <p:nvPr>
            <p:ph idx="1"/>
          </p:nvPr>
        </p:nvSpPr>
        <p:spPr/>
        <p:txBody>
          <a:bodyPr/>
          <a:lstStyle/>
          <a:p>
            <a:r>
              <a:rPr lang="en-US" dirty="0" smtClean="0"/>
              <a:t>Volume 3: is an alphabetic index and tabular list, intended only for use by hospitals</a:t>
            </a:r>
          </a:p>
          <a:p>
            <a:r>
              <a:rPr lang="en-US" dirty="0" smtClean="0"/>
              <a:t>Example: </a:t>
            </a:r>
          </a:p>
          <a:p>
            <a:r>
              <a:rPr lang="en-US" dirty="0" smtClean="0"/>
              <a:t>94.6 Alcohol and drug rehabilitation and detoxification</a:t>
            </a:r>
          </a:p>
          <a:p>
            <a:pPr>
              <a:buNone/>
            </a:pPr>
            <a:r>
              <a:rPr lang="en-US" dirty="0" smtClean="0"/>
              <a:t>            94.61 Alcohol rehabilitation</a:t>
            </a:r>
          </a:p>
          <a:p>
            <a:pPr>
              <a:buNone/>
            </a:pPr>
            <a:r>
              <a:rPr lang="en-US" dirty="0" smtClean="0"/>
              <a:t>            94.62 Alcohol detoxification</a:t>
            </a:r>
          </a:p>
          <a:p>
            <a:pPr>
              <a:buNone/>
            </a:pPr>
            <a:r>
              <a:rPr lang="en-US" dirty="0" smtClean="0"/>
              <a:t>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Procedural Terminology Codes(CPT)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b="1" dirty="0" smtClean="0"/>
              <a:t>Current Procedural Terminology</a:t>
            </a:r>
            <a:r>
              <a:rPr lang="en-US" dirty="0" smtClean="0"/>
              <a:t> (CPT) </a:t>
            </a:r>
            <a:r>
              <a:rPr lang="en-US" dirty="0" smtClean="0"/>
              <a:t>codes are </a:t>
            </a:r>
            <a:r>
              <a:rPr lang="en-US" dirty="0" smtClean="0"/>
              <a:t>maintained by the American Medical Association </a:t>
            </a:r>
          </a:p>
          <a:p>
            <a:r>
              <a:rPr lang="en-US" dirty="0" smtClean="0"/>
              <a:t>The CPT </a:t>
            </a:r>
            <a:r>
              <a:rPr lang="en-US" dirty="0" smtClean="0"/>
              <a:t>codes </a:t>
            </a:r>
            <a:r>
              <a:rPr lang="en-US" dirty="0" smtClean="0"/>
              <a:t>describes medical, surgical, and diagnostic services and is designed to communicate uniform information about medical services and procedures among physicians, coders, patients, accreditation organizations, and payers for administrative and financial billing</a:t>
            </a:r>
          </a:p>
          <a:p>
            <a:r>
              <a:rPr lang="en-US" dirty="0" smtClean="0"/>
              <a:t>CPT coding is similar to ICD-9 coding, except that it identifies the services rendered rather than the diagnosis on the claim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CPT Book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procedure or service is identified with a five-digit code, which is used to report services </a:t>
            </a:r>
          </a:p>
          <a:p>
            <a:r>
              <a:rPr lang="en-US" dirty="0" smtClean="0"/>
              <a:t>The main body of the material is listed in six sections:</a:t>
            </a:r>
          </a:p>
          <a:p>
            <a:r>
              <a:rPr lang="en-US" dirty="0" smtClean="0"/>
              <a:t>1. Evaluation and Management(E/M) 99201-99499</a:t>
            </a:r>
          </a:p>
          <a:p>
            <a:r>
              <a:rPr lang="en-US" dirty="0" smtClean="0"/>
              <a:t>2. Anesthesiology 00100-01999, 99100-99499</a:t>
            </a:r>
          </a:p>
          <a:p>
            <a:r>
              <a:rPr lang="en-US" dirty="0" smtClean="0"/>
              <a:t>3. Surgery 10021-69990</a:t>
            </a:r>
          </a:p>
          <a:p>
            <a:r>
              <a:rPr lang="en-US" dirty="0" smtClean="0"/>
              <a:t>4. Radiology 70010-79999</a:t>
            </a:r>
          </a:p>
          <a:p>
            <a:r>
              <a:rPr lang="en-US" dirty="0" smtClean="0"/>
              <a:t>5. Pathology and Laboratory 80047-89356</a:t>
            </a:r>
          </a:p>
          <a:p>
            <a:r>
              <a:rPr lang="en-US" dirty="0" smtClean="0"/>
              <a:t>6. Medicine(except Anesthesiology) 90281-99199, 99500-99607</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CPT Book</a:t>
            </a:r>
            <a:endParaRPr lang="en-US" dirty="0"/>
          </a:p>
        </p:txBody>
      </p:sp>
      <p:sp>
        <p:nvSpPr>
          <p:cNvPr id="3" name="Content Placeholder 2"/>
          <p:cNvSpPr>
            <a:spLocks noGrp="1"/>
          </p:cNvSpPr>
          <p:nvPr>
            <p:ph idx="1"/>
          </p:nvPr>
        </p:nvSpPr>
        <p:spPr/>
        <p:txBody>
          <a:bodyPr/>
          <a:lstStyle/>
          <a:p>
            <a:r>
              <a:rPr lang="en-US" dirty="0" smtClean="0"/>
              <a:t>To determine a code, the name of the procedure or service that most accurately identifies the service performed is selected</a:t>
            </a:r>
          </a:p>
          <a:p>
            <a:r>
              <a:rPr lang="en-US" dirty="0" smtClean="0"/>
              <a:t>The ICD9 code and the CPT code must be linked together on the billing form</a:t>
            </a:r>
          </a:p>
          <a:p>
            <a:r>
              <a:rPr lang="en-US" dirty="0" smtClean="0"/>
              <a:t>Care must be taken not to miss items that have be done(injections, urinalysis, breathing treatments 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Delinquent Claims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If a claim is not made or denied in 3 weeks than a follow up call is necessary</a:t>
            </a:r>
          </a:p>
          <a:p>
            <a:r>
              <a:rPr lang="en-US" dirty="0" smtClean="0"/>
              <a:t>Copies of follow up claims or denial claims should be recorded and a copy made</a:t>
            </a:r>
          </a:p>
          <a:p>
            <a:r>
              <a:rPr lang="en-US" dirty="0" smtClean="0"/>
              <a:t>Common Claim Errors:</a:t>
            </a:r>
          </a:p>
          <a:p>
            <a:r>
              <a:rPr lang="en-US" dirty="0" smtClean="0"/>
              <a:t>1. The patient, not the policy holder information is billed</a:t>
            </a:r>
          </a:p>
          <a:p>
            <a:r>
              <a:rPr lang="en-US" dirty="0" smtClean="0"/>
              <a:t>2. The benefits information is incomplete</a:t>
            </a:r>
          </a:p>
          <a:p>
            <a:r>
              <a:rPr lang="en-US" dirty="0" smtClean="0"/>
              <a:t>3. Use of incorrect ICD or CPT codes</a:t>
            </a:r>
          </a:p>
          <a:p>
            <a:r>
              <a:rPr lang="en-US" dirty="0" smtClean="0"/>
              <a:t>4. Use of incorrect provider ID numbers</a:t>
            </a:r>
          </a:p>
          <a:p>
            <a:r>
              <a:rPr lang="en-US" dirty="0" smtClean="0"/>
              <a:t>5. Lack of medical records(charts are not complete)</a:t>
            </a:r>
          </a:p>
          <a:p>
            <a:r>
              <a:rPr lang="en-US" dirty="0" smtClean="0"/>
              <a:t>6. Incorrect spelling of patients name</a:t>
            </a:r>
          </a:p>
          <a:p>
            <a:r>
              <a:rPr lang="en-US" dirty="0" smtClean="0"/>
              <a:t>7. Inconsistent use of patients name(last name as first ect..)</a:t>
            </a:r>
          </a:p>
          <a:p>
            <a:r>
              <a:rPr lang="en-US" dirty="0" smtClean="0"/>
              <a:t>8. An incorrect DOB</a:t>
            </a:r>
          </a:p>
          <a:p>
            <a:r>
              <a:rPr lang="en-US" dirty="0" smtClean="0"/>
              <a:t>9. Use of an incorrect place of service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Accepting Assignment</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Medicare claims must be filed within </a:t>
            </a:r>
            <a:r>
              <a:rPr lang="en-US" b="1" dirty="0" smtClean="0"/>
              <a:t>1 year </a:t>
            </a:r>
            <a:r>
              <a:rPr lang="en-US" dirty="0" smtClean="0"/>
              <a:t>from the time the services is received by the patient</a:t>
            </a:r>
          </a:p>
          <a:p>
            <a:r>
              <a:rPr lang="en-US" dirty="0" smtClean="0"/>
              <a:t>With Medicare patients, the contracted provider agrees to accept the “approved amount” as their fee, this is known as “accepting assignment.”</a:t>
            </a:r>
          </a:p>
          <a:p>
            <a:r>
              <a:rPr lang="en-US" dirty="0" smtClean="0"/>
              <a:t>The importance of complete records and documentation is never as critical as when the office is involved with Medicare audits</a:t>
            </a:r>
          </a:p>
          <a:p>
            <a:r>
              <a:rPr lang="en-US" dirty="0" smtClean="0"/>
              <a:t>Failure to adequately document the level of service could cause down-coding by Medicare and result in the charge of “fraud.” </a:t>
            </a:r>
          </a:p>
          <a:p>
            <a:r>
              <a:rPr lang="en-US" dirty="0" smtClean="0"/>
              <a:t>The fine may be $5,500 to $11,000</a:t>
            </a:r>
          </a:p>
          <a:p>
            <a:r>
              <a:rPr lang="en-US" dirty="0" smtClean="0"/>
              <a:t>Documentation is essential</a:t>
            </a:r>
          </a:p>
          <a:p>
            <a:r>
              <a:rPr lang="en-US" dirty="0" smtClean="0"/>
              <a:t>Staying up-to-date on Medicare changes is also essential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Currency</a:t>
            </a:r>
            <a:endParaRPr lang="en-US" dirty="0"/>
          </a:p>
        </p:txBody>
      </p:sp>
      <p:sp>
        <p:nvSpPr>
          <p:cNvPr id="3" name="Content Placeholder 2"/>
          <p:cNvSpPr>
            <a:spLocks noGrp="1"/>
          </p:cNvSpPr>
          <p:nvPr>
            <p:ph idx="1"/>
          </p:nvPr>
        </p:nvSpPr>
        <p:spPr/>
        <p:txBody>
          <a:bodyPr/>
          <a:lstStyle/>
          <a:p>
            <a:r>
              <a:rPr lang="en-US" dirty="0" smtClean="0"/>
              <a:t>Staying informed and up-to-date with Medicare is a never ending process</a:t>
            </a:r>
          </a:p>
          <a:p>
            <a:r>
              <a:rPr lang="en-US" dirty="0" smtClean="0"/>
              <a:t>Medicare sends out bulletins and </a:t>
            </a:r>
            <a:r>
              <a:rPr lang="en-US" smtClean="0"/>
              <a:t>newsletters monthly</a:t>
            </a:r>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Maintenance Organizations(HMOs)</a:t>
            </a:r>
            <a:endParaRPr lang="en-US" dirty="0"/>
          </a:p>
        </p:txBody>
      </p:sp>
      <p:sp>
        <p:nvSpPr>
          <p:cNvPr id="3" name="Content Placeholder 2"/>
          <p:cNvSpPr>
            <a:spLocks noGrp="1"/>
          </p:cNvSpPr>
          <p:nvPr>
            <p:ph idx="1"/>
          </p:nvPr>
        </p:nvSpPr>
        <p:spPr/>
        <p:txBody>
          <a:bodyPr>
            <a:normAutofit lnSpcReduction="10000"/>
          </a:bodyPr>
          <a:lstStyle/>
          <a:p>
            <a:r>
              <a:rPr lang="en-US" dirty="0" smtClean="0"/>
              <a:t>Health care organizations(HMOs) offer people affordable health care plans because they are provided through their place of employment at a reasonable cost</a:t>
            </a:r>
          </a:p>
          <a:p>
            <a:r>
              <a:rPr lang="en-US" dirty="0" smtClean="0"/>
              <a:t>The employer pays a large amount of the cost for the plan</a:t>
            </a:r>
          </a:p>
          <a:p>
            <a:r>
              <a:rPr lang="en-US" dirty="0" smtClean="0"/>
              <a:t>The employee pays a premium rate(a rate for benefits) that requires a co-payment at the time of service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Maintenance Organizations(HMOs)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 </a:t>
            </a:r>
            <a:r>
              <a:rPr lang="en-US" dirty="0"/>
              <a:t>HMO covers only care rendered by those doctors and other professionals who have agreed to treat patients in accordance with the HMO's </a:t>
            </a:r>
            <a:r>
              <a:rPr lang="en-US" dirty="0" smtClean="0"/>
              <a:t>guidelines</a:t>
            </a:r>
          </a:p>
          <a:p>
            <a:r>
              <a:rPr lang="en-US" dirty="0" smtClean="0"/>
              <a:t>HMOs also eliminates </a:t>
            </a:r>
            <a:r>
              <a:rPr lang="en-US" dirty="0"/>
              <a:t>treatments </a:t>
            </a:r>
            <a:r>
              <a:rPr lang="en-US" dirty="0" smtClean="0"/>
              <a:t>they view </a:t>
            </a:r>
            <a:r>
              <a:rPr lang="en-US" dirty="0"/>
              <a:t>as </a:t>
            </a:r>
            <a:r>
              <a:rPr lang="en-US" dirty="0" smtClean="0"/>
              <a:t>unnecessary,  </a:t>
            </a:r>
            <a:r>
              <a:rPr lang="en-US" dirty="0"/>
              <a:t>and by focusing on preventative health </a:t>
            </a:r>
            <a:r>
              <a:rPr lang="en-US" dirty="0" smtClean="0"/>
              <a:t>care(P.E. mammograms, </a:t>
            </a:r>
            <a:r>
              <a:rPr lang="en-US" dirty="0" err="1" smtClean="0"/>
              <a:t>wcc</a:t>
            </a:r>
            <a:r>
              <a:rPr lang="en-US" dirty="0" smtClean="0"/>
              <a:t>, immunizations ect..) </a:t>
            </a:r>
            <a:r>
              <a:rPr lang="en-US" dirty="0"/>
              <a:t>with an eye toward the long-term health of their members, the </a:t>
            </a:r>
            <a:r>
              <a:rPr lang="en-US" dirty="0" smtClean="0"/>
              <a:t>HMO then </a:t>
            </a:r>
            <a:r>
              <a:rPr lang="en-US" dirty="0"/>
              <a:t>reduces </a:t>
            </a:r>
            <a:r>
              <a:rPr lang="en-US" dirty="0" smtClean="0"/>
              <a:t>costs</a:t>
            </a:r>
          </a:p>
          <a:p>
            <a:r>
              <a:rPr lang="en-US" dirty="0" smtClean="0"/>
              <a:t>One of the most helpful points that the medical assistant can stress to patients is to have them check their insurance policy regarding their coverage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And Secondary Insurance Coverage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greeting a patient in the office upon arrival for an appointment, ask for a current insurance card(s)</a:t>
            </a:r>
          </a:p>
          <a:p>
            <a:r>
              <a:rPr lang="en-US" dirty="0" smtClean="0"/>
              <a:t>Make a copy of both sides of the card</a:t>
            </a:r>
          </a:p>
          <a:p>
            <a:r>
              <a:rPr lang="en-US" dirty="0" smtClean="0"/>
              <a:t>Often patients may have more than one insurance plan</a:t>
            </a:r>
          </a:p>
          <a:p>
            <a:r>
              <a:rPr lang="en-US" dirty="0" smtClean="0"/>
              <a:t>If a child is covered by both parents, it will be necessary to determine who is considered the primary carrier(primary for payment first) and who is the secondary carrier(responsible for payment after the primary coverage)</a:t>
            </a:r>
          </a:p>
          <a:p>
            <a:r>
              <a:rPr lang="en-US" dirty="0" smtClean="0"/>
              <a:t>The birthday rule will apply:</a:t>
            </a:r>
          </a:p>
          <a:p>
            <a:r>
              <a:rPr lang="en-US" dirty="0" smtClean="0"/>
              <a:t>The plan of the parent whose birthday occurs first in the calendar year is primary, and the other parent’s is </a:t>
            </a:r>
            <a:r>
              <a:rPr lang="en-US" dirty="0" smtClean="0"/>
              <a:t>secondary</a:t>
            </a:r>
          </a:p>
          <a:p>
            <a:r>
              <a:rPr lang="en-US" dirty="0" smtClean="0"/>
              <a:t>Note </a:t>
            </a:r>
            <a:r>
              <a:rPr lang="en-US" dirty="0" smtClean="0"/>
              <a:t>that it doesn't matter which parent is older, because the year of birth is not a factor. Thus, if your birthday is </a:t>
            </a:r>
            <a:r>
              <a:rPr lang="en-US" b="1" dirty="0" smtClean="0"/>
              <a:t>July</a:t>
            </a:r>
            <a:r>
              <a:rPr lang="en-US" dirty="0" smtClean="0"/>
              <a:t> 15, </a:t>
            </a:r>
            <a:r>
              <a:rPr lang="en-US" dirty="0" smtClean="0"/>
              <a:t>1955(first insurance), </a:t>
            </a:r>
            <a:r>
              <a:rPr lang="en-US" dirty="0" smtClean="0"/>
              <a:t>and your spouse's is </a:t>
            </a:r>
            <a:r>
              <a:rPr lang="en-US" b="1" dirty="0" smtClean="0"/>
              <a:t>Sept.</a:t>
            </a:r>
            <a:r>
              <a:rPr lang="en-US" dirty="0" smtClean="0"/>
              <a:t> 17, 1953, your health plan would be considered primary because your birthday comes first in the calendar </a:t>
            </a:r>
            <a:r>
              <a:rPr lang="en-US" dirty="0" smtClean="0"/>
              <a:t>year(July is before Sept)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Plans</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n-US" b="1" dirty="0" smtClean="0"/>
              <a:t>Commercial Health Insurance</a:t>
            </a:r>
            <a:r>
              <a:rPr lang="en-US" dirty="0" smtClean="0"/>
              <a:t>: These are private companies that control the price of premiums paid and specify the benefits they will provide</a:t>
            </a:r>
          </a:p>
          <a:p>
            <a:r>
              <a:rPr lang="en-US" dirty="0" smtClean="0"/>
              <a:t>Blue Cross Blue Shield is one that is well known; this is a </a:t>
            </a:r>
            <a:r>
              <a:rPr lang="en-US" b="1" dirty="0" smtClean="0"/>
              <a:t>indemnity plan</a:t>
            </a:r>
            <a:r>
              <a:rPr lang="en-US" dirty="0" smtClean="0"/>
              <a:t>(80/20 plan</a:t>
            </a:r>
            <a:r>
              <a:rPr lang="en-US" dirty="0" smtClean="0"/>
              <a:t>) the insurance pays 80 % of your medical costs and you pay the remaining 20 %</a:t>
            </a:r>
            <a:endParaRPr lang="en-US" dirty="0" smtClean="0"/>
          </a:p>
          <a:p>
            <a:r>
              <a:rPr lang="en-US" dirty="0" smtClean="0"/>
              <a:t>Patient are able to see the physician of their choice and are able to see specialists without having a referral</a:t>
            </a:r>
          </a:p>
          <a:p>
            <a:r>
              <a:rPr lang="en-US" dirty="0" smtClean="0"/>
              <a:t>However, this freedom comes at a higher cost </a:t>
            </a:r>
          </a:p>
          <a:p>
            <a:r>
              <a:rPr lang="en-US" dirty="0"/>
              <a:t>The “</a:t>
            </a:r>
            <a:r>
              <a:rPr lang="en-US" b="1" dirty="0"/>
              <a:t>health care maintenance organization</a:t>
            </a:r>
            <a:r>
              <a:rPr lang="en-US" dirty="0"/>
              <a:t>” plan places a greater emphasis on preventive medicine; regular office visits with a doctor to keep the insured “on track” with their general health care. This plan will also allow the insured to choose his or her physician from a list of predetermined doctors in the plan’s network and the co-payment is very small. However, one major difference between an “HMO” plan and a </a:t>
            </a:r>
            <a:r>
              <a:rPr lang="en-US" dirty="0" smtClean="0"/>
              <a:t>“indemnity ” </a:t>
            </a:r>
            <a:r>
              <a:rPr lang="en-US" dirty="0"/>
              <a:t>plan is that the “HMO” plan will rarely, if ever, pay for a “specialist” unless that “specialist” has been directly referred by the insured’s </a:t>
            </a:r>
            <a:r>
              <a:rPr lang="en-US" b="1" dirty="0"/>
              <a:t>primary care </a:t>
            </a:r>
            <a:r>
              <a:rPr lang="en-US" b="1" dirty="0" smtClean="0"/>
              <a:t>physician</a:t>
            </a:r>
          </a:p>
          <a:p>
            <a:r>
              <a:rPr lang="en-US" dirty="0" smtClean="0"/>
              <a:t>Types of HMOs on page 243</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Terms Used In </a:t>
            </a:r>
            <a:br>
              <a:rPr lang="en-US" dirty="0" smtClean="0"/>
            </a:br>
            <a:r>
              <a:rPr lang="en-US" dirty="0" smtClean="0"/>
              <a:t>Health Care</a:t>
            </a:r>
            <a:endParaRPr lang="en-US" dirty="0"/>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smtClean="0"/>
              <a:t>Page 238-239</a:t>
            </a:r>
          </a:p>
          <a:p>
            <a:r>
              <a:rPr lang="en-US" b="1" dirty="0" smtClean="0"/>
              <a:t>Claim</a:t>
            </a:r>
            <a:r>
              <a:rPr lang="en-US" dirty="0" smtClean="0"/>
              <a:t>: A request for payment under an insurance organization made by the physician or  the patient</a:t>
            </a:r>
          </a:p>
          <a:p>
            <a:r>
              <a:rPr lang="en-US" b="1" dirty="0" smtClean="0"/>
              <a:t>Coding</a:t>
            </a:r>
            <a:r>
              <a:rPr lang="en-US" dirty="0" smtClean="0"/>
              <a:t>: Transference of words into numbers to facilitate the claim processing</a:t>
            </a:r>
          </a:p>
          <a:p>
            <a:r>
              <a:rPr lang="en-US" b="1" dirty="0" smtClean="0"/>
              <a:t>Copayment/Coinsurance</a:t>
            </a:r>
            <a:r>
              <a:rPr lang="en-US" dirty="0" smtClean="0"/>
              <a:t>: A specific amount </a:t>
            </a:r>
            <a:r>
              <a:rPr lang="en-US" dirty="0" smtClean="0"/>
              <a:t>that </a:t>
            </a:r>
            <a:r>
              <a:rPr lang="en-US" dirty="0" smtClean="0"/>
              <a:t>the </a:t>
            </a:r>
            <a:r>
              <a:rPr lang="en-US" dirty="0" smtClean="0"/>
              <a:t>insured </a:t>
            </a:r>
            <a:r>
              <a:rPr lang="en-US" dirty="0" smtClean="0"/>
              <a:t>must pay toward the charge for services rendered</a:t>
            </a:r>
          </a:p>
          <a:p>
            <a:r>
              <a:rPr lang="en-US" b="1" dirty="0" smtClean="0"/>
              <a:t>Deductible</a:t>
            </a:r>
            <a:r>
              <a:rPr lang="en-US" dirty="0" smtClean="0"/>
              <a:t>: A predetermined amount that the insured must pay each year before the insurance company will pay </a:t>
            </a:r>
          </a:p>
          <a:p>
            <a:r>
              <a:rPr lang="en-US" b="1" dirty="0" err="1" smtClean="0"/>
              <a:t>Medigap</a:t>
            </a:r>
            <a:r>
              <a:rPr lang="en-US" dirty="0" smtClean="0"/>
              <a:t>: Private insurance to supplement Medicare benefits for non-covered services</a:t>
            </a:r>
          </a:p>
          <a:p>
            <a:r>
              <a:rPr lang="en-US" dirty="0" smtClean="0"/>
              <a:t>A </a:t>
            </a:r>
            <a:r>
              <a:rPr lang="en-US" b="1" dirty="0" smtClean="0"/>
              <a:t>Preexisting</a:t>
            </a:r>
            <a:r>
              <a:rPr lang="en-US" dirty="0" smtClean="0"/>
              <a:t>:  condition that existed before the insured’s policy was issued</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Provider Organization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Preferred Provider Organization (PPO) is not an HMO</a:t>
            </a:r>
          </a:p>
          <a:p>
            <a:r>
              <a:rPr lang="en-US" dirty="0" smtClean="0"/>
              <a:t>A PPO allows the patient the option of using network or non-network physicians and hospitals</a:t>
            </a:r>
          </a:p>
          <a:p>
            <a:r>
              <a:rPr lang="en-US" dirty="0" smtClean="0"/>
              <a:t>The patient assumes a greater financial responsibility if non-network physician is used</a:t>
            </a:r>
          </a:p>
          <a:p>
            <a:r>
              <a:rPr lang="en-US" dirty="0" smtClean="0"/>
              <a:t>PPO member do not have a </a:t>
            </a:r>
            <a:r>
              <a:rPr lang="en-US" b="1" dirty="0" smtClean="0"/>
              <a:t>Primary Care Physician(also called a gatekeeper)</a:t>
            </a:r>
          </a:p>
          <a:p>
            <a:r>
              <a:rPr lang="en-US" dirty="0" smtClean="0"/>
              <a:t>A PPO has deductibles and copayment requirements, and many may have </a:t>
            </a:r>
            <a:r>
              <a:rPr lang="en-US" dirty="0" smtClean="0"/>
              <a:t>co-insurance(80/20)</a:t>
            </a:r>
            <a:endParaRPr lang="en-US" dirty="0" smtClean="0"/>
          </a:p>
          <a:p>
            <a:endParaRPr lang="en-US" dirty="0" smtClean="0"/>
          </a:p>
          <a:p>
            <a:endParaRPr lang="en-US"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Savings Account(HSA)</a:t>
            </a:r>
            <a:endParaRPr lang="en-US" dirty="0"/>
          </a:p>
        </p:txBody>
      </p:sp>
      <p:sp>
        <p:nvSpPr>
          <p:cNvPr id="3" name="Content Placeholder 2"/>
          <p:cNvSpPr>
            <a:spLocks noGrp="1"/>
          </p:cNvSpPr>
          <p:nvPr>
            <p:ph idx="1"/>
          </p:nvPr>
        </p:nvSpPr>
        <p:spPr/>
        <p:txBody>
          <a:bodyPr/>
          <a:lstStyle/>
          <a:p>
            <a:r>
              <a:rPr lang="en-US" dirty="0"/>
              <a:t> </a:t>
            </a:r>
            <a:r>
              <a:rPr lang="en-US" dirty="0" smtClean="0"/>
              <a:t>The HSA was </a:t>
            </a:r>
            <a:r>
              <a:rPr lang="en-US" dirty="0"/>
              <a:t>created in 2003 so that individuals covered by high-deductible health plans could receive tax-preferred treatment of money saved for medical </a:t>
            </a:r>
            <a:r>
              <a:rPr lang="en-US" dirty="0" smtClean="0"/>
              <a:t>expenses</a:t>
            </a:r>
          </a:p>
          <a:p>
            <a:r>
              <a:rPr lang="en-US" dirty="0" smtClean="0"/>
              <a:t>Some examples of some medical examples of qualified medical expenses are:</a:t>
            </a:r>
          </a:p>
          <a:p>
            <a:r>
              <a:rPr lang="en-US" dirty="0" smtClean="0"/>
              <a:t>Ambulance services, braces, hearing and visual expenses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7603</TotalTime>
  <Words>1645</Words>
  <Application>Microsoft Office PowerPoint</Application>
  <PresentationFormat>On-screen Show (4:3)</PresentationFormat>
  <Paragraphs>183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Chapter 9</vt:lpstr>
      <vt:lpstr>Health Care Coverage</vt:lpstr>
      <vt:lpstr>Health Maintenance Organizations(HMOs)</vt:lpstr>
      <vt:lpstr>Health Maintenance Organizations(HMOs)</vt:lpstr>
      <vt:lpstr>Primary And Secondary Insurance Coverage</vt:lpstr>
      <vt:lpstr>Health Care Plans</vt:lpstr>
      <vt:lpstr>Terms Used In  Health Care</vt:lpstr>
      <vt:lpstr>Preferred Provider Organization</vt:lpstr>
      <vt:lpstr>Health Savings Account(HSA)</vt:lpstr>
      <vt:lpstr>Health Reimbursement Account(HRA)</vt:lpstr>
      <vt:lpstr>Flexible Spending Account(FSA)</vt:lpstr>
      <vt:lpstr>Worker’s Compensation</vt:lpstr>
      <vt:lpstr>Medicaid</vt:lpstr>
      <vt:lpstr>Medicare</vt:lpstr>
      <vt:lpstr>Medicare </vt:lpstr>
      <vt:lpstr>Tricare(Champus)</vt:lpstr>
      <vt:lpstr>The Beginning Of Claim Forms</vt:lpstr>
      <vt:lpstr>The History Of Coding</vt:lpstr>
      <vt:lpstr>ICD9 Code Book</vt:lpstr>
      <vt:lpstr>E and V codes(ICD9)</vt:lpstr>
      <vt:lpstr>ICD9 Code Book</vt:lpstr>
      <vt:lpstr>ICD9 Code Book</vt:lpstr>
      <vt:lpstr>Current Procedural Terminology Codes(CPT)</vt:lpstr>
      <vt:lpstr>Using the CPT Book</vt:lpstr>
      <vt:lpstr>Using the CPT Book</vt:lpstr>
      <vt:lpstr>Delinquent Claims</vt:lpstr>
      <vt:lpstr>Medicare Accepting Assignment</vt:lpstr>
      <vt:lpstr>Maintaining Currency</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ahastin2</dc:creator>
  <cp:lastModifiedBy>ahastin2</cp:lastModifiedBy>
  <cp:revision>362</cp:revision>
  <dcterms:created xsi:type="dcterms:W3CDTF">2011-12-26T17:30:29Z</dcterms:created>
  <dcterms:modified xsi:type="dcterms:W3CDTF">2013-10-21T02:02:19Z</dcterms:modified>
</cp:coreProperties>
</file>