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5302-CF73-45C4-B206-B56A64A1FAF6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1C66-8C80-44FA-A381-8C7F9A31C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5302-CF73-45C4-B206-B56A64A1FAF6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1C66-8C80-44FA-A381-8C7F9A31C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5302-CF73-45C4-B206-B56A64A1FAF6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1C66-8C80-44FA-A381-8C7F9A31C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5302-CF73-45C4-B206-B56A64A1FAF6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1C66-8C80-44FA-A381-8C7F9A31C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5302-CF73-45C4-B206-B56A64A1FAF6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1C66-8C80-44FA-A381-8C7F9A31C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5302-CF73-45C4-B206-B56A64A1FAF6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1C66-8C80-44FA-A381-8C7F9A31C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5302-CF73-45C4-B206-B56A64A1FAF6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1C66-8C80-44FA-A381-8C7F9A31C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5302-CF73-45C4-B206-B56A64A1FAF6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1C66-8C80-44FA-A381-8C7F9A31C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5302-CF73-45C4-B206-B56A64A1FAF6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1C66-8C80-44FA-A381-8C7F9A31C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5302-CF73-45C4-B206-B56A64A1FAF6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1C66-8C80-44FA-A381-8C7F9A31C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F5302-CF73-45C4-B206-B56A64A1FAF6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1C66-8C80-44FA-A381-8C7F9A31C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F5302-CF73-45C4-B206-B56A64A1FAF6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B1C66-8C80-44FA-A381-8C7F9A31C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Development </a:t>
            </a:r>
            <a:br>
              <a:rPr lang="en-US" dirty="0" smtClean="0"/>
            </a:br>
            <a:r>
              <a:rPr lang="en-US" dirty="0" smtClean="0"/>
              <a:t>of an Insurance Claim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CMS-1500 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7" descr="images (2).jpg superbi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04800"/>
            <a:ext cx="5715000" cy="601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</a:t>
            </a:r>
            <a:br>
              <a:rPr lang="en-US" dirty="0" smtClean="0"/>
            </a:br>
            <a:r>
              <a:rPr lang="en-US" dirty="0" smtClean="0"/>
              <a:t>of an Insurance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processing of an insurance claim is initiated when the patient calls to schedule an appointment</a:t>
            </a:r>
          </a:p>
          <a:p>
            <a:pPr>
              <a:buNone/>
            </a:pPr>
            <a:r>
              <a:rPr lang="en-US" dirty="0" smtClean="0"/>
              <a:t>	CMS-1500 claim is used to report professional and technical services</a:t>
            </a:r>
          </a:p>
          <a:p>
            <a:r>
              <a:rPr lang="en-US" dirty="0" smtClean="0"/>
              <a:t>Patient encounter form (or super-bill) is used to generate the provider’s claim for payment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</a:t>
            </a:r>
            <a:br>
              <a:rPr lang="en-US" dirty="0" smtClean="0"/>
            </a:br>
            <a:r>
              <a:rPr lang="en-US" dirty="0" smtClean="0"/>
              <a:t>of an Insurance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from the patient’s encounter(or super-bill) or patient’s record is transferred to the CMS-1500 claim</a:t>
            </a:r>
          </a:p>
          <a:p>
            <a:r>
              <a:rPr lang="en-US" dirty="0" smtClean="0"/>
              <a:t>Information includes, patient demographics and insurance policy identification, ICD-9 codes, and CPT codes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</a:t>
            </a:r>
            <a:r>
              <a:rPr lang="en-US" dirty="0"/>
              <a:t>F</a:t>
            </a:r>
            <a:r>
              <a:rPr lang="en-US" dirty="0" smtClean="0"/>
              <a:t>ill </a:t>
            </a:r>
            <a:r>
              <a:rPr lang="en-US" dirty="0"/>
              <a:t>O</a:t>
            </a:r>
            <a:r>
              <a:rPr lang="en-US" dirty="0" smtClean="0"/>
              <a:t>ut A CMS 1500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1. Type of insurance(group if they have a group number and individual if self-employed)</a:t>
            </a:r>
          </a:p>
          <a:p>
            <a:r>
              <a:rPr lang="en-US" dirty="0" smtClean="0"/>
              <a:t>1a. Is insured’s ID number(FIRST, LAST, MIDDLE INITIAL ALL IN CAPS)</a:t>
            </a:r>
          </a:p>
          <a:p>
            <a:r>
              <a:rPr lang="en-US" dirty="0" smtClean="0"/>
              <a:t>2. Patient’s name</a:t>
            </a:r>
          </a:p>
          <a:p>
            <a:r>
              <a:rPr lang="en-US" dirty="0" smtClean="0"/>
              <a:t>3. Patient’s DOB(MM/DD/YYYY) and sex</a:t>
            </a:r>
          </a:p>
          <a:p>
            <a:r>
              <a:rPr lang="en-US" dirty="0" smtClean="0"/>
              <a:t>4. Insurance holders name(Type same name if self)</a:t>
            </a:r>
          </a:p>
          <a:p>
            <a:r>
              <a:rPr lang="en-US" dirty="0" smtClean="0"/>
              <a:t>5. Address and phone number of patient</a:t>
            </a:r>
          </a:p>
          <a:p>
            <a:r>
              <a:rPr lang="en-US" dirty="0" smtClean="0"/>
              <a:t>6. Patient’s relationship to insured(other is for significant other)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Fill Out A CMS 1500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7. Insured’s address and phone number(put SAME if patient is the card holder)</a:t>
            </a:r>
          </a:p>
          <a:p>
            <a:r>
              <a:rPr lang="en-US" dirty="0" smtClean="0"/>
              <a:t>8. Patient’s marital status and employed or student</a:t>
            </a:r>
          </a:p>
          <a:p>
            <a:r>
              <a:rPr lang="en-US" dirty="0" smtClean="0"/>
              <a:t>9a-9d- fill out only if patient has a secondary insurance</a:t>
            </a:r>
          </a:p>
          <a:p>
            <a:r>
              <a:rPr lang="en-US" dirty="0" smtClean="0"/>
              <a:t>10a-10c- always fill out for patient’s condition(auto always gets billed first)</a:t>
            </a:r>
          </a:p>
          <a:p>
            <a:r>
              <a:rPr lang="en-US" dirty="0" smtClean="0"/>
              <a:t>11. Insured’s  group number</a:t>
            </a:r>
          </a:p>
          <a:p>
            <a:r>
              <a:rPr lang="en-US" dirty="0" smtClean="0"/>
              <a:t>11a Insured’s DOB</a:t>
            </a:r>
          </a:p>
          <a:p>
            <a:r>
              <a:rPr lang="en-US" dirty="0" smtClean="0"/>
              <a:t>11b. Insured’s employment or school</a:t>
            </a:r>
          </a:p>
          <a:p>
            <a:r>
              <a:rPr lang="en-US" dirty="0" smtClean="0"/>
              <a:t>11c. Insured’s plan name(BCBS)</a:t>
            </a:r>
          </a:p>
          <a:p>
            <a:r>
              <a:rPr lang="en-US" dirty="0" smtClean="0"/>
              <a:t>11d. If they have another health plan(secondary insurance)</a:t>
            </a:r>
          </a:p>
          <a:p>
            <a:r>
              <a:rPr lang="en-US" dirty="0" smtClean="0"/>
              <a:t>12. Authorization to release any information to insurance(always put SIGNATURE ON FILE)</a:t>
            </a:r>
          </a:p>
          <a:p>
            <a:r>
              <a:rPr lang="en-US" dirty="0" smtClean="0"/>
              <a:t>13. SIGNATURE ON FILE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Fill Out A CMS 1500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14. Date of initiation of the course of treatment(MM/DD/YYYY)</a:t>
            </a:r>
          </a:p>
          <a:p>
            <a:r>
              <a:rPr lang="en-US" dirty="0" smtClean="0"/>
              <a:t>15. Leave blank</a:t>
            </a:r>
          </a:p>
          <a:p>
            <a:r>
              <a:rPr lang="en-US" dirty="0" smtClean="0"/>
              <a:t>16. Dates an employee is unable to work</a:t>
            </a:r>
          </a:p>
          <a:p>
            <a:r>
              <a:rPr lang="en-US" dirty="0" smtClean="0"/>
              <a:t>17. Name of referring physician</a:t>
            </a:r>
          </a:p>
          <a:p>
            <a:r>
              <a:rPr lang="en-US" dirty="0" smtClean="0"/>
              <a:t>18. Hospitalization dates</a:t>
            </a:r>
          </a:p>
          <a:p>
            <a:r>
              <a:rPr lang="en-US" dirty="0" smtClean="0"/>
              <a:t>19. For therapy only</a:t>
            </a:r>
          </a:p>
          <a:p>
            <a:r>
              <a:rPr lang="en-US" dirty="0" smtClean="0"/>
              <a:t>20. Outside labs and charges</a:t>
            </a:r>
          </a:p>
          <a:p>
            <a:r>
              <a:rPr lang="en-US" dirty="0" smtClean="0"/>
              <a:t>21. Up to eight diagnosis codes</a:t>
            </a:r>
          </a:p>
          <a:p>
            <a:r>
              <a:rPr lang="en-US" dirty="0" smtClean="0"/>
              <a:t>22. Leave blank(prior authorization are not done anymore)</a:t>
            </a:r>
          </a:p>
          <a:p>
            <a:r>
              <a:rPr lang="en-US" dirty="0" smtClean="0"/>
              <a:t>23. Leave blank (same as above)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Fill Out A CMS 1500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24a. Date of service(required fields) MM/DD/YYY</a:t>
            </a:r>
          </a:p>
          <a:p>
            <a:r>
              <a:rPr lang="en-US" dirty="0" smtClean="0"/>
              <a:t>24b. Place of service(required field)</a:t>
            </a:r>
          </a:p>
          <a:p>
            <a:r>
              <a:rPr lang="en-US" dirty="0" smtClean="0"/>
              <a:t>24c. Leave blank</a:t>
            </a:r>
          </a:p>
          <a:p>
            <a:r>
              <a:rPr lang="en-US" dirty="0" smtClean="0"/>
              <a:t>24d. CPT codes</a:t>
            </a:r>
          </a:p>
          <a:p>
            <a:r>
              <a:rPr lang="en-US" dirty="0" smtClean="0"/>
              <a:t>24e. Enter 1,2,3,4 ect to match codes</a:t>
            </a:r>
          </a:p>
          <a:p>
            <a:r>
              <a:rPr lang="en-US" dirty="0" smtClean="0"/>
              <a:t>24f. Enter charge for each listed service</a:t>
            </a:r>
          </a:p>
          <a:p>
            <a:r>
              <a:rPr lang="en-US" dirty="0" smtClean="0"/>
              <a:t>24g. How many days for the service</a:t>
            </a:r>
          </a:p>
          <a:p>
            <a:r>
              <a:rPr lang="en-US" dirty="0" smtClean="0"/>
              <a:t>24h. Leave blank</a:t>
            </a:r>
          </a:p>
          <a:p>
            <a:r>
              <a:rPr lang="en-US" dirty="0" smtClean="0"/>
              <a:t>24i. NPI numbers for 24j</a:t>
            </a:r>
          </a:p>
          <a:p>
            <a:r>
              <a:rPr lang="en-US" dirty="0" smtClean="0"/>
              <a:t>24j. NPI  Providers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Fill Out A CMS 1500 Form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25. Provider federal tax Id number</a:t>
            </a:r>
          </a:p>
          <a:p>
            <a:r>
              <a:rPr lang="en-US" dirty="0" smtClean="0"/>
              <a:t>26. Patient’s account number assigned by the provider’s system</a:t>
            </a:r>
          </a:p>
          <a:p>
            <a:r>
              <a:rPr lang="en-US" dirty="0" smtClean="0"/>
              <a:t>27. Accept assignment needs to be checked for Medicare patient’s</a:t>
            </a:r>
          </a:p>
          <a:p>
            <a:r>
              <a:rPr lang="en-US" dirty="0" smtClean="0"/>
              <a:t>28. Total all charges here</a:t>
            </a:r>
          </a:p>
          <a:p>
            <a:r>
              <a:rPr lang="en-US" dirty="0" smtClean="0"/>
              <a:t>29. Enter the amount that the patient paid on the covered services only(co-pay)</a:t>
            </a:r>
          </a:p>
          <a:p>
            <a:r>
              <a:rPr lang="en-US" dirty="0" smtClean="0"/>
              <a:t>30. Leave blank(balance will vary)</a:t>
            </a:r>
          </a:p>
          <a:p>
            <a:r>
              <a:rPr lang="en-US" dirty="0" smtClean="0"/>
              <a:t>31. Signature of provider(SIGNATURE ON FILE)</a:t>
            </a:r>
          </a:p>
          <a:p>
            <a:r>
              <a:rPr lang="en-US" dirty="0" smtClean="0"/>
              <a:t>32. Enter  complete address for the location where services were performed(no punctuation) ex : Physician Practice Inc</a:t>
            </a:r>
          </a:p>
          <a:p>
            <a:r>
              <a:rPr lang="en-US" dirty="0" smtClean="0"/>
              <a:t>                                  123 N Main Street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</a:t>
            </a:r>
            <a:r>
              <a:rPr lang="en-US" dirty="0" err="1" smtClean="0"/>
              <a:t>Anytown</a:t>
            </a:r>
            <a:r>
              <a:rPr lang="en-US" dirty="0" smtClean="0"/>
              <a:t> IL 60610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32a. Enter NPI of the facility</a:t>
            </a:r>
          </a:p>
          <a:p>
            <a:r>
              <a:rPr lang="en-US" dirty="0" smtClean="0"/>
              <a:t>32b.  </a:t>
            </a:r>
          </a:p>
          <a:p>
            <a:r>
              <a:rPr lang="en-US" dirty="0" smtClean="0"/>
              <a:t>33.  Enter the provider of service phone number, billing name, address, and zip code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</TotalTime>
  <Words>510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Development  of an Insurance Claim</vt:lpstr>
      <vt:lpstr>Slide 2</vt:lpstr>
      <vt:lpstr>Development  of an Insurance Claims</vt:lpstr>
      <vt:lpstr>Development  of an Insurance Claims</vt:lpstr>
      <vt:lpstr>How To Fill Out A CMS 1500 Form</vt:lpstr>
      <vt:lpstr>How To Fill Out A CMS 1500 Form</vt:lpstr>
      <vt:lpstr>How To Fill Out A CMS 1500 Form</vt:lpstr>
      <vt:lpstr>How To Fill Out A CMS 1500 Form</vt:lpstr>
      <vt:lpstr>How To Fill Out A CMS 1500 Form</vt:lpstr>
    </vt:vector>
  </TitlesOfParts>
  <Company>Salt Lake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ahastin2</dc:creator>
  <cp:lastModifiedBy>ahastin2</cp:lastModifiedBy>
  <cp:revision>31</cp:revision>
  <dcterms:created xsi:type="dcterms:W3CDTF">2012-10-24T00:07:29Z</dcterms:created>
  <dcterms:modified xsi:type="dcterms:W3CDTF">2013-10-21T02:15:24Z</dcterms:modified>
</cp:coreProperties>
</file>