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62" r:id="rId15"/>
    <p:sldId id="266" r:id="rId16"/>
    <p:sldId id="263" r:id="rId17"/>
    <p:sldId id="265" r:id="rId18"/>
    <p:sldId id="267" r:id="rId19"/>
    <p:sldId id="268" r:id="rId20"/>
    <p:sldId id="279" r:id="rId21"/>
    <p:sldId id="277" r:id="rId22"/>
    <p:sldId id="278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9AE1-D255-48DC-B6CA-29EB18D5ED4B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E4C1-A57A-423A-AC8E-BA1B60BC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9AE1-D255-48DC-B6CA-29EB18D5ED4B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E4C1-A57A-423A-AC8E-BA1B60BC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9AE1-D255-48DC-B6CA-29EB18D5ED4B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E4C1-A57A-423A-AC8E-BA1B60BC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9AE1-D255-48DC-B6CA-29EB18D5ED4B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E4C1-A57A-423A-AC8E-BA1B60BC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9AE1-D255-48DC-B6CA-29EB18D5ED4B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E4C1-A57A-423A-AC8E-BA1B60BC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9AE1-D255-48DC-B6CA-29EB18D5ED4B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E4C1-A57A-423A-AC8E-BA1B60BC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9AE1-D255-48DC-B6CA-29EB18D5ED4B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E4C1-A57A-423A-AC8E-BA1B60BC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9AE1-D255-48DC-B6CA-29EB18D5ED4B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E4C1-A57A-423A-AC8E-BA1B60BC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9AE1-D255-48DC-B6CA-29EB18D5ED4B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E4C1-A57A-423A-AC8E-BA1B60BC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9AE1-D255-48DC-B6CA-29EB18D5ED4B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E4C1-A57A-423A-AC8E-BA1B60BC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9AE1-D255-48DC-B6CA-29EB18D5ED4B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E4C1-A57A-423A-AC8E-BA1B60BC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F9AE1-D255-48DC-B6CA-29EB18D5ED4B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6E4C1-A57A-423A-AC8E-BA1B60BC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057399"/>
          </a:xfrm>
        </p:spPr>
        <p:txBody>
          <a:bodyPr/>
          <a:lstStyle/>
          <a:p>
            <a:r>
              <a:rPr lang="en-US" dirty="0" smtClean="0"/>
              <a:t>CPT And ICD-9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all-things-medical-billing.com/images/cpt-medical-co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895600"/>
            <a:ext cx="3048000" cy="3657600"/>
          </a:xfrm>
          <a:prstGeom prst="rect">
            <a:avLst/>
          </a:prstGeom>
          <a:noFill/>
        </p:spPr>
      </p:pic>
      <p:pic>
        <p:nvPicPr>
          <p:cNvPr id="1028" name="Picture 4" descr="http://icd9s.net/wp-content/uploads/2012/10/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571750"/>
            <a:ext cx="3571875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Surgery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7E0074"/>
              </a:buClr>
            </a:pPr>
            <a:r>
              <a:rPr lang="en-US" dirty="0" smtClean="0"/>
              <a:t>Surgery section is organized by body system</a:t>
            </a:r>
          </a:p>
          <a:p>
            <a:pPr lvl="1"/>
            <a:r>
              <a:rPr lang="en-US" dirty="0" smtClean="0"/>
              <a:t>Some subsections are further subdivided by procedure categories</a:t>
            </a:r>
          </a:p>
          <a:p>
            <a:r>
              <a:rPr lang="en-US" dirty="0" smtClean="0"/>
              <a:t>Incision</a:t>
            </a:r>
          </a:p>
          <a:p>
            <a:r>
              <a:rPr lang="en-US" dirty="0" smtClean="0"/>
              <a:t>Excision</a:t>
            </a:r>
          </a:p>
          <a:p>
            <a:r>
              <a:rPr lang="en-US" dirty="0" smtClean="0"/>
              <a:t>Introduction or removal</a:t>
            </a:r>
          </a:p>
          <a:p>
            <a:r>
              <a:rPr lang="en-US" dirty="0" smtClean="0"/>
              <a:t>Repair, revision, or reconstruction</a:t>
            </a:r>
          </a:p>
          <a:p>
            <a:r>
              <a:rPr lang="en-US" dirty="0" smtClean="0"/>
              <a:t>Grafts</a:t>
            </a:r>
          </a:p>
          <a:p>
            <a:r>
              <a:rPr lang="en-US" dirty="0" smtClean="0"/>
              <a:t>Suture</a:t>
            </a:r>
          </a:p>
          <a:p>
            <a:r>
              <a:rPr lang="en-US" dirty="0" smtClean="0"/>
              <a:t>Other procedures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Radiology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diagnosis radiology, ultrasound, radiation oncology, and nuclear medicine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 and Laboratory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Organized according to the kind of pathology or laboratory procedure performed </a:t>
            </a:r>
          </a:p>
          <a:p>
            <a:r>
              <a:rPr lang="en-US" dirty="0" smtClean="0"/>
              <a:t>Organ or disease oriented panels </a:t>
            </a:r>
          </a:p>
          <a:p>
            <a:r>
              <a:rPr lang="en-US" dirty="0" smtClean="0"/>
              <a:t>Drug testing </a:t>
            </a:r>
          </a:p>
          <a:p>
            <a:r>
              <a:rPr lang="en-US" dirty="0" smtClean="0"/>
              <a:t>Therapeutic Drug Assays </a:t>
            </a:r>
          </a:p>
          <a:p>
            <a:r>
              <a:rPr lang="en-US" dirty="0" smtClean="0"/>
              <a:t>Consultations (Clinical Pathology)</a:t>
            </a:r>
          </a:p>
          <a:p>
            <a:r>
              <a:rPr lang="en-US" dirty="0" smtClean="0"/>
              <a:t>Urinalysis, chemistry, hematology and coagulation immunology </a:t>
            </a:r>
          </a:p>
          <a:p>
            <a:r>
              <a:rPr lang="en-US" dirty="0" smtClean="0"/>
              <a:t>Microbiology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Medicine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CPT Medicine section classifies noninvasive or minimally invasive diagnostic and therapeutic procedures(Examples: IV, immunizations, acupuncture, anesthesia)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7F0074"/>
              </a:buClr>
            </a:pPr>
            <a:r>
              <a:rPr lang="en-US" dirty="0" smtClean="0"/>
              <a:t>CPT code number format</a:t>
            </a:r>
          </a:p>
          <a:p>
            <a:pPr lvl="1"/>
            <a:r>
              <a:rPr lang="en-US" dirty="0" smtClean="0"/>
              <a:t>A five-digit code number and description identifying each procedure and service listed in CPT</a:t>
            </a:r>
          </a:p>
          <a:p>
            <a:pPr>
              <a:buClr>
                <a:srgbClr val="7F007A"/>
              </a:buClr>
            </a:pPr>
            <a:r>
              <a:rPr lang="en-US" dirty="0" smtClean="0"/>
              <a:t>CPT Appendices</a:t>
            </a:r>
          </a:p>
          <a:p>
            <a:pPr lvl="1"/>
            <a:r>
              <a:rPr lang="en-US" dirty="0" smtClean="0"/>
              <a:t>CPT contains appendices located after the Medicine section and Index </a:t>
            </a:r>
          </a:p>
          <a:p>
            <a:pPr lvl="1"/>
            <a:r>
              <a:rPr lang="en-US" dirty="0" smtClean="0"/>
              <a:t>Insurance specialist should become familiar with changes that affect the practice</a:t>
            </a:r>
          </a:p>
          <a:p>
            <a:pPr lvl="1"/>
            <a:r>
              <a:rPr lang="en-US" dirty="0" smtClean="0"/>
              <a:t>CPT appendix: A-M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Modifiers A-M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379952" indent="-379952">
              <a:buClr>
                <a:srgbClr val="7E006F"/>
              </a:buClr>
            </a:pPr>
            <a:r>
              <a:rPr lang="en-US" dirty="0" smtClean="0"/>
              <a:t>Coding tip:  </a:t>
            </a:r>
          </a:p>
          <a:p>
            <a:pPr marL="836604" lvl="1"/>
            <a:r>
              <a:rPr lang="en-US" dirty="0" smtClean="0"/>
              <a:t>List of all CPT modifiers with brief descriptions is located inside front cover of coding manual</a:t>
            </a:r>
          </a:p>
          <a:p>
            <a:pPr>
              <a:buClr>
                <a:srgbClr val="7F006B"/>
              </a:buClr>
            </a:pPr>
            <a:r>
              <a:rPr lang="en-US" dirty="0" smtClean="0"/>
              <a:t>Clarify services and procedures performed by providers</a:t>
            </a:r>
          </a:p>
          <a:p>
            <a:pPr>
              <a:buClr>
                <a:srgbClr val="7F006B"/>
              </a:buClr>
            </a:pPr>
            <a:r>
              <a:rPr lang="en-US" dirty="0" smtClean="0"/>
              <a:t>Have always been reported on claims submitted for provider office services and procedures</a:t>
            </a:r>
          </a:p>
          <a:p>
            <a:pPr>
              <a:buClr>
                <a:srgbClr val="7F006B"/>
              </a:buClr>
            </a:pPr>
            <a:r>
              <a:rPr lang="en-US" dirty="0" smtClean="0"/>
              <a:t>EXAMPLE: The additional information that can be conveyed by these codes includes whether a procedure is discontinued, done on the left or right side, reduced, multiple procedures done in the same session, etc. </a:t>
            </a:r>
          </a:p>
          <a:p>
            <a:pPr>
              <a:buClr>
                <a:srgbClr val="7F006B"/>
              </a:buClr>
            </a:pPr>
            <a:endParaRPr lang="en-US" dirty="0" smtClean="0"/>
          </a:p>
          <a:p>
            <a:pPr>
              <a:buClr>
                <a:srgbClr val="7F006B"/>
              </a:buClr>
            </a:pPr>
            <a:endParaRPr lang="en-US" dirty="0" smtClean="0"/>
          </a:p>
          <a:p>
            <a:pPr marL="836604"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705600"/>
          </a:xfrm>
        </p:spPr>
        <p:txBody>
          <a:bodyPr>
            <a:normAutofit fontScale="55000" lnSpcReduction="20000"/>
          </a:bodyPr>
          <a:lstStyle/>
          <a:p>
            <a:pPr>
              <a:buClr>
                <a:srgbClr val="7E0075"/>
              </a:buClr>
            </a:pPr>
            <a:r>
              <a:rPr lang="en-US" dirty="0" smtClean="0"/>
              <a:t>Appendix A </a:t>
            </a:r>
          </a:p>
          <a:p>
            <a:pPr lvl="1"/>
            <a:r>
              <a:rPr lang="en-US" dirty="0" smtClean="0"/>
              <a:t>Detailed description of each CPT modifier</a:t>
            </a:r>
          </a:p>
          <a:p>
            <a:pPr>
              <a:buClr>
                <a:srgbClr val="7E0075"/>
              </a:buClr>
            </a:pPr>
            <a:r>
              <a:rPr lang="en-US" dirty="0" smtClean="0"/>
              <a:t>Appendix B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Annual CPT coding changes Added, deleted, revised CPT codes</a:t>
            </a:r>
          </a:p>
          <a:p>
            <a:pPr lvl="1">
              <a:buNone/>
            </a:pPr>
            <a:r>
              <a:rPr lang="en-US" b="1" dirty="0" smtClean="0"/>
              <a:t>Appendix C</a:t>
            </a:r>
          </a:p>
          <a:p>
            <a:pPr lvl="1"/>
            <a:r>
              <a:rPr lang="en-US" dirty="0" smtClean="0"/>
              <a:t>Clinical examples for evaluation and Management (E/M) section codes</a:t>
            </a:r>
          </a:p>
          <a:p>
            <a:pPr>
              <a:buClr>
                <a:srgbClr val="7F0077"/>
              </a:buClr>
            </a:pPr>
            <a:r>
              <a:rPr lang="en-US" dirty="0" smtClean="0"/>
              <a:t>Appendix D</a:t>
            </a:r>
            <a:r>
              <a:rPr lang="en-US" b="1" dirty="0" smtClean="0"/>
              <a:t> </a:t>
            </a:r>
          </a:p>
          <a:p>
            <a:pPr>
              <a:buClr>
                <a:srgbClr val="7F0077"/>
              </a:buClr>
            </a:pPr>
            <a:r>
              <a:rPr lang="en-US" b="1" dirty="0"/>
              <a:t> </a:t>
            </a:r>
            <a:r>
              <a:rPr lang="en-US" b="1" dirty="0" smtClean="0"/>
              <a:t>   -</a:t>
            </a:r>
            <a:r>
              <a:rPr lang="en-US" dirty="0" smtClean="0"/>
              <a:t>Add-on codes</a:t>
            </a:r>
          </a:p>
          <a:p>
            <a:pPr>
              <a:lnSpc>
                <a:spcPct val="90000"/>
              </a:lnSpc>
              <a:buClr>
                <a:srgbClr val="7F0072"/>
              </a:buClr>
            </a:pPr>
            <a:r>
              <a:rPr lang="en-US" dirty="0" smtClean="0"/>
              <a:t>Appendix E</a:t>
            </a:r>
            <a:r>
              <a:rPr lang="en-US" b="1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Codes exempt from modifier -51 reporting rules</a:t>
            </a:r>
          </a:p>
          <a:p>
            <a:pPr>
              <a:lnSpc>
                <a:spcPct val="90000"/>
              </a:lnSpc>
              <a:buClr>
                <a:srgbClr val="7F0072"/>
              </a:buClr>
            </a:pPr>
            <a:r>
              <a:rPr lang="en-US" dirty="0" smtClean="0"/>
              <a:t>Appendix F</a:t>
            </a:r>
            <a:r>
              <a:rPr lang="en-US" b="1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CPT codes exempt from modifier -63 reporting rules</a:t>
            </a:r>
          </a:p>
          <a:p>
            <a:pPr>
              <a:lnSpc>
                <a:spcPct val="90000"/>
              </a:lnSpc>
              <a:buClr>
                <a:srgbClr val="7F0072"/>
              </a:buClr>
            </a:pPr>
            <a:r>
              <a:rPr lang="en-US" dirty="0" smtClean="0"/>
              <a:t>Appendix G</a:t>
            </a:r>
            <a:endParaRPr lang="en-US" b="1" dirty="0" smtClean="0"/>
          </a:p>
          <a:p>
            <a:pPr>
              <a:buClr>
                <a:srgbClr val="7E0074"/>
              </a:buClr>
            </a:pPr>
            <a:r>
              <a:rPr lang="en-US" dirty="0" smtClean="0"/>
              <a:t>Summary of CPT codes that include moderate (conscious) sedation</a:t>
            </a:r>
          </a:p>
          <a:p>
            <a:pPr>
              <a:buClr>
                <a:srgbClr val="7E0074"/>
              </a:buClr>
            </a:pPr>
            <a:r>
              <a:rPr lang="en-US" dirty="0" smtClean="0"/>
              <a:t>Appendix H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Alphabetic index of performance measures by clinical condition or topic</a:t>
            </a:r>
          </a:p>
          <a:p>
            <a:pPr lvl="2"/>
            <a:r>
              <a:rPr lang="en-US" dirty="0" smtClean="0"/>
              <a:t>Serves as a crosswalk to the category II </a:t>
            </a:r>
          </a:p>
          <a:p>
            <a:pPr>
              <a:buClr>
                <a:srgbClr val="7E0074"/>
              </a:buClr>
            </a:pPr>
            <a:r>
              <a:rPr lang="en-US" dirty="0" smtClean="0"/>
              <a:t>Appendix I</a:t>
            </a:r>
            <a:r>
              <a:rPr lang="en-US" b="1" dirty="0" smtClean="0"/>
              <a:t> </a:t>
            </a:r>
          </a:p>
          <a:p>
            <a:pPr lvl="1">
              <a:buClr>
                <a:srgbClr val="7E0074"/>
              </a:buClr>
            </a:pPr>
            <a:r>
              <a:rPr lang="en-US" dirty="0" smtClean="0"/>
              <a:t>genetic testing code modifiers</a:t>
            </a:r>
          </a:p>
          <a:p>
            <a:pPr>
              <a:buClr>
                <a:srgbClr val="7E0073"/>
              </a:buClr>
            </a:pPr>
            <a:r>
              <a:rPr lang="en-US" dirty="0" smtClean="0"/>
              <a:t>Appendix J</a:t>
            </a:r>
            <a:r>
              <a:rPr lang="en-US" b="1" dirty="0" smtClean="0"/>
              <a:t> </a:t>
            </a:r>
          </a:p>
          <a:p>
            <a:pPr>
              <a:buClr>
                <a:srgbClr val="7F0071"/>
              </a:buClr>
            </a:pPr>
            <a:r>
              <a:rPr lang="en-US" dirty="0" smtClean="0"/>
              <a:t>Electro diagnostic medicine listing of sensory, motor, and mixed nerves</a:t>
            </a:r>
          </a:p>
          <a:p>
            <a:pPr>
              <a:buClr>
                <a:srgbClr val="7F0071"/>
              </a:buClr>
            </a:pPr>
            <a:r>
              <a:rPr lang="en-US" dirty="0" smtClean="0"/>
              <a:t> Appendix L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List of vascular families that is intended to assist in selection of first, second, third, and beyond third-order branch arteries</a:t>
            </a:r>
          </a:p>
          <a:p>
            <a:pPr>
              <a:buClr>
                <a:srgbClr val="7F0071"/>
              </a:buClr>
            </a:pPr>
            <a:r>
              <a:rPr lang="en-US" dirty="0" smtClean="0"/>
              <a:t>Appendix M </a:t>
            </a:r>
          </a:p>
          <a:p>
            <a:pPr lvl="1"/>
            <a:r>
              <a:rPr lang="en-US" dirty="0" smtClean="0"/>
              <a:t>Crosswalk of deleted to new CPT codes</a:t>
            </a:r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 lvl="1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Use A CPT Book(7 steps)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7E006D"/>
              </a:buClr>
            </a:pPr>
            <a:r>
              <a:rPr lang="en-US" dirty="0" smtClean="0"/>
              <a:t>Step 1: </a:t>
            </a:r>
          </a:p>
          <a:p>
            <a:pPr lvl="1"/>
            <a:r>
              <a:rPr lang="en-US" dirty="0" smtClean="0"/>
              <a:t>Read introduction in CPT coding manual</a:t>
            </a:r>
          </a:p>
          <a:p>
            <a:pPr>
              <a:buClr>
                <a:srgbClr val="7E006D"/>
              </a:buClr>
            </a:pPr>
            <a:r>
              <a:rPr lang="en-US" dirty="0" smtClean="0"/>
              <a:t>Step 2: </a:t>
            </a:r>
          </a:p>
          <a:p>
            <a:pPr lvl="1"/>
            <a:r>
              <a:rPr lang="en-US" dirty="0" smtClean="0"/>
              <a:t>Review guidelines at beginning of each section</a:t>
            </a:r>
          </a:p>
          <a:p>
            <a:pPr>
              <a:buClr>
                <a:srgbClr val="7E006D"/>
              </a:buClr>
            </a:pPr>
            <a:r>
              <a:rPr lang="en-US" dirty="0" smtClean="0"/>
              <a:t>Step 3: </a:t>
            </a:r>
          </a:p>
          <a:p>
            <a:pPr lvl="1"/>
            <a:r>
              <a:rPr lang="en-US" dirty="0" smtClean="0"/>
              <a:t>Review procedure </a:t>
            </a:r>
          </a:p>
          <a:p>
            <a:pPr marL="449519" indent="-449519">
              <a:buClr>
                <a:srgbClr val="7E006F"/>
              </a:buClr>
            </a:pPr>
            <a:r>
              <a:rPr lang="en-US" dirty="0" smtClean="0"/>
              <a:t>Step 4: </a:t>
            </a:r>
          </a:p>
          <a:p>
            <a:pPr marL="1366393" lvl="1" indent="-599357"/>
            <a:r>
              <a:rPr lang="en-US" dirty="0" smtClean="0"/>
              <a:t>Refer to CPT index </a:t>
            </a:r>
          </a:p>
          <a:p>
            <a:pPr marL="1366393" lvl="1" indent="-599357"/>
            <a:r>
              <a:rPr lang="en-US" dirty="0" smtClean="0"/>
              <a:t>Locate main term for procedure or service documented</a:t>
            </a:r>
          </a:p>
          <a:p>
            <a:pPr>
              <a:lnSpc>
                <a:spcPct val="90000"/>
              </a:lnSpc>
              <a:buClr>
                <a:srgbClr val="7E0071"/>
              </a:buClr>
            </a:pPr>
            <a:r>
              <a:rPr lang="en-US" dirty="0" smtClean="0"/>
              <a:t>Step 5: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Locate sub-terms and follow cross references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Hint: if the main term is located at the bottom of the CPT index page, turn the page and check to see if the main term and sub-terms continue </a:t>
            </a:r>
          </a:p>
          <a:p>
            <a:pPr>
              <a:lnSpc>
                <a:spcPct val="90000"/>
              </a:lnSpc>
              <a:buClr>
                <a:srgbClr val="7E0071"/>
              </a:buClr>
            </a:pPr>
            <a:r>
              <a:rPr lang="en-US" dirty="0" smtClean="0"/>
              <a:t>Step 6: 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Review descriptions of service/procedure codes, and compare all qualifiers to descriptive statements</a:t>
            </a:r>
          </a:p>
          <a:p>
            <a:pPr marL="1366393" lvl="1" indent="-599357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Use A CPT Book(7 steps)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7E006E"/>
              </a:buClr>
            </a:pPr>
            <a:r>
              <a:rPr lang="en-US" dirty="0" smtClean="0"/>
              <a:t>Step 7: </a:t>
            </a:r>
          </a:p>
          <a:p>
            <a:pPr lvl="1"/>
            <a:r>
              <a:rPr lang="en-US" dirty="0" smtClean="0"/>
              <a:t>Assign applicable code number and any add-on (+) or additional codes needed to accurately classify statement being coded</a:t>
            </a:r>
          </a:p>
          <a:p>
            <a:pPr lvl="1">
              <a:buNone/>
            </a:pPr>
            <a:r>
              <a:rPr lang="en-US" dirty="0" smtClean="0"/>
              <a:t>Tip: You may have to translate medical terms:</a:t>
            </a:r>
          </a:p>
          <a:p>
            <a:pPr lvl="1">
              <a:buNone/>
            </a:pPr>
            <a:r>
              <a:rPr lang="en-US" dirty="0" smtClean="0"/>
              <a:t>Examples:</a:t>
            </a:r>
          </a:p>
          <a:p>
            <a:pPr lvl="1">
              <a:buNone/>
            </a:pPr>
            <a:r>
              <a:rPr lang="en-US" dirty="0" smtClean="0"/>
              <a:t>Placement of shunt:           Insertion of shunt</a:t>
            </a:r>
          </a:p>
          <a:p>
            <a:pPr lvl="1">
              <a:buNone/>
            </a:pPr>
            <a:r>
              <a:rPr lang="en-US" dirty="0" smtClean="0"/>
              <a:t>Pacemaker implantation:  Pacemaker insertion</a:t>
            </a:r>
          </a:p>
          <a:p>
            <a:pPr>
              <a:buFontTx/>
              <a:buNone/>
            </a:pPr>
            <a:r>
              <a:rPr lang="en-US" dirty="0" smtClean="0"/>
              <a:t>    Suture laceration:         Repair open wound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ICD-9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International Classification of Diseases (ICD) </a:t>
            </a: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edition is </a:t>
            </a:r>
            <a:r>
              <a:rPr lang="en-US" dirty="0"/>
              <a:t>the classification used to </a:t>
            </a:r>
            <a:r>
              <a:rPr lang="en-US" dirty="0" smtClean="0"/>
              <a:t>code</a:t>
            </a:r>
          </a:p>
          <a:p>
            <a:r>
              <a:rPr lang="en-US" dirty="0"/>
              <a:t>The ICD is used to provide a standard classification of diseases for the purpose of health </a:t>
            </a:r>
            <a:r>
              <a:rPr lang="en-US" dirty="0" smtClean="0"/>
              <a:t>records</a:t>
            </a:r>
          </a:p>
          <a:p>
            <a:r>
              <a:rPr lang="en-US" dirty="0"/>
              <a:t>The World Health Organization (WHO) assigns, publishes, and uses the ICD to classify diseases and to track mortality </a:t>
            </a:r>
            <a:r>
              <a:rPr lang="en-US" dirty="0" smtClean="0"/>
              <a:t>rates based </a:t>
            </a:r>
            <a:r>
              <a:rPr lang="en-US" dirty="0"/>
              <a:t>on death certificates and other vital health </a:t>
            </a:r>
            <a:r>
              <a:rPr lang="en-US" dirty="0" err="1" smtClean="0"/>
              <a:t>records.Medical</a:t>
            </a:r>
            <a:r>
              <a:rPr lang="en-US" dirty="0" smtClean="0"/>
              <a:t> </a:t>
            </a:r>
            <a:r>
              <a:rPr lang="en-US" dirty="0"/>
              <a:t>conditions and diseases are translated into a single format with the use of ICD codes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CPT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CPT is Current Procedural Terminology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CPT are for services and procedure codes reported on insurance claims</a:t>
            </a:r>
          </a:p>
          <a:p>
            <a:pPr lvl="1"/>
            <a:r>
              <a:rPr lang="en-US" dirty="0" smtClean="0"/>
              <a:t>Provides a list of identifying and descriptive codes for reporting procedures and medical services </a:t>
            </a:r>
          </a:p>
          <a:p>
            <a:pPr lvl="1"/>
            <a:r>
              <a:rPr lang="en-US" dirty="0" smtClean="0"/>
              <a:t>Uniform language that describes medical, surgical procedures and services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CPT codes are submitted as claims with linked ICD-9-CM codes </a:t>
            </a:r>
          </a:p>
          <a:p>
            <a:pPr marL="342900" lvl="1" indent="-34290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ICD-9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physician’s </a:t>
            </a:r>
            <a:r>
              <a:rPr lang="en-US" dirty="0" err="1" smtClean="0"/>
              <a:t>ofﬁ</a:t>
            </a:r>
            <a:r>
              <a:rPr lang="en-US" dirty="0" smtClean="0"/>
              <a:t> </a:t>
            </a:r>
            <a:r>
              <a:rPr lang="en-US" dirty="0" err="1" smtClean="0"/>
              <a:t>ces</a:t>
            </a:r>
            <a:r>
              <a:rPr lang="en-US" dirty="0" smtClean="0"/>
              <a:t> are specialized. So you will most likely end up </a:t>
            </a:r>
          </a:p>
          <a:p>
            <a:r>
              <a:rPr lang="en-US" dirty="0" smtClean="0"/>
              <a:t>working with a limited number of sections in the ICD-9-CM book.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If you are working for a gastroenterologist, you would rarely, if ever, use </a:t>
            </a:r>
          </a:p>
          <a:p>
            <a:r>
              <a:rPr lang="en-US" dirty="0" smtClean="0"/>
              <a:t>codes for mental disorders 290—319.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ICD-9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Always code the primary reason that the patient is interacting with the medical professional.</a:t>
            </a:r>
          </a:p>
          <a:p>
            <a:r>
              <a:rPr lang="en-US" b="1" dirty="0"/>
              <a:t>Organization of the ICD-9 manual:</a:t>
            </a:r>
          </a:p>
          <a:p>
            <a:r>
              <a:rPr lang="en-US" dirty="0"/>
              <a:t>Volume 1 – Diseases Tabular </a:t>
            </a:r>
            <a:r>
              <a:rPr lang="en-US" dirty="0" smtClean="0"/>
              <a:t>List</a:t>
            </a:r>
            <a:endParaRPr lang="en-US" dirty="0"/>
          </a:p>
          <a:p>
            <a:r>
              <a:rPr lang="en-US" dirty="0"/>
              <a:t>Volume 2 – Diseases Alphabetical List </a:t>
            </a:r>
          </a:p>
          <a:p>
            <a:r>
              <a:rPr lang="en-US" dirty="0"/>
              <a:t>Volume 3 – Procedures Used for Hospital Inpatient Coding</a:t>
            </a:r>
          </a:p>
          <a:p>
            <a:r>
              <a:rPr lang="en-US" dirty="0"/>
              <a:t>Physicians only use Volumes 1 and 2</a:t>
            </a:r>
          </a:p>
          <a:p>
            <a:r>
              <a:rPr lang="en-US" b="1" dirty="0"/>
              <a:t>Volume 2: The Alphabetical List</a:t>
            </a:r>
          </a:p>
          <a:p>
            <a:r>
              <a:rPr lang="en-US" dirty="0"/>
              <a:t>Found in the front half of the ICD-9 book.</a:t>
            </a:r>
          </a:p>
          <a:p>
            <a:r>
              <a:rPr lang="en-US" dirty="0"/>
              <a:t>Always consult the Alphabetic List </a:t>
            </a:r>
            <a:r>
              <a:rPr lang="en-US" b="1" dirty="0"/>
              <a:t>first</a:t>
            </a:r>
            <a:r>
              <a:rPr lang="en-US" dirty="0"/>
              <a:t> before deciding whether or not to code a 3, 4 or 5 digit code.</a:t>
            </a:r>
          </a:p>
          <a:p>
            <a:r>
              <a:rPr lang="en-US" dirty="0"/>
              <a:t>Organized by “main terms” which are printed in bold-faced type for ease of reference.</a:t>
            </a:r>
          </a:p>
          <a:p>
            <a:pPr lvl="1"/>
            <a:r>
              <a:rPr lang="en-US" dirty="0"/>
              <a:t>Diseases – Influenza or Bronchitis</a:t>
            </a:r>
          </a:p>
          <a:p>
            <a:pPr lvl="1"/>
            <a:r>
              <a:rPr lang="en-US" dirty="0"/>
              <a:t>Conditions – Fatigue, Fracture or injury</a:t>
            </a:r>
          </a:p>
          <a:p>
            <a:pPr lvl="1"/>
            <a:r>
              <a:rPr lang="en-US" dirty="0"/>
              <a:t>Nouns – Disturbance or Syndrome</a:t>
            </a:r>
          </a:p>
          <a:p>
            <a:pPr lvl="1"/>
            <a:r>
              <a:rPr lang="en-US" dirty="0"/>
              <a:t>Adjective – Double, Large or Kink</a:t>
            </a:r>
          </a:p>
          <a:p>
            <a:r>
              <a:rPr lang="en-US" dirty="0" smtClean="0"/>
              <a:t>Note: Many </a:t>
            </a:r>
            <a:r>
              <a:rPr lang="en-US" dirty="0"/>
              <a:t>conditions can be found in more than one place.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ICD-9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use the first code if diagnosis is unspecified</a:t>
            </a:r>
          </a:p>
          <a:p>
            <a:r>
              <a:rPr lang="en-US" dirty="0" smtClean="0"/>
              <a:t>Ex: Hypertension</a:t>
            </a:r>
            <a:endParaRPr lang="en-US" dirty="0"/>
          </a:p>
          <a:p>
            <a:r>
              <a:rPr lang="en-US" dirty="0" smtClean="0"/>
              <a:t>401.9</a:t>
            </a:r>
          </a:p>
          <a:p>
            <a:r>
              <a:rPr lang="en-US" dirty="0" smtClean="0"/>
              <a:t>Some diagnosis may have a “SEE”  also condition</a:t>
            </a:r>
          </a:p>
          <a:p>
            <a:r>
              <a:rPr lang="en-US" dirty="0" smtClean="0"/>
              <a:t>Ex: RIB Fracture closed</a:t>
            </a:r>
          </a:p>
          <a:p>
            <a:r>
              <a:rPr lang="en-US" smtClean="0"/>
              <a:t>807.0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ICD-9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 codes are for health care visits with no concerns</a:t>
            </a:r>
          </a:p>
          <a:p>
            <a:r>
              <a:rPr lang="en-US" dirty="0" smtClean="0"/>
              <a:t>Ex: </a:t>
            </a:r>
            <a:r>
              <a:rPr lang="en-US" dirty="0" smtClean="0"/>
              <a:t>Pregnancy , Well </a:t>
            </a:r>
            <a:r>
              <a:rPr lang="en-US" dirty="0" smtClean="0"/>
              <a:t>child checks V20.2 or flu vaccines </a:t>
            </a:r>
            <a:r>
              <a:rPr lang="en-US" dirty="0" smtClean="0"/>
              <a:t>V72.9</a:t>
            </a:r>
          </a:p>
          <a:p>
            <a:r>
              <a:rPr lang="en-US" dirty="0" smtClean="0"/>
              <a:t>E codes are for poisoning including drug overdoses and drug interactions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CPT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CPT defines nature of the presenting problem as “a disease, condition, illness, injury, symptom, sign, finding, complaint, or other reason for the encounter, with or without a diagnosis being established at the time of the encounter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CPT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7E0076"/>
              </a:buClr>
            </a:pPr>
            <a:r>
              <a:rPr lang="en-US" dirty="0" smtClean="0"/>
              <a:t>Improvements to CPT are underway </a:t>
            </a:r>
          </a:p>
          <a:p>
            <a:pPr>
              <a:buClr>
                <a:srgbClr val="7E0076"/>
              </a:buClr>
            </a:pPr>
            <a:r>
              <a:rPr lang="en-US" dirty="0" smtClean="0"/>
              <a:t>In 2002</a:t>
            </a:r>
          </a:p>
          <a:p>
            <a:pPr lvl="1"/>
            <a:r>
              <a:rPr lang="en-US" dirty="0" smtClean="0"/>
              <a:t>AMA completed the CPT 5 Project, resulting in the establishment of three categories of CPT codes</a:t>
            </a:r>
          </a:p>
          <a:p>
            <a:pPr lvl="1"/>
            <a:r>
              <a:rPr lang="en-US" dirty="0" smtClean="0"/>
              <a:t>Category I codes</a:t>
            </a:r>
          </a:p>
          <a:p>
            <a:pPr lvl="1"/>
            <a:r>
              <a:rPr lang="en-US" dirty="0" smtClean="0"/>
              <a:t>Category II codes</a:t>
            </a:r>
          </a:p>
          <a:p>
            <a:pPr lvl="1"/>
            <a:r>
              <a:rPr lang="en-US" dirty="0" smtClean="0"/>
              <a:t>Category III codes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7E0075"/>
              </a:buClr>
            </a:pPr>
            <a:r>
              <a:rPr lang="en-US" dirty="0" smtClean="0"/>
              <a:t>Category 1 </a:t>
            </a:r>
          </a:p>
          <a:p>
            <a:pPr lvl="1"/>
            <a:r>
              <a:rPr lang="en-US" sz="2600" dirty="0" smtClean="0"/>
              <a:t>Procedures/services identified by a five digit CPT codes</a:t>
            </a:r>
          </a:p>
          <a:p>
            <a:pPr lvl="1"/>
            <a:r>
              <a:rPr lang="en-US" sz="2600" dirty="0" smtClean="0"/>
              <a:t>Codes traditionally associated with CPT organized in six sections:</a:t>
            </a:r>
          </a:p>
          <a:p>
            <a:pPr lvl="1"/>
            <a:r>
              <a:rPr lang="en-US" sz="2600" dirty="0" smtClean="0"/>
              <a:t>Evaluation and Management(E/M) 99201-99499(new or established patient)</a:t>
            </a:r>
          </a:p>
          <a:p>
            <a:pPr lvl="1"/>
            <a:r>
              <a:rPr lang="en-US" sz="2600" dirty="0" smtClean="0"/>
              <a:t>Anesthesia 00100-01999, 99100-99499</a:t>
            </a:r>
          </a:p>
          <a:p>
            <a:pPr lvl="1"/>
            <a:r>
              <a:rPr lang="en-US" sz="2600" dirty="0" smtClean="0"/>
              <a:t>Surgery 10021-69990</a:t>
            </a:r>
          </a:p>
          <a:p>
            <a:pPr lvl="1"/>
            <a:r>
              <a:rPr lang="en-US" sz="2600" dirty="0" smtClean="0"/>
              <a:t>Radiology 70010-79999</a:t>
            </a:r>
          </a:p>
          <a:p>
            <a:pPr lvl="1"/>
            <a:r>
              <a:rPr lang="en-US" sz="2600" dirty="0" smtClean="0"/>
              <a:t>Pathology and Laboratory 80047-89356</a:t>
            </a:r>
          </a:p>
          <a:p>
            <a:pPr lvl="1"/>
            <a:r>
              <a:rPr lang="en-US" sz="2600" dirty="0" smtClean="0"/>
              <a:t>Medicine 90281-99199, 99500-99607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E/M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7E006E"/>
              </a:buClr>
            </a:pPr>
            <a:r>
              <a:rPr lang="en-US" dirty="0" smtClean="0"/>
              <a:t>Evaluation and management(codes 99201-99499)</a:t>
            </a:r>
          </a:p>
          <a:p>
            <a:pPr lvl="1"/>
            <a:r>
              <a:rPr lang="en-US" dirty="0" smtClean="0"/>
              <a:t>Located at the beginning of CPT because these codes describe services most frequently provided by physicians</a:t>
            </a:r>
          </a:p>
          <a:p>
            <a:pPr>
              <a:buClr>
                <a:srgbClr val="7E0071"/>
              </a:buClr>
            </a:pPr>
            <a:r>
              <a:rPr lang="en-US" dirty="0" smtClean="0"/>
              <a:t>For established patients </a:t>
            </a:r>
          </a:p>
          <a:p>
            <a:pPr>
              <a:buClr>
                <a:srgbClr val="7E0071"/>
              </a:buClr>
            </a:pPr>
            <a:r>
              <a:rPr lang="en-US" dirty="0" smtClean="0"/>
              <a:t>Is a patient who has received services from the physician (same specialty in the same group practice)within the past three years</a:t>
            </a:r>
          </a:p>
          <a:p>
            <a:pPr>
              <a:buClr>
                <a:srgbClr val="7E006B"/>
              </a:buClr>
            </a:pPr>
            <a:r>
              <a:rPr lang="en-US" dirty="0" smtClean="0"/>
              <a:t>E/M code reported to a payer </a:t>
            </a:r>
          </a:p>
          <a:p>
            <a:pPr lvl="1"/>
            <a:r>
              <a:rPr lang="en-US" dirty="0" smtClean="0"/>
              <a:t>Must be supported by documentation in the patient’s record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E/M Evaluation and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7F006F"/>
              </a:buClr>
            </a:pPr>
            <a:r>
              <a:rPr lang="en-US" dirty="0" smtClean="0"/>
              <a:t>E/M code selection is based on three key components:</a:t>
            </a:r>
          </a:p>
          <a:p>
            <a:pPr lvl="1"/>
            <a:r>
              <a:rPr lang="en-US" dirty="0" smtClean="0"/>
              <a:t>Extent of history</a:t>
            </a:r>
          </a:p>
          <a:p>
            <a:pPr lvl="1"/>
            <a:r>
              <a:rPr lang="en-US" dirty="0" smtClean="0"/>
              <a:t>Extent of examination</a:t>
            </a:r>
          </a:p>
          <a:p>
            <a:pPr lvl="1"/>
            <a:r>
              <a:rPr lang="en-US" dirty="0" smtClean="0"/>
              <a:t>Complexity of medical decision making</a:t>
            </a:r>
          </a:p>
          <a:p>
            <a:r>
              <a:rPr lang="en-US" dirty="0" smtClean="0"/>
              <a:t>All key components must be considered when assigning codes for new patients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E/M Evaluation and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Determined by: </a:t>
            </a:r>
          </a:p>
          <a:p>
            <a:pPr lvl="1"/>
            <a:r>
              <a:rPr lang="en-US" dirty="0" smtClean="0"/>
              <a:t>Straightforward</a:t>
            </a:r>
          </a:p>
          <a:p>
            <a:pPr lvl="1"/>
            <a:r>
              <a:rPr lang="en-US" dirty="0" smtClean="0"/>
              <a:t>Low complexity </a:t>
            </a:r>
          </a:p>
          <a:p>
            <a:pPr lvl="1"/>
            <a:r>
              <a:rPr lang="en-US" dirty="0" smtClean="0"/>
              <a:t>Moderate complexity </a:t>
            </a:r>
          </a:p>
          <a:p>
            <a:pPr lvl="1"/>
            <a:r>
              <a:rPr lang="en-US" dirty="0" smtClean="0"/>
              <a:t>High complexity </a:t>
            </a:r>
          </a:p>
          <a:p>
            <a:pPr>
              <a:buClr>
                <a:srgbClr val="7F0074"/>
              </a:buClr>
            </a:pPr>
            <a:r>
              <a:rPr lang="en-US" dirty="0" smtClean="0"/>
              <a:t>Once the extent of history, extent of examination, and complexity of medical decision making are determined</a:t>
            </a:r>
          </a:p>
          <a:p>
            <a:pPr lvl="1"/>
            <a:r>
              <a:rPr lang="en-US" dirty="0" smtClean="0"/>
              <a:t>Select the appropriate E/M code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Qualifying </a:t>
            </a:r>
            <a:br>
              <a:rPr lang="en-US" dirty="0" smtClean="0"/>
            </a:br>
            <a:r>
              <a:rPr lang="en-US" dirty="0" smtClean="0"/>
              <a:t>Circumstances for Anesthesia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situations or circumstances make anesthesia administration more difficult and increases the patient’s risk factor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1090</Words>
  <Application>Microsoft Office PowerPoint</Application>
  <PresentationFormat>On-screen Show (4:3)</PresentationFormat>
  <Paragraphs>172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CPT And ICD-9 </vt:lpstr>
      <vt:lpstr>CPT Codes</vt:lpstr>
      <vt:lpstr>CPT Codes</vt:lpstr>
      <vt:lpstr>CPT Codes</vt:lpstr>
      <vt:lpstr>Category 1</vt:lpstr>
      <vt:lpstr>E/M </vt:lpstr>
      <vt:lpstr>E/M Evaluation and management</vt:lpstr>
      <vt:lpstr>E/M Evaluation and management</vt:lpstr>
      <vt:lpstr>Qualifying  Circumstances for Anesthesia</vt:lpstr>
      <vt:lpstr>Surgery Section</vt:lpstr>
      <vt:lpstr>Radiology Section</vt:lpstr>
      <vt:lpstr>Pathology and Laboratory </vt:lpstr>
      <vt:lpstr>Medicine Section</vt:lpstr>
      <vt:lpstr>CPT</vt:lpstr>
      <vt:lpstr>Modifiers A-M</vt:lpstr>
      <vt:lpstr>Slide 16</vt:lpstr>
      <vt:lpstr>Steps To Use A CPT Book(7 steps)</vt:lpstr>
      <vt:lpstr>Steps To Use A CPT Book(7 steps)</vt:lpstr>
      <vt:lpstr>ICD-9 Coding</vt:lpstr>
      <vt:lpstr>ICD-9 Coding</vt:lpstr>
      <vt:lpstr>ICD-9 Coding</vt:lpstr>
      <vt:lpstr>ICD-9 Coding</vt:lpstr>
      <vt:lpstr>ICD-9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CPT And ICD-9 </dc:title>
  <dc:creator>ahastin2</dc:creator>
  <cp:lastModifiedBy>ahastin2</cp:lastModifiedBy>
  <cp:revision>103</cp:revision>
  <dcterms:created xsi:type="dcterms:W3CDTF">2012-10-22T02:18:54Z</dcterms:created>
  <dcterms:modified xsi:type="dcterms:W3CDTF">2012-10-24T00:03:47Z</dcterms:modified>
</cp:coreProperties>
</file>