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87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A401A-9EF8-41D3-AA47-EBF2ED6B89E8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C9B5D-F5A2-4188-A92D-9D2FDCFDE7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354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AD22-A667-494D-ACF5-5E40906B8D50}" type="datetimeFigureOut">
              <a:rPr lang="en-US" smtClean="0"/>
              <a:pPr/>
              <a:t>9/1/2015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DBBAE-688A-46FE-9835-29071494D5D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MA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 11-1 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Anatomical Descriptors 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&amp; </a:t>
            </a:r>
            <a:b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Fundamental Body Structures</a:t>
            </a:r>
            <a:endParaRPr lang="en-US" b="1" dirty="0">
              <a:solidFill>
                <a:schemeClr val="tx2">
                  <a:lumMod val="60000"/>
                  <a:lumOff val="40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://needfornurse.files.wordpress.com/2010/03/anatomy-physiology-student-tutorial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9515"/>
            <a:ext cx="59436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If you draw a line vertically through the side through the side of the body from the top of the had to the feet, you will make a front and back section. This line is known as </a:t>
            </a:r>
            <a:r>
              <a:rPr lang="en-US" b="1" dirty="0" smtClean="0"/>
              <a:t>Coronal(frontal) </a:t>
            </a:r>
            <a:r>
              <a:rPr lang="en-US" dirty="0" smtClean="0"/>
              <a:t>plane</a:t>
            </a:r>
          </a:p>
          <a:p>
            <a:pPr>
              <a:buNone/>
            </a:pPr>
            <a:r>
              <a:rPr lang="en-US" dirty="0" smtClean="0"/>
              <a:t>  		          The front is known as </a:t>
            </a:r>
          </a:p>
          <a:p>
            <a:r>
              <a:rPr lang="en-US" dirty="0" smtClean="0"/>
              <a:t>                 </a:t>
            </a:r>
            <a:r>
              <a:rPr lang="en-US" b="1" dirty="0" smtClean="0"/>
              <a:t>anterior(ventral) </a:t>
            </a:r>
            <a:r>
              <a:rPr lang="en-US" dirty="0" smtClean="0"/>
              <a:t>section</a:t>
            </a:r>
          </a:p>
          <a:p>
            <a:r>
              <a:rPr lang="en-US" dirty="0" smtClean="0"/>
              <a:t>                 The back is known as </a:t>
            </a:r>
          </a:p>
          <a:p>
            <a:r>
              <a:rPr lang="en-US" dirty="0" smtClean="0"/>
              <a:t>                  </a:t>
            </a:r>
            <a:r>
              <a:rPr lang="en-US" b="1" dirty="0" smtClean="0"/>
              <a:t>posterior(dorsal) </a:t>
            </a:r>
            <a:r>
              <a:rPr lang="en-US" dirty="0" smtClean="0"/>
              <a:t>section</a:t>
            </a:r>
            <a:endParaRPr lang="en-US" dirty="0"/>
          </a:p>
        </p:txBody>
      </p:sp>
      <p:pic>
        <p:nvPicPr>
          <p:cNvPr id="22530" name="Picture 2" descr="http://www.migraine-aura.org/site/content/e27891/e27265/e26585/e48971/e49073/e49449/planes_small_400_e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05000" y="4419600"/>
            <a:ext cx="3810000" cy="2647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draw a line horizontally(across), you create a </a:t>
            </a:r>
            <a:r>
              <a:rPr lang="en-US" b="1" dirty="0" smtClean="0"/>
              <a:t>transverse plane                             </a:t>
            </a:r>
            <a:r>
              <a:rPr lang="en-US" sz="1400" b="1" dirty="0" smtClean="0"/>
              <a:t>Superior</a:t>
            </a:r>
            <a:endParaRPr lang="en-US" b="1" dirty="0" smtClean="0"/>
          </a:p>
          <a:p>
            <a:r>
              <a:rPr lang="en-US" dirty="0" smtClean="0"/>
              <a:t>The top half of the body is </a:t>
            </a:r>
          </a:p>
          <a:p>
            <a:pPr>
              <a:buNone/>
            </a:pPr>
            <a:r>
              <a:rPr lang="en-US" dirty="0" smtClean="0"/>
              <a:t>    known as </a:t>
            </a:r>
            <a:r>
              <a:rPr lang="en-US" b="1" dirty="0" smtClean="0"/>
              <a:t>superior section</a:t>
            </a:r>
          </a:p>
          <a:p>
            <a:pPr>
              <a:buNone/>
            </a:pPr>
            <a:r>
              <a:rPr lang="en-US" b="1" dirty="0" smtClean="0"/>
              <a:t>.    </a:t>
            </a:r>
            <a:r>
              <a:rPr lang="en-US" dirty="0" smtClean="0"/>
              <a:t>The bottom half is known as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inferior section                                               </a:t>
            </a:r>
            <a:r>
              <a:rPr lang="en-US" sz="1400" b="1" dirty="0" smtClean="0"/>
              <a:t>Inferior</a:t>
            </a:r>
            <a:endParaRPr lang="en-US" b="1" dirty="0"/>
          </a:p>
        </p:txBody>
      </p:sp>
      <p:pic>
        <p:nvPicPr>
          <p:cNvPr id="24578" name="Picture 2" descr="http://www.asicsamerica.com/asicstech/images/cardinal_body_planes/transverse_pla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438400"/>
            <a:ext cx="1752600" cy="21336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rot="5400000" flipH="1" flipV="1">
            <a:off x="7658894" y="2932906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>
            <a:off x="7619603" y="4191397"/>
            <a:ext cx="7627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Regions(4)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abdomen is such a large area </a:t>
            </a:r>
          </a:p>
          <a:p>
            <a:pPr>
              <a:buNone/>
            </a:pPr>
            <a:r>
              <a:rPr lang="en-US" dirty="0" smtClean="0"/>
              <a:t>    of the body that it needs to be </a:t>
            </a:r>
          </a:p>
          <a:p>
            <a:pPr>
              <a:buNone/>
            </a:pPr>
            <a:r>
              <a:rPr lang="en-US" dirty="0" smtClean="0"/>
              <a:t>    divided into quadrants(regions)</a:t>
            </a:r>
          </a:p>
          <a:p>
            <a:r>
              <a:rPr lang="en-US" dirty="0" smtClean="0"/>
              <a:t>Right Upper Quadrants</a:t>
            </a:r>
          </a:p>
          <a:p>
            <a:r>
              <a:rPr lang="en-US" dirty="0" smtClean="0"/>
              <a:t>Left Upper Quadrants</a:t>
            </a:r>
          </a:p>
          <a:p>
            <a:r>
              <a:rPr lang="en-US" dirty="0" smtClean="0"/>
              <a:t>Right Lower Quadrants</a:t>
            </a:r>
          </a:p>
          <a:p>
            <a:r>
              <a:rPr lang="en-US" dirty="0" smtClean="0"/>
              <a:t>Left Lower Quadrants</a:t>
            </a:r>
          </a:p>
        </p:txBody>
      </p:sp>
      <p:pic>
        <p:nvPicPr>
          <p:cNvPr id="25602" name="Picture 2" descr="http://www.nlm.nih.gov/medlineplus/ency/images/ency/fullsize/195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143000"/>
            <a:ext cx="2895600" cy="2819400"/>
          </a:xfrm>
          <a:prstGeom prst="rect">
            <a:avLst/>
          </a:prstGeom>
          <a:noFill/>
        </p:spPr>
      </p:pic>
      <p:pic>
        <p:nvPicPr>
          <p:cNvPr id="25604" name="Picture 4" descr="http://t3.gstatic.com/images?q=tbn:ANd9GcQY499f6TKsV_bMHU0cmVueJF0wIX-QfawGlAfWG8IY9ZYZHV6CH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038600"/>
            <a:ext cx="3200400" cy="3048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Abdominal Regions(9)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more precise division is nine regions</a:t>
            </a:r>
          </a:p>
          <a:p>
            <a:r>
              <a:rPr lang="en-US" dirty="0" smtClean="0"/>
              <a:t>Right and left hypochondriac </a:t>
            </a:r>
          </a:p>
          <a:p>
            <a:r>
              <a:rPr lang="en-US" dirty="0" smtClean="0"/>
              <a:t>Right and left lumbar </a:t>
            </a:r>
          </a:p>
          <a:p>
            <a:r>
              <a:rPr lang="en-US" dirty="0" smtClean="0"/>
              <a:t>Right and left iliac</a:t>
            </a:r>
            <a:endParaRPr lang="en-US" dirty="0"/>
          </a:p>
        </p:txBody>
      </p:sp>
      <p:pic>
        <p:nvPicPr>
          <p:cNvPr id="26626" name="Picture 2" descr="http://sportsmed.drkennethmartin.com/images/abreg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4724400" cy="4800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understand the structure of the body, you must learn about its building block, the cell…. </a:t>
            </a:r>
            <a:endParaRPr lang="en-US" dirty="0"/>
          </a:p>
        </p:txBody>
      </p:sp>
      <p:pic>
        <p:nvPicPr>
          <p:cNvPr id="27652" name="Picture 4" descr="http://people.eku.edu/ritchisong/RITCHISO/cell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819400"/>
            <a:ext cx="5286375" cy="35433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body contains 75 trillion cells and vary in size and shape</a:t>
            </a:r>
          </a:p>
          <a:p>
            <a:r>
              <a:rPr lang="en-US" dirty="0" smtClean="0"/>
              <a:t>A conventional cell is composed of a fluid called </a:t>
            </a:r>
            <a:r>
              <a:rPr lang="en-US" b="1" dirty="0" smtClean="0"/>
              <a:t>cytoplasm</a:t>
            </a:r>
            <a:r>
              <a:rPr lang="en-US" dirty="0" smtClean="0"/>
              <a:t> and</a:t>
            </a:r>
          </a:p>
          <a:p>
            <a:pPr>
              <a:buNone/>
            </a:pPr>
            <a:r>
              <a:rPr lang="en-US" dirty="0" smtClean="0"/>
              <a:t>    is surrounded by</a:t>
            </a:r>
          </a:p>
          <a:p>
            <a:pPr>
              <a:buNone/>
            </a:pPr>
            <a:r>
              <a:rPr lang="en-US" dirty="0" smtClean="0"/>
              <a:t>    a </a:t>
            </a:r>
            <a:r>
              <a:rPr lang="en-US" b="1" dirty="0" smtClean="0"/>
              <a:t>cell membrane</a:t>
            </a:r>
            <a:r>
              <a:rPr lang="en-US" dirty="0" smtClean="0"/>
              <a:t> or</a:t>
            </a:r>
          </a:p>
          <a:p>
            <a:pPr>
              <a:buNone/>
            </a:pPr>
            <a:r>
              <a:rPr lang="en-US" b="1" dirty="0" smtClean="0"/>
              <a:t>   plasma membrane</a:t>
            </a:r>
          </a:p>
          <a:p>
            <a:pPr>
              <a:buNone/>
            </a:pPr>
            <a:r>
              <a:rPr lang="en-US" dirty="0" smtClean="0"/>
              <a:t>The membrane </a:t>
            </a:r>
          </a:p>
          <a:p>
            <a:pPr>
              <a:buNone/>
            </a:pPr>
            <a:r>
              <a:rPr lang="en-US" dirty="0" smtClean="0"/>
              <a:t>controls what enters</a:t>
            </a:r>
          </a:p>
          <a:p>
            <a:pPr>
              <a:buNone/>
            </a:pPr>
            <a:r>
              <a:rPr lang="en-US" dirty="0" smtClean="0"/>
              <a:t>and leaves the cell</a:t>
            </a:r>
          </a:p>
          <a:p>
            <a:pPr>
              <a:buNone/>
            </a:pPr>
            <a:endParaRPr lang="en-US" dirty="0" smtClean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8429625" y="2847975"/>
            <a:ext cx="1905000" cy="933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676" name="Picture 4" descr="http://www.c2cinternet.org/userfiles/image/cell-struc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895600"/>
            <a:ext cx="4457700" cy="3733800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>
            <a:off x="3505200" y="3200400"/>
            <a:ext cx="23622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r>
              <a:rPr lang="en-US" dirty="0" smtClean="0"/>
              <a:t>Within the cells cytoplasm, there are bodies called </a:t>
            </a:r>
            <a:r>
              <a:rPr lang="en-US" b="1" dirty="0" smtClean="0"/>
              <a:t>organelles</a:t>
            </a:r>
            <a:r>
              <a:rPr lang="en-US" dirty="0" smtClean="0"/>
              <a:t>(7) that perform amazing tasks</a:t>
            </a:r>
          </a:p>
          <a:p>
            <a:r>
              <a:rPr lang="en-US" b="1" dirty="0" smtClean="0"/>
              <a:t>Nucleus</a:t>
            </a:r>
            <a:r>
              <a:rPr lang="en-US" dirty="0" smtClean="0"/>
              <a:t>: serves as the “</a:t>
            </a:r>
            <a:r>
              <a:rPr lang="en-US" b="1" dirty="0" smtClean="0"/>
              <a:t>brain</a:t>
            </a:r>
            <a:r>
              <a:rPr lang="en-US" dirty="0" smtClean="0"/>
              <a:t>” has the DNA and genes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Mitochondria: </a:t>
            </a:r>
          </a:p>
          <a:p>
            <a:pPr>
              <a:buNone/>
            </a:pPr>
            <a:r>
              <a:rPr lang="en-US" dirty="0" smtClean="0"/>
              <a:t>    serves as the “</a:t>
            </a:r>
            <a:r>
              <a:rPr lang="en-US" b="1" dirty="0" smtClean="0"/>
              <a:t>powerhouse</a:t>
            </a:r>
            <a:r>
              <a:rPr lang="en-US" dirty="0" smtClean="0"/>
              <a:t>” </a:t>
            </a:r>
          </a:p>
          <a:p>
            <a:pPr>
              <a:buNone/>
            </a:pPr>
            <a:r>
              <a:rPr lang="en-US" dirty="0" smtClean="0"/>
              <a:t>    site for cellular respiration and energy</a:t>
            </a:r>
            <a:endParaRPr lang="en-US" b="1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Content Placeholder 7" descr="nucleu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90800" y="3352800"/>
            <a:ext cx="2597150" cy="1447800"/>
          </a:xfrm>
          <a:prstGeom prst="rect">
            <a:avLst/>
          </a:prstGeom>
        </p:spPr>
      </p:pic>
      <p:pic>
        <p:nvPicPr>
          <p:cNvPr id="5" name="Picture 6" descr="mitochondr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943600" y="3657600"/>
            <a:ext cx="2514600" cy="2209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25000" lnSpcReduction="20000"/>
          </a:bodyPr>
          <a:lstStyle/>
          <a:p>
            <a:r>
              <a:rPr lang="en-US" sz="9800" b="1" dirty="0" smtClean="0"/>
              <a:t>Ribosomes</a:t>
            </a:r>
            <a:r>
              <a:rPr lang="en-US" sz="9800" dirty="0" smtClean="0"/>
              <a:t>: each cell contains thousands; they </a:t>
            </a:r>
            <a:r>
              <a:rPr lang="en-US" sz="9800" b="1" dirty="0" smtClean="0"/>
              <a:t>make proteins</a:t>
            </a:r>
          </a:p>
          <a:p>
            <a:endParaRPr lang="en-US" sz="9800" dirty="0" smtClean="0"/>
          </a:p>
          <a:p>
            <a:endParaRPr lang="en-US" sz="9800" dirty="0" smtClean="0"/>
          </a:p>
          <a:p>
            <a:endParaRPr lang="en-US" sz="9800" dirty="0" smtClean="0"/>
          </a:p>
          <a:p>
            <a:endParaRPr lang="en-US" sz="9800" b="1" dirty="0" smtClean="0"/>
          </a:p>
          <a:p>
            <a:endParaRPr lang="en-US" sz="9800" b="1" dirty="0" smtClean="0"/>
          </a:p>
          <a:p>
            <a:pPr>
              <a:buNone/>
            </a:pPr>
            <a:r>
              <a:rPr lang="en-US" sz="9800" b="1" dirty="0" smtClean="0"/>
              <a:t> Endoplasmic reticulum: moves materials around</a:t>
            </a:r>
          </a:p>
          <a:p>
            <a:pPr>
              <a:buNone/>
            </a:pPr>
            <a:r>
              <a:rPr lang="en-US" sz="9800" dirty="0" smtClean="0"/>
              <a:t>         - Smooth ER: lacks ribosomes</a:t>
            </a:r>
          </a:p>
          <a:p>
            <a:pPr>
              <a:buNone/>
            </a:pPr>
            <a:r>
              <a:rPr lang="en-US" sz="9800" dirty="0" smtClean="0"/>
              <a:t>          -Rough ER: ribosomes embedded in surface, has  numerous ribosomes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6" descr="riboso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1981200"/>
            <a:ext cx="2438400" cy="1295401"/>
          </a:xfrm>
          <a:prstGeom prst="rect">
            <a:avLst/>
          </a:prstGeom>
          <a:noFill/>
        </p:spPr>
      </p:pic>
      <p:pic>
        <p:nvPicPr>
          <p:cNvPr id="1026" name="Picture 2" descr="http://www.biologycorner.com/resources/e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2200"/>
            <a:ext cx="2286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Cell Organelles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Golgi apparatus</a:t>
            </a:r>
            <a:r>
              <a:rPr lang="en-US" dirty="0" smtClean="0"/>
              <a:t>: “packaging plant” </a:t>
            </a:r>
          </a:p>
          <a:p>
            <a:endParaRPr lang="en-US" dirty="0" smtClean="0"/>
          </a:p>
          <a:p>
            <a:r>
              <a:rPr lang="en-US" b="1" dirty="0" smtClean="0"/>
              <a:t>Lysosomes</a:t>
            </a:r>
            <a:r>
              <a:rPr lang="en-US" dirty="0" smtClean="0"/>
              <a:t>: digest</a:t>
            </a:r>
          </a:p>
          <a:p>
            <a:endParaRPr lang="en-US" dirty="0"/>
          </a:p>
        </p:txBody>
      </p:sp>
      <p:pic>
        <p:nvPicPr>
          <p:cNvPr id="31746" name="Picture 2" descr="http://t0.gstatic.com/images?q=tbn:ANd9GcQ636MnBILo0lhdpYY5lF0ri79qKt5pRc40cM7PXDiZNtd_8BQ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371600"/>
            <a:ext cx="2286000" cy="2895600"/>
          </a:xfrm>
          <a:prstGeom prst="rect">
            <a:avLst/>
          </a:prstGeom>
          <a:noFill/>
        </p:spPr>
      </p:pic>
      <p:pic>
        <p:nvPicPr>
          <p:cNvPr id="31748" name="Picture 4" descr="http://www.glogster.com/media/4/19/41/70/19417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581400"/>
            <a:ext cx="3429000" cy="236220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 have 23 pairs of chromosomes a total of </a:t>
            </a:r>
            <a:r>
              <a:rPr lang="en-US" b="1" dirty="0" smtClean="0"/>
              <a:t>46</a:t>
            </a:r>
            <a:r>
              <a:rPr lang="en-US" dirty="0" smtClean="0"/>
              <a:t>. Even under a microscope, the 46 chromosomes of the human cell are usually not visible.</a:t>
            </a:r>
          </a:p>
          <a:p>
            <a:endParaRPr lang="en-US" dirty="0"/>
          </a:p>
        </p:txBody>
      </p:sp>
      <p:pic>
        <p:nvPicPr>
          <p:cNvPr id="5" name="Content Placeholder 7" descr="chromosom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0" y="1447800"/>
            <a:ext cx="3619500" cy="4225131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Two terms are used in discussing the study of the human body</a:t>
            </a:r>
            <a:endParaRPr lang="en-US" sz="3600" dirty="0"/>
          </a:p>
        </p:txBody>
      </p:sp>
      <p:pic>
        <p:nvPicPr>
          <p:cNvPr id="4098" name="Picture 2" descr="http://humananatomyandphysiologyhq.com/wp-content/uploads/2011/07/Human-Anatomy-And-Physiology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200400"/>
            <a:ext cx="34290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Chromosomes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Chromosomes are made of DNA and proteins.</a:t>
            </a:r>
          </a:p>
          <a:p>
            <a:r>
              <a:rPr lang="en-US" dirty="0" smtClean="0"/>
              <a:t>Down syndrome is a chromosomal disorder: Also called Trisomy 21 is a disorder that causes mental retardation and physical abnormalities. </a:t>
            </a:r>
          </a:p>
          <a:p>
            <a:r>
              <a:rPr lang="en-US" dirty="0" smtClean="0"/>
              <a:t>This disorder occurs when a person has three copies of chromosomes 21 instead of two.</a:t>
            </a:r>
          </a:p>
          <a:p>
            <a:endParaRPr lang="en-US" dirty="0"/>
          </a:p>
        </p:txBody>
      </p:sp>
      <p:pic>
        <p:nvPicPr>
          <p:cNvPr id="5" name="Content Placeholder 6" descr="images.jpg down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05424" y="1828800"/>
            <a:ext cx="3000375" cy="33528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Genes are working subunits of DNA</a:t>
            </a:r>
          </a:p>
          <a:p>
            <a:r>
              <a:rPr lang="en-US" dirty="0" smtClean="0"/>
              <a:t>Every individual has a different DNA code, but the code in all cells of the same individual are identical</a:t>
            </a:r>
          </a:p>
          <a:p>
            <a:r>
              <a:rPr lang="en-US" dirty="0" smtClean="0"/>
              <a:t>The arrangement of the base pairs of the DNA code make for the differences</a:t>
            </a:r>
          </a:p>
          <a:p>
            <a:r>
              <a:rPr lang="en-US" dirty="0" smtClean="0"/>
              <a:t>Genes are segments of DNA that are located on the chromosomes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US" dirty="0"/>
          </a:p>
        </p:txBody>
      </p:sp>
      <p:pic>
        <p:nvPicPr>
          <p:cNvPr id="32770" name="Picture 2" descr="http://t1.gstatic.com/images?q=tbn:ANd9GcTEfODhKlSavGzZ3VuXs0yKRFXwkdPs8ppgyJ5nTtOpN_oiLdN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81000"/>
            <a:ext cx="2752725" cy="2286000"/>
          </a:xfrm>
          <a:prstGeom prst="rect">
            <a:avLst/>
          </a:prstGeom>
          <a:noFill/>
        </p:spPr>
      </p:pic>
      <p:pic>
        <p:nvPicPr>
          <p:cNvPr id="2050" name="Picture 2" descr="http://www.scienceclarified.com/scitech/images/lsge_0001_0001_0_img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971800"/>
            <a:ext cx="4191000" cy="38862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Passing Molecules Through Cell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4864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There are six processes by which materials pass through a cell membrane</a:t>
            </a:r>
          </a:p>
          <a:p>
            <a:pPr>
              <a:buNone/>
            </a:pPr>
            <a:r>
              <a:rPr lang="en-US" sz="2000" b="1" dirty="0" smtClean="0"/>
              <a:t>      Diffusion</a:t>
            </a:r>
            <a:r>
              <a:rPr lang="en-US" sz="2000" dirty="0" smtClean="0"/>
              <a:t>: is the movement of molecules from an area of greater concentration to an area of lesser concentration</a:t>
            </a:r>
          </a:p>
          <a:p>
            <a:pPr>
              <a:buNone/>
            </a:pPr>
            <a:r>
              <a:rPr lang="en-US" sz="2000" dirty="0" smtClean="0"/>
              <a:t>      Ex: O2 move from the lungs(greater concentration to </a:t>
            </a:r>
          </a:p>
          <a:p>
            <a:pPr>
              <a:buNone/>
            </a:pPr>
            <a:r>
              <a:rPr lang="en-US" sz="2000" dirty="0" smtClean="0"/>
              <a:t>       into our blood stream(lesser concentration)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b="1" dirty="0" smtClean="0"/>
              <a:t>      Osmosis</a:t>
            </a:r>
            <a:r>
              <a:rPr lang="en-US" sz="2000" dirty="0" smtClean="0"/>
              <a:t>: may be simply defined as the </a:t>
            </a:r>
            <a:r>
              <a:rPr lang="en-US" sz="2000" b="1" dirty="0" smtClean="0"/>
              <a:t>diffusion of water</a:t>
            </a:r>
            <a:r>
              <a:rPr lang="en-US" sz="2000" dirty="0" smtClean="0"/>
              <a:t> through a selectively permeable membrane(move from more water to less water)</a:t>
            </a:r>
          </a:p>
          <a:p>
            <a:pPr>
              <a:buNone/>
            </a:pPr>
            <a:r>
              <a:rPr lang="en-US" sz="2000" dirty="0" smtClean="0"/>
              <a:t>      EX: The process of osmosis takes place in the kidneys, which reabsorb large amounts of water(many gallons each day) to prevent its loss on urine</a:t>
            </a:r>
          </a:p>
          <a:p>
            <a:endParaRPr lang="en-US" sz="2000" dirty="0"/>
          </a:p>
        </p:txBody>
      </p:sp>
      <p:pic>
        <p:nvPicPr>
          <p:cNvPr id="4" name="Content Placeholder 6" descr="images.jpg diff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2362200"/>
            <a:ext cx="2514600" cy="1295400"/>
          </a:xfrm>
          <a:prstGeom prst="rect">
            <a:avLst/>
          </a:prstGeom>
        </p:spPr>
      </p:pic>
      <p:pic>
        <p:nvPicPr>
          <p:cNvPr id="5" name="Content Placeholder 6" descr="images.jpg osmo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62200" y="4953000"/>
            <a:ext cx="3733800" cy="17526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Passing Molecules Through Cell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b="1" dirty="0" smtClean="0"/>
              <a:t>Filtration</a:t>
            </a:r>
            <a:r>
              <a:rPr lang="en-US" sz="2200" dirty="0" smtClean="0"/>
              <a:t>:  Filtration is the movement o</a:t>
            </a:r>
            <a:r>
              <a:rPr lang="en-US" sz="2200" b="1" dirty="0" smtClean="0"/>
              <a:t>f water</a:t>
            </a:r>
            <a:r>
              <a:rPr lang="en-US" sz="2200" dirty="0" smtClean="0"/>
              <a:t> and </a:t>
            </a:r>
            <a:r>
              <a:rPr lang="en-US" sz="2200" b="1" dirty="0" smtClean="0"/>
              <a:t>solutes</a:t>
            </a:r>
            <a:r>
              <a:rPr lang="en-US" sz="2200" dirty="0" smtClean="0"/>
              <a:t> across the cell-membrane due to hydrostatic pressure from the cardiovascular system,</a:t>
            </a:r>
          </a:p>
          <a:p>
            <a:pPr>
              <a:buNone/>
            </a:pPr>
            <a:r>
              <a:rPr lang="en-US" sz="2200" dirty="0" smtClean="0"/>
              <a:t>     this takes energy</a:t>
            </a:r>
          </a:p>
          <a:p>
            <a:pPr>
              <a:buNone/>
            </a:pPr>
            <a:r>
              <a:rPr lang="en-US" sz="2200" dirty="0" smtClean="0"/>
              <a:t>     </a:t>
            </a:r>
          </a:p>
          <a:p>
            <a:pPr>
              <a:buNone/>
            </a:pPr>
            <a:r>
              <a:rPr lang="en-US" sz="2200" b="1" dirty="0" smtClean="0"/>
              <a:t>   </a:t>
            </a:r>
          </a:p>
          <a:p>
            <a:pPr>
              <a:buNone/>
            </a:pPr>
            <a:endParaRPr lang="en-US" sz="2200" b="1" dirty="0" smtClean="0"/>
          </a:p>
          <a:p>
            <a:pPr>
              <a:buNone/>
            </a:pPr>
            <a:r>
              <a:rPr lang="en-US" sz="2200" b="1" dirty="0" smtClean="0"/>
              <a:t>Active Transport: requires energy(ATP)</a:t>
            </a:r>
            <a:r>
              <a:rPr lang="en-US" sz="2200" dirty="0" smtClean="0"/>
              <a:t>to move molecules from an area of lesser concentration to an area of greater concentration. (Notice that this is the opposite of diffusion)</a:t>
            </a:r>
          </a:p>
          <a:p>
            <a:pPr>
              <a:buNone/>
            </a:pPr>
            <a:r>
              <a:rPr lang="en-US" sz="2200" b="1" dirty="0" smtClean="0"/>
              <a:t>      Ex: </a:t>
            </a:r>
            <a:r>
              <a:rPr lang="en-US" sz="2400" dirty="0" smtClean="0"/>
              <a:t>absorption of glucose into the small intestine; The cells needs </a:t>
            </a:r>
            <a:r>
              <a:rPr lang="en-US" sz="2400" b="1" dirty="0" smtClean="0"/>
              <a:t>energy </a:t>
            </a:r>
            <a:r>
              <a:rPr lang="en-US" sz="2400" dirty="0" smtClean="0"/>
              <a:t>to absorb these nutrients from digested food(into intestines)</a:t>
            </a:r>
            <a:endParaRPr lang="en-US" sz="2200" b="1" dirty="0" smtClean="0"/>
          </a:p>
          <a:p>
            <a:endParaRPr lang="en-US" dirty="0"/>
          </a:p>
        </p:txBody>
      </p:sp>
      <p:pic>
        <p:nvPicPr>
          <p:cNvPr id="4" name="Content Placeholder 6" descr="0313filtr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6800" y="2438400"/>
            <a:ext cx="2819400" cy="16002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Passing Molecules Through Cell Membranes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Phagocytosis and pinocytosis:</a:t>
            </a:r>
            <a:r>
              <a:rPr lang="en-US" dirty="0" smtClean="0"/>
              <a:t>These two are similar in that both involve a cell engulfing something, and both are forms of endocytosis,</a:t>
            </a:r>
            <a:r>
              <a:rPr lang="en-US" i="1" dirty="0" smtClean="0"/>
              <a:t> endo </a:t>
            </a:r>
            <a:r>
              <a:rPr lang="en-US" dirty="0" smtClean="0"/>
              <a:t>meanings “to take into” a cell. An example of phagocytosis is a white blood cell engulfing bacteria. </a:t>
            </a:r>
          </a:p>
          <a:p>
            <a:endParaRPr lang="en-US" b="1" dirty="0"/>
          </a:p>
        </p:txBody>
      </p:sp>
      <p:pic>
        <p:nvPicPr>
          <p:cNvPr id="5" name="Content Placeholder 6" descr="phagocytefunction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1600200"/>
            <a:ext cx="3657600" cy="4190999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Anatomy and Physiology</a:t>
            </a:r>
            <a:br>
              <a:rPr lang="en-US" dirty="0" smtClean="0"/>
            </a:br>
            <a:r>
              <a:rPr lang="en-US" dirty="0" smtClean="0"/>
              <a:t>Defined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Anatomy</a:t>
            </a:r>
            <a:r>
              <a:rPr lang="en-US" dirty="0"/>
              <a:t> - The study of </a:t>
            </a:r>
            <a:r>
              <a:rPr lang="en-US" dirty="0" smtClean="0"/>
              <a:t>the physical </a:t>
            </a:r>
            <a:r>
              <a:rPr lang="en-US" b="1" i="1" dirty="0" smtClean="0"/>
              <a:t>structure</a:t>
            </a:r>
            <a:r>
              <a:rPr lang="en-US" dirty="0" smtClean="0"/>
              <a:t> </a:t>
            </a:r>
            <a:r>
              <a:rPr lang="en-US" dirty="0"/>
              <a:t>of the human </a:t>
            </a:r>
            <a:r>
              <a:rPr lang="en-US" dirty="0" smtClean="0"/>
              <a:t>body and its organs</a:t>
            </a:r>
            <a:endParaRPr lang="en-US" dirty="0"/>
          </a:p>
          <a:p>
            <a:r>
              <a:rPr lang="en-US" b="1" dirty="0"/>
              <a:t>Physiology - </a:t>
            </a:r>
            <a:r>
              <a:rPr lang="en-US" dirty="0"/>
              <a:t>The study of </a:t>
            </a:r>
            <a:r>
              <a:rPr lang="en-US" dirty="0" smtClean="0"/>
              <a:t>body’s </a:t>
            </a:r>
            <a:r>
              <a:rPr lang="en-US" i="1" dirty="0" smtClean="0"/>
              <a:t>function(science of the function of cells, tissues, and organs of the body)</a:t>
            </a:r>
            <a:endParaRPr lang="en-US" i="1" dirty="0"/>
          </a:p>
          <a:p>
            <a:pPr>
              <a:buFont typeface="Wingdings" pitchFamily="2" charset="2"/>
              <a:buNone/>
            </a:pPr>
            <a:r>
              <a:rPr lang="en-US" b="1" i="1" dirty="0"/>
              <a:t>Example: Red Blood Cells, includes what these cells do, how they do it, and how this is related to the functioning of the of the rest of the body</a:t>
            </a:r>
            <a:r>
              <a:rPr lang="en-US" b="1" i="1" dirty="0" smtClean="0"/>
              <a:t>.</a:t>
            </a:r>
            <a:endParaRPr lang="en-US" b="1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TERMS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334000"/>
          </a:xfrm>
        </p:spPr>
        <p:txBody>
          <a:bodyPr>
            <a:normAutofit/>
          </a:bodyPr>
          <a:lstStyle/>
          <a:p>
            <a:r>
              <a:rPr lang="en-US" b="1" dirty="0" smtClean="0"/>
              <a:t>Homeostasis</a:t>
            </a:r>
            <a:r>
              <a:rPr lang="en-US" dirty="0" smtClean="0"/>
              <a:t> </a:t>
            </a:r>
            <a:r>
              <a:rPr lang="en-US" dirty="0" smtClean="0"/>
              <a:t>– is referred to as being in “steady state” or “normal”</a:t>
            </a:r>
          </a:p>
          <a:p>
            <a:r>
              <a:rPr lang="en-US" dirty="0" smtClean="0"/>
              <a:t>Example: Sweating when hot to release excess heat </a:t>
            </a:r>
          </a:p>
          <a:p>
            <a:r>
              <a:rPr lang="en-US" b="1" dirty="0" smtClean="0"/>
              <a:t>Pathophysiology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smtClean="0"/>
              <a:t>is the study of mechanisms by which disease occurs and how it effects normal function of the body(immune system and AIDS)</a:t>
            </a:r>
            <a:endParaRPr lang="en-US" dirty="0"/>
          </a:p>
        </p:txBody>
      </p:sp>
      <p:pic>
        <p:nvPicPr>
          <p:cNvPr id="3074" name="Picture 2" descr="http://www.lionden.com/graphics/AP/feeback-loop-bod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00600"/>
            <a:ext cx="28575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Anatomy and Physiology of the Human Body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Fortunately, the healthy body has an enormous capacity to protect itself by defending and adapting to pathophysiologic effects of disease</a:t>
            </a:r>
          </a:p>
          <a:p>
            <a:r>
              <a:rPr lang="en-US" dirty="0" smtClean="0"/>
              <a:t>However, when it fails, appropriate medical intervention can often correct or at least control the disease process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Of Medicine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medical assistant must know about the human body and be able to physically and verbally locate body structures for patient care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 descr="http://img.ehowcdn.com/article-page-main/ehow/images/a07/s2/cb/three-types-medical-assistant-certificates-800x8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81400"/>
            <a:ext cx="2143125" cy="2324101"/>
          </a:xfrm>
          <a:prstGeom prst="rect">
            <a:avLst/>
          </a:prstGeom>
          <a:noFill/>
        </p:spPr>
      </p:pic>
      <p:pic>
        <p:nvPicPr>
          <p:cNvPr id="1028" name="Picture 4" descr="http://www.occupationaltherapyassistantprograms.net/wp-content/uploads/Medical+Assistan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3733800"/>
            <a:ext cx="310515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use anatomical directional term in describing anatomical structures</a:t>
            </a:r>
          </a:p>
          <a:p>
            <a:r>
              <a:rPr lang="en-US" dirty="0" smtClean="0"/>
              <a:t>A body is said to be in the anatomic position when standing erect, with arms down at the sides, and the palms of the hands facing forward</a:t>
            </a:r>
            <a:endParaRPr lang="en-US" dirty="0"/>
          </a:p>
        </p:txBody>
      </p:sp>
      <p:pic>
        <p:nvPicPr>
          <p:cNvPr id="19458" name="Picture 2" descr="http://www.healthyintentions.com.au/images/AnatomicalHu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267200"/>
            <a:ext cx="2819400" cy="25908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5715000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Dividing the body vertically down the front will result in a right and left half</a:t>
            </a:r>
          </a:p>
          <a:p>
            <a:r>
              <a:rPr lang="en-US" sz="2900" dirty="0" smtClean="0"/>
              <a:t>This is called a </a:t>
            </a:r>
            <a:r>
              <a:rPr lang="en-US" sz="2900" b="1" dirty="0" smtClean="0"/>
              <a:t>midsagittal</a:t>
            </a:r>
            <a:r>
              <a:rPr lang="en-US" sz="2900" dirty="0" smtClean="0"/>
              <a:t> plane. Anything located </a:t>
            </a:r>
          </a:p>
          <a:p>
            <a:pPr>
              <a:buNone/>
            </a:pPr>
            <a:r>
              <a:rPr lang="en-US" sz="2900" dirty="0" smtClean="0"/>
              <a:t>       toward the midline is said to be </a:t>
            </a:r>
            <a:r>
              <a:rPr lang="en-US" sz="2900" b="1" dirty="0" smtClean="0"/>
              <a:t>medial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dirty="0" smtClean="0"/>
              <a:t>Anything away from the midline is said to be </a:t>
            </a:r>
            <a:r>
              <a:rPr lang="en-US" b="1" dirty="0" smtClean="0"/>
              <a:t>lateral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For example, the medial side of the knee is the side closest to the other knee whereas the lateral side of the knee is the outside of the knee.</a:t>
            </a:r>
            <a:endParaRPr lang="en-US" b="1" dirty="0" smtClean="0"/>
          </a:p>
        </p:txBody>
      </p:sp>
      <p:pic>
        <p:nvPicPr>
          <p:cNvPr id="20482" name="Picture 2" descr="http://img.tfd.com/mosbycam/thumbs/500161-fx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524000"/>
            <a:ext cx="1724025" cy="4191000"/>
          </a:xfrm>
          <a:prstGeom prst="rect">
            <a:avLst/>
          </a:prstGeom>
          <a:noFill/>
        </p:spPr>
      </p:pic>
      <p:pic>
        <p:nvPicPr>
          <p:cNvPr id="20484" name="Picture 4" descr="http://www.nlm.nih.gov/medlineplus/ency/images/ency/fullsize/95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209800"/>
            <a:ext cx="4343400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Anatomic Directional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715000"/>
          </a:xfrm>
        </p:spPr>
        <p:txBody>
          <a:bodyPr/>
          <a:lstStyle/>
          <a:p>
            <a:r>
              <a:rPr lang="en-US" sz="2400" dirty="0" smtClean="0"/>
              <a:t>Two terms are used to describe the relationship of the extremities(arms and legs)</a:t>
            </a:r>
          </a:p>
          <a:p>
            <a:r>
              <a:rPr lang="en-US" sz="2400" b="1" dirty="0" smtClean="0"/>
              <a:t>Proximal: </a:t>
            </a:r>
            <a:r>
              <a:rPr lang="en-US" sz="2400" dirty="0" smtClean="0"/>
              <a:t>Indicates nearness to the point of attachment </a:t>
            </a:r>
          </a:p>
          <a:p>
            <a:r>
              <a:rPr lang="en-US" sz="2400" b="1" dirty="0" smtClean="0"/>
              <a:t>Distal: </a:t>
            </a:r>
            <a:r>
              <a:rPr lang="en-US" sz="2400" dirty="0" smtClean="0"/>
              <a:t>indicates away from the point of attachment</a:t>
            </a:r>
          </a:p>
          <a:p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</a:t>
            </a:r>
          </a:p>
          <a:p>
            <a:pPr>
              <a:buNone/>
            </a:pPr>
            <a:r>
              <a:rPr lang="en-US" sz="2000" dirty="0" smtClean="0"/>
              <a:t>Shoulder                                                                                  Finger(phalanges)</a:t>
            </a:r>
          </a:p>
          <a:p>
            <a:pPr>
              <a:buNone/>
            </a:pPr>
            <a:r>
              <a:rPr lang="en-US" sz="2000" dirty="0" smtClean="0"/>
              <a:t>(point of attachment)                                                           </a:t>
            </a:r>
            <a:r>
              <a:rPr lang="en-US" sz="2000" b="1" dirty="0" smtClean="0"/>
              <a:t> Distal </a:t>
            </a:r>
            <a:r>
              <a:rPr lang="en-US" sz="2000" dirty="0" smtClean="0"/>
              <a:t>away from the  						   shoulder(distant)</a:t>
            </a:r>
          </a:p>
          <a:p>
            <a:pPr>
              <a:buNone/>
            </a:pPr>
            <a:r>
              <a:rPr lang="en-US" sz="2000" dirty="0" smtClean="0"/>
              <a:t>     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Elbow</a:t>
            </a:r>
          </a:p>
          <a:p>
            <a:pPr>
              <a:buNone/>
            </a:pPr>
            <a:r>
              <a:rPr lang="en-US" sz="2000" b="1" dirty="0" smtClean="0"/>
              <a:t>Proximal </a:t>
            </a:r>
            <a:r>
              <a:rPr lang="en-US" sz="2000" dirty="0" smtClean="0"/>
              <a:t>nearness to the</a:t>
            </a:r>
          </a:p>
          <a:p>
            <a:pPr>
              <a:buNone/>
            </a:pPr>
            <a:r>
              <a:rPr lang="en-US" sz="2000" dirty="0" smtClean="0"/>
              <a:t>shoulder</a:t>
            </a:r>
          </a:p>
        </p:txBody>
      </p:sp>
      <p:pic>
        <p:nvPicPr>
          <p:cNvPr id="1026" name="Picture 2" descr="http://www.carmenlu.com/first/vocabulary/health1/body1_1/a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572000"/>
            <a:ext cx="6019800" cy="2057400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>
            <a:off x="1219200" y="4343400"/>
            <a:ext cx="21336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7048500" y="4838700"/>
            <a:ext cx="1447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514600" y="5715000"/>
            <a:ext cx="13716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</TotalTime>
  <Words>975</Words>
  <Application>Microsoft Office PowerPoint</Application>
  <PresentationFormat>On-screen Show (4:3)</PresentationFormat>
  <Paragraphs>155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Batang</vt:lpstr>
      <vt:lpstr>Arial</vt:lpstr>
      <vt:lpstr>Calibri</vt:lpstr>
      <vt:lpstr>Wingdings</vt:lpstr>
      <vt:lpstr>Office Theme</vt:lpstr>
      <vt:lpstr>       MA 11-1  Anatomical Descriptors  &amp;  Fundamental Body Structures</vt:lpstr>
      <vt:lpstr>TERMS</vt:lpstr>
      <vt:lpstr>Anatomy and Physiology Defined </vt:lpstr>
      <vt:lpstr>TERMS</vt:lpstr>
      <vt:lpstr> Anatomy and Physiology of the Human Body </vt:lpstr>
      <vt:lpstr>Language Of Medicine</vt:lpstr>
      <vt:lpstr>Anatomic Directional Terms</vt:lpstr>
      <vt:lpstr>Anatomic Directional Terms</vt:lpstr>
      <vt:lpstr>Anatomic Directional Terms</vt:lpstr>
      <vt:lpstr>Anatomic Directional Terms</vt:lpstr>
      <vt:lpstr>Anatomic Directional Terms</vt:lpstr>
      <vt:lpstr>Abdominal Regions(4)</vt:lpstr>
      <vt:lpstr>Abdominal Regions(9)</vt:lpstr>
      <vt:lpstr>The Cell</vt:lpstr>
      <vt:lpstr>The Cell</vt:lpstr>
      <vt:lpstr>The Cell Organelles</vt:lpstr>
      <vt:lpstr>The Cell Organelles</vt:lpstr>
      <vt:lpstr>The Cell Organelles</vt:lpstr>
      <vt:lpstr>Chromosomes</vt:lpstr>
      <vt:lpstr>Chromosomes</vt:lpstr>
      <vt:lpstr>Genes</vt:lpstr>
      <vt:lpstr>Passing Molecules Through Cell Membranes</vt:lpstr>
      <vt:lpstr>Passing Molecules Through Cell Membranes</vt:lpstr>
      <vt:lpstr>Passing Molecules Through Cell Membranes</vt:lpstr>
    </vt:vector>
  </TitlesOfParts>
  <Company>Salt Lake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11-1</dc:title>
  <dc:creator>ahastin2</dc:creator>
  <cp:lastModifiedBy>Receptionist</cp:lastModifiedBy>
  <cp:revision>98</cp:revision>
  <dcterms:created xsi:type="dcterms:W3CDTF">2011-08-02T23:41:23Z</dcterms:created>
  <dcterms:modified xsi:type="dcterms:W3CDTF">2015-09-01T17:31:40Z</dcterms:modified>
</cp:coreProperties>
</file>