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3" r:id="rId1"/>
  </p:sldMasterIdLst>
  <p:notesMasterIdLst>
    <p:notesMasterId r:id="rId28"/>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1" r:id="rId15"/>
    <p:sldId id="272" r:id="rId16"/>
    <p:sldId id="273" r:id="rId17"/>
    <p:sldId id="277" r:id="rId18"/>
    <p:sldId id="276" r:id="rId19"/>
    <p:sldId id="278" r:id="rId20"/>
    <p:sldId id="279" r:id="rId21"/>
    <p:sldId id="280" r:id="rId22"/>
    <p:sldId id="281" r:id="rId23"/>
    <p:sldId id="282" r:id="rId24"/>
    <p:sldId id="274" r:id="rId25"/>
    <p:sldId id="283" r:id="rId26"/>
    <p:sldId id="284" r:id="rId27"/>
  </p:sldIdLst>
  <p:sldSz cx="9144000" cy="6858000" type="screen4x3"/>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1pPr>
    <a:lvl2pPr marL="742950" indent="-28575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2pPr>
    <a:lvl3pPr marL="11430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3pPr>
    <a:lvl4pPr marL="16002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4pPr>
    <a:lvl5pPr marL="2057400" indent="-228600" algn="l" defTabSz="457200"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5pPr>
    <a:lvl6pPr marL="2286000" algn="l" defTabSz="457200" rtl="0" eaLnBrk="1" latinLnBrk="0" hangingPunct="1">
      <a:defRPr kern="1200">
        <a:solidFill>
          <a:schemeClr val="tx1"/>
        </a:solidFill>
        <a:latin typeface="Arial" charset="0"/>
        <a:ea typeface="ＭＳ Ｐゴシック" charset="0"/>
        <a:cs typeface="Microsoft YaHei" charset="0"/>
      </a:defRPr>
    </a:lvl6pPr>
    <a:lvl7pPr marL="2743200" algn="l" defTabSz="457200" rtl="0" eaLnBrk="1" latinLnBrk="0" hangingPunct="1">
      <a:defRPr kern="1200">
        <a:solidFill>
          <a:schemeClr val="tx1"/>
        </a:solidFill>
        <a:latin typeface="Arial" charset="0"/>
        <a:ea typeface="ＭＳ Ｐゴシック" charset="0"/>
        <a:cs typeface="Microsoft YaHei" charset="0"/>
      </a:defRPr>
    </a:lvl7pPr>
    <a:lvl8pPr marL="3200400" algn="l" defTabSz="457200" rtl="0" eaLnBrk="1" latinLnBrk="0" hangingPunct="1">
      <a:defRPr kern="1200">
        <a:solidFill>
          <a:schemeClr val="tx1"/>
        </a:solidFill>
        <a:latin typeface="Arial" charset="0"/>
        <a:ea typeface="ＭＳ Ｐゴシック" charset="0"/>
        <a:cs typeface="Microsoft YaHei" charset="0"/>
      </a:defRPr>
    </a:lvl8pPr>
    <a:lvl9pPr marL="3657600" algn="l" defTabSz="457200" rtl="0" eaLnBrk="1" latinLnBrk="0" hangingPunct="1">
      <a:defRPr kern="1200">
        <a:solidFill>
          <a:schemeClr val="tx1"/>
        </a:solidFill>
        <a:latin typeface="Arial" charset="0"/>
        <a:ea typeface="ＭＳ Ｐゴシック" charset="0"/>
        <a:cs typeface="Microsoft YaHei"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2968"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3074"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US"/>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US"/>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US"/>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fld id="{4E46117B-D56C-C343-A4AC-95EB2A38395E}" type="slidenum">
              <a:rPr lang="en-US"/>
              <a:pPr/>
              <a:t>‹#›</a:t>
            </a:fld>
            <a:endParaRPr lang="en-US"/>
          </a:p>
        </p:txBody>
      </p:sp>
    </p:spTree>
    <p:extLst>
      <p:ext uri="{BB962C8B-B14F-4D97-AF65-F5344CB8AC3E}">
        <p14:creationId xmlns:p14="http://schemas.microsoft.com/office/powerpoint/2010/main" val="148936360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4CF897F-E9FF-6542-A8AC-8CD60F8D7462}" type="slidenum">
              <a:rPr lang="en-US"/>
              <a:pPr/>
              <a:t>2</a:t>
            </a:fld>
            <a:endParaRPr lang="en-US"/>
          </a:p>
        </p:txBody>
      </p:sp>
      <p:sp>
        <p:nvSpPr>
          <p:cNvPr id="3481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51183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41EC76B-2140-D64B-A927-D5D82064546C}" type="slidenum">
              <a:rPr lang="en-US"/>
              <a:pPr/>
              <a:t>11</a:t>
            </a:fld>
            <a:endParaRPr lang="en-US"/>
          </a:p>
        </p:txBody>
      </p:sp>
      <p:sp>
        <p:nvSpPr>
          <p:cNvPr id="4505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5058"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4191309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2B7883C-1ADA-6F42-82A2-BFA469FA8EFB}" type="slidenum">
              <a:rPr lang="en-US"/>
              <a:pPr/>
              <a:t>12</a:t>
            </a:fld>
            <a:endParaRPr lang="en-US"/>
          </a:p>
        </p:txBody>
      </p:sp>
      <p:sp>
        <p:nvSpPr>
          <p:cNvPr id="4608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6082"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999916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EACE2F5-E68C-1141-BCE5-05C13F09A502}" type="slidenum">
              <a:rPr lang="en-US"/>
              <a:pPr/>
              <a:t>13</a:t>
            </a:fld>
            <a:endParaRPr lang="en-US"/>
          </a:p>
        </p:txBody>
      </p:sp>
      <p:sp>
        <p:nvSpPr>
          <p:cNvPr id="4710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7106"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1878063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6835309-1E79-0B47-B773-58643144F8B9}" type="slidenum">
              <a:rPr lang="en-US"/>
              <a:pPr/>
              <a:t>14</a:t>
            </a:fld>
            <a:endParaRPr lang="en-US"/>
          </a:p>
        </p:txBody>
      </p:sp>
      <p:sp>
        <p:nvSpPr>
          <p:cNvPr id="4915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9154"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74224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01F9986-F75E-F54B-B6BC-13B0BDCC9221}" type="slidenum">
              <a:rPr lang="en-US"/>
              <a:pPr/>
              <a:t>15</a:t>
            </a:fld>
            <a:endParaRPr lang="en-US"/>
          </a:p>
        </p:txBody>
      </p:sp>
      <p:sp>
        <p:nvSpPr>
          <p:cNvPr id="5017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0178"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55006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95736CF-4C6F-FF48-BE6A-EA4389C22ED1}" type="slidenum">
              <a:rPr lang="en-US"/>
              <a:pPr/>
              <a:t>16</a:t>
            </a:fld>
            <a:endParaRPr lang="en-US"/>
          </a:p>
        </p:txBody>
      </p:sp>
      <p:sp>
        <p:nvSpPr>
          <p:cNvPr id="5120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1202"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127690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1AC44F1-6BF4-4645-85EA-D782BB2EE050}" type="slidenum">
              <a:rPr lang="en-US"/>
              <a:pPr/>
              <a:t>17</a:t>
            </a:fld>
            <a:endParaRPr lang="en-US"/>
          </a:p>
        </p:txBody>
      </p:sp>
      <p:sp>
        <p:nvSpPr>
          <p:cNvPr id="5529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5298"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776974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74F1A56-063B-1A44-A86A-242B3F5FC0F5}" type="slidenum">
              <a:rPr lang="en-US"/>
              <a:pPr/>
              <a:t>18</a:t>
            </a:fld>
            <a:endParaRPr lang="en-US"/>
          </a:p>
        </p:txBody>
      </p:sp>
      <p:sp>
        <p:nvSpPr>
          <p:cNvPr id="5427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4274"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475489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EF91CB6-AB47-C647-88D9-D6C00CAAF849}" type="slidenum">
              <a:rPr lang="en-US"/>
              <a:pPr/>
              <a:t>19</a:t>
            </a:fld>
            <a:endParaRPr lang="en-US"/>
          </a:p>
        </p:txBody>
      </p:sp>
      <p:sp>
        <p:nvSpPr>
          <p:cNvPr id="5632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6322"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838423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E559FC1-E4AF-2C45-BDCC-73711AEDCE29}" type="slidenum">
              <a:rPr lang="en-US"/>
              <a:pPr/>
              <a:t>20</a:t>
            </a:fld>
            <a:endParaRPr lang="en-US"/>
          </a:p>
        </p:txBody>
      </p:sp>
      <p:sp>
        <p:nvSpPr>
          <p:cNvPr id="5734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7346"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494905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A44E755-289A-9948-82E1-2132300FA7C9}" type="slidenum">
              <a:rPr lang="en-US"/>
              <a:pPr/>
              <a:t>3</a:t>
            </a:fld>
            <a:endParaRPr lang="en-US"/>
          </a:p>
        </p:txBody>
      </p:sp>
      <p:sp>
        <p:nvSpPr>
          <p:cNvPr id="3584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938604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9CA288D-D7FB-0B42-AE40-59A93CCDAC70}" type="slidenum">
              <a:rPr lang="en-US"/>
              <a:pPr/>
              <a:t>21</a:t>
            </a:fld>
            <a:endParaRPr lang="en-US"/>
          </a:p>
        </p:txBody>
      </p:sp>
      <p:sp>
        <p:nvSpPr>
          <p:cNvPr id="5836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8370"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372186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1E51940-E088-0047-A5B9-7C6B97EB6261}" type="slidenum">
              <a:rPr lang="en-US"/>
              <a:pPr/>
              <a:t>22</a:t>
            </a:fld>
            <a:endParaRPr lang="en-US"/>
          </a:p>
        </p:txBody>
      </p:sp>
      <p:sp>
        <p:nvSpPr>
          <p:cNvPr id="5939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9394"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7990137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B6E4608-8767-D346-84B8-7DDD3BA602E7}" type="slidenum">
              <a:rPr lang="en-US"/>
              <a:pPr/>
              <a:t>23</a:t>
            </a:fld>
            <a:endParaRPr lang="en-US"/>
          </a:p>
        </p:txBody>
      </p:sp>
      <p:sp>
        <p:nvSpPr>
          <p:cNvPr id="60417"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0418"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899351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B4854DC-21BF-DC44-A12D-267C729F42E7}" type="slidenum">
              <a:rPr lang="en-US"/>
              <a:pPr/>
              <a:t>24</a:t>
            </a:fld>
            <a:endParaRPr lang="en-US"/>
          </a:p>
        </p:txBody>
      </p:sp>
      <p:sp>
        <p:nvSpPr>
          <p:cNvPr id="5222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52226"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899770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4DF8331-5A09-0C4E-B7B3-31345E10E2CC}" type="slidenum">
              <a:rPr lang="en-US"/>
              <a:pPr/>
              <a:t>25</a:t>
            </a:fld>
            <a:endParaRPr lang="en-US"/>
          </a:p>
        </p:txBody>
      </p:sp>
      <p:sp>
        <p:nvSpPr>
          <p:cNvPr id="6144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1442"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976462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9E31EB3-61BC-3946-8AE2-2553EBE6466B}" type="slidenum">
              <a:rPr lang="en-US"/>
              <a:pPr/>
              <a:t>26</a:t>
            </a:fld>
            <a:endParaRPr lang="en-US"/>
          </a:p>
        </p:txBody>
      </p:sp>
      <p:sp>
        <p:nvSpPr>
          <p:cNvPr id="6246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62466"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4279694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AF4A46D-D332-CF46-9ADD-BED0B707C96A}" type="slidenum">
              <a:rPr lang="en-US"/>
              <a:pPr/>
              <a:t>4</a:t>
            </a:fld>
            <a:endParaRPr lang="en-US"/>
          </a:p>
        </p:txBody>
      </p:sp>
      <p:sp>
        <p:nvSpPr>
          <p:cNvPr id="3686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810944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B346434-2D85-E441-9218-5D886A0C766A}" type="slidenum">
              <a:rPr lang="en-US"/>
              <a:pPr/>
              <a:t>5</a:t>
            </a:fld>
            <a:endParaRPr lang="en-US"/>
          </a:p>
        </p:txBody>
      </p:sp>
      <p:sp>
        <p:nvSpPr>
          <p:cNvPr id="3788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264181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91C1984-4704-1246-AD39-8AF8953CC879}" type="slidenum">
              <a:rPr lang="en-US"/>
              <a:pPr/>
              <a:t>6</a:t>
            </a:fld>
            <a:endParaRPr lang="en-US"/>
          </a:p>
        </p:txBody>
      </p:sp>
      <p:sp>
        <p:nvSpPr>
          <p:cNvPr id="3891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2020003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9C24B47-CEF5-B446-8773-242B4FCC5538}" type="slidenum">
              <a:rPr lang="en-US"/>
              <a:pPr/>
              <a:t>7</a:t>
            </a:fld>
            <a:endParaRPr lang="en-US"/>
          </a:p>
        </p:txBody>
      </p:sp>
      <p:sp>
        <p:nvSpPr>
          <p:cNvPr id="40961"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0962"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163254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982E38E-D4A7-DD43-88C0-9AB6C16762C1}" type="slidenum">
              <a:rPr lang="en-US"/>
              <a:pPr/>
              <a:t>8</a:t>
            </a:fld>
            <a:endParaRPr lang="en-US"/>
          </a:p>
        </p:txBody>
      </p:sp>
      <p:sp>
        <p:nvSpPr>
          <p:cNvPr id="41985"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1986"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967465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49F281E-322D-054C-97E8-B784363072DD}" type="slidenum">
              <a:rPr lang="en-US"/>
              <a:pPr/>
              <a:t>9</a:t>
            </a:fld>
            <a:endParaRPr lang="en-US"/>
          </a:p>
        </p:txBody>
      </p:sp>
      <p:sp>
        <p:nvSpPr>
          <p:cNvPr id="43009"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3010"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781414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3E81E35-A953-4949-9FB5-EAB7C6E3DE7B}" type="slidenum">
              <a:rPr lang="en-US"/>
              <a:pPr/>
              <a:t>10</a:t>
            </a:fld>
            <a:endParaRPr lang="en-US"/>
          </a:p>
        </p:txBody>
      </p:sp>
      <p:sp>
        <p:nvSpPr>
          <p:cNvPr id="44033" name="Text Box 1"/>
          <p:cNvSpPr txBox="1">
            <a:spLocks noGrp="1" noRot="1" noChangeAspect="1"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44034" name="Text Box 2"/>
          <p:cNvSpPr txBox="1">
            <a:spLocks noGrp="1"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342903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6156DF-F9E0-FC43-A309-884762C2B5E2}" type="slidenum">
              <a:rPr lang="en-US" smtClean="0"/>
              <a:pPr/>
              <a:t>‹#›</a:t>
            </a:fld>
            <a:endParaRPr lang="en-US"/>
          </a:p>
        </p:txBody>
      </p:sp>
    </p:spTree>
    <p:extLst>
      <p:ext uri="{BB962C8B-B14F-4D97-AF65-F5344CB8AC3E}">
        <p14:creationId xmlns:p14="http://schemas.microsoft.com/office/powerpoint/2010/main" val="3290241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1EDD3-F25D-0F48-A956-11A6101DAC67}" type="slidenum">
              <a:rPr lang="en-US" smtClean="0"/>
              <a:pPr/>
              <a:t>‹#›</a:t>
            </a:fld>
            <a:endParaRPr lang="en-US"/>
          </a:p>
        </p:txBody>
      </p:sp>
    </p:spTree>
    <p:extLst>
      <p:ext uri="{BB962C8B-B14F-4D97-AF65-F5344CB8AC3E}">
        <p14:creationId xmlns:p14="http://schemas.microsoft.com/office/powerpoint/2010/main" val="383637242"/>
      </p:ext>
    </p:extLst>
  </p:cSld>
  <p:clrMapOvr>
    <a:masterClrMapping/>
  </p:clrMapOvr>
  <p:hf sldNum="0"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1EDD3-F25D-0F48-A956-11A6101DAC6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1224468"/>
      </p:ext>
    </p:extLst>
  </p:cSld>
  <p:clrMapOvr>
    <a:masterClrMapping/>
  </p:clrMapOvr>
  <p:hf sldNum="0"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1EDD3-F25D-0F48-A956-11A6101DAC67}" type="slidenum">
              <a:rPr lang="en-US" smtClean="0"/>
              <a:pPr/>
              <a:t>‹#›</a:t>
            </a:fld>
            <a:endParaRPr lang="en-US"/>
          </a:p>
        </p:txBody>
      </p:sp>
    </p:spTree>
    <p:extLst>
      <p:ext uri="{BB962C8B-B14F-4D97-AF65-F5344CB8AC3E}">
        <p14:creationId xmlns:p14="http://schemas.microsoft.com/office/powerpoint/2010/main" val="739154428"/>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1EDD3-F25D-0F48-A956-11A6101DAC6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326496"/>
      </p:ext>
    </p:extLst>
  </p:cSld>
  <p:clrMapOvr>
    <a:masterClrMapping/>
  </p:clrMapOvr>
  <p:hf sldNum="0"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791EDD3-F25D-0F48-A956-11A6101DAC67}" type="slidenum">
              <a:rPr lang="en-US" smtClean="0"/>
              <a:pPr/>
              <a:t>‹#›</a:t>
            </a:fld>
            <a:endParaRPr lang="en-US"/>
          </a:p>
        </p:txBody>
      </p:sp>
    </p:spTree>
    <p:extLst>
      <p:ext uri="{BB962C8B-B14F-4D97-AF65-F5344CB8AC3E}">
        <p14:creationId xmlns:p14="http://schemas.microsoft.com/office/powerpoint/2010/main" val="1602028616"/>
      </p:ext>
    </p:extLst>
  </p:cSld>
  <p:clrMapOvr>
    <a:masterClrMapping/>
  </p:clrMapOvr>
  <p:hf sldNum="0"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762F68-CAEA-CC4F-95D5-20581C768C57}" type="slidenum">
              <a:rPr lang="en-US" smtClean="0"/>
              <a:pPr/>
              <a:t>‹#›</a:t>
            </a:fld>
            <a:endParaRPr lang="en-US"/>
          </a:p>
        </p:txBody>
      </p:sp>
    </p:spTree>
    <p:extLst>
      <p:ext uri="{BB962C8B-B14F-4D97-AF65-F5344CB8AC3E}">
        <p14:creationId xmlns:p14="http://schemas.microsoft.com/office/powerpoint/2010/main" val="367850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D01F91-42FE-D345-83D0-8F72CA591131}" type="slidenum">
              <a:rPr lang="en-US" smtClean="0"/>
              <a:pPr/>
              <a:t>‹#›</a:t>
            </a:fld>
            <a:endParaRPr lang="en-US"/>
          </a:p>
        </p:txBody>
      </p:sp>
    </p:spTree>
    <p:extLst>
      <p:ext uri="{BB962C8B-B14F-4D97-AF65-F5344CB8AC3E}">
        <p14:creationId xmlns:p14="http://schemas.microsoft.com/office/powerpoint/2010/main" val="426176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A824B4-4DBB-E649-9F15-104DC61F304F}" type="slidenum">
              <a:rPr lang="en-US" smtClean="0"/>
              <a:pPr/>
              <a:t>‹#›</a:t>
            </a:fld>
            <a:endParaRPr lang="en-US"/>
          </a:p>
        </p:txBody>
      </p:sp>
    </p:spTree>
    <p:extLst>
      <p:ext uri="{BB962C8B-B14F-4D97-AF65-F5344CB8AC3E}">
        <p14:creationId xmlns:p14="http://schemas.microsoft.com/office/powerpoint/2010/main" val="131686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3/5/15</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616F39-5B6D-144E-BCF6-DF2E03C507A5}" type="slidenum">
              <a:rPr lang="en-US" smtClean="0"/>
              <a:pPr/>
              <a:t>‹#›</a:t>
            </a:fld>
            <a:endParaRPr lang="en-US"/>
          </a:p>
        </p:txBody>
      </p:sp>
    </p:spTree>
    <p:extLst>
      <p:ext uri="{BB962C8B-B14F-4D97-AF65-F5344CB8AC3E}">
        <p14:creationId xmlns:p14="http://schemas.microsoft.com/office/powerpoint/2010/main" val="243702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3/5/15</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E5D244-8730-8246-9A2B-598EFE4C7B66}" type="slidenum">
              <a:rPr lang="en-US" smtClean="0"/>
              <a:pPr/>
              <a:t>‹#›</a:t>
            </a:fld>
            <a:endParaRPr lang="en-US"/>
          </a:p>
        </p:txBody>
      </p:sp>
    </p:spTree>
    <p:extLst>
      <p:ext uri="{BB962C8B-B14F-4D97-AF65-F5344CB8AC3E}">
        <p14:creationId xmlns:p14="http://schemas.microsoft.com/office/powerpoint/2010/main" val="1396500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3/5/15</a:t>
            </a: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C05446-EEFC-FB4F-9A33-256180C35B3A}" type="slidenum">
              <a:rPr lang="en-US" smtClean="0"/>
              <a:pPr/>
              <a:t>‹#›</a:t>
            </a:fld>
            <a:endParaRPr lang="en-US"/>
          </a:p>
        </p:txBody>
      </p:sp>
    </p:spTree>
    <p:extLst>
      <p:ext uri="{BB962C8B-B14F-4D97-AF65-F5344CB8AC3E}">
        <p14:creationId xmlns:p14="http://schemas.microsoft.com/office/powerpoint/2010/main" val="387508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3/5/15</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93F0E0-0BEB-DD4F-B4A6-0992B5FA6F20}" type="slidenum">
              <a:rPr lang="en-US" smtClean="0"/>
              <a:pPr/>
              <a:t>‹#›</a:t>
            </a:fld>
            <a:endParaRPr lang="en-US"/>
          </a:p>
        </p:txBody>
      </p:sp>
    </p:spTree>
    <p:extLst>
      <p:ext uri="{BB962C8B-B14F-4D97-AF65-F5344CB8AC3E}">
        <p14:creationId xmlns:p14="http://schemas.microsoft.com/office/powerpoint/2010/main" val="410631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3/5/15</a:t>
            </a:r>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25CF06-CEC4-584D-B213-1EE077DBC4DA}" type="slidenum">
              <a:rPr lang="en-US" smtClean="0"/>
              <a:pPr/>
              <a:t>‹#›</a:t>
            </a:fld>
            <a:endParaRPr lang="en-US"/>
          </a:p>
        </p:txBody>
      </p:sp>
    </p:spTree>
    <p:extLst>
      <p:ext uri="{BB962C8B-B14F-4D97-AF65-F5344CB8AC3E}">
        <p14:creationId xmlns:p14="http://schemas.microsoft.com/office/powerpoint/2010/main" val="4211136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3/5/15</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85B7C7-9F56-5943-9B3F-A105803903B4}" type="slidenum">
              <a:rPr lang="en-US" smtClean="0"/>
              <a:pPr/>
              <a:t>‹#›</a:t>
            </a:fld>
            <a:endParaRPr lang="en-US"/>
          </a:p>
        </p:txBody>
      </p:sp>
    </p:spTree>
    <p:extLst>
      <p:ext uri="{BB962C8B-B14F-4D97-AF65-F5344CB8AC3E}">
        <p14:creationId xmlns:p14="http://schemas.microsoft.com/office/powerpoint/2010/main" val="2195336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3/5/15</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7934E9-E816-DB4B-8C05-76D588E7473D}" type="slidenum">
              <a:rPr lang="en-US" smtClean="0"/>
              <a:pPr/>
              <a:t>‹#›</a:t>
            </a:fld>
            <a:endParaRPr lang="en-US"/>
          </a:p>
        </p:txBody>
      </p:sp>
    </p:spTree>
    <p:extLst>
      <p:ext uri="{BB962C8B-B14F-4D97-AF65-F5344CB8AC3E}">
        <p14:creationId xmlns:p14="http://schemas.microsoft.com/office/powerpoint/2010/main" val="32129244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smtClean="0"/>
              <a:t>3/5/15</a:t>
            </a:r>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791EDD3-F25D-0F48-A956-11A6101DAC67}" type="slidenum">
              <a:rPr lang="en-US" smtClean="0"/>
              <a:pPr/>
              <a:t>‹#›</a:t>
            </a:fld>
            <a:endParaRPr lang="en-US"/>
          </a:p>
        </p:txBody>
      </p:sp>
    </p:spTree>
    <p:extLst>
      <p:ext uri="{BB962C8B-B14F-4D97-AF65-F5344CB8AC3E}">
        <p14:creationId xmlns:p14="http://schemas.microsoft.com/office/powerpoint/2010/main" val="5567654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hf sldNum="0"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flipH="1" flipV="1">
            <a:off x="5715000" y="6172200"/>
            <a:ext cx="64648" cy="103452"/>
          </a:xfrm>
        </p:spPr>
        <p:txBody>
          <a:bodyPr/>
          <a:lstStyle/>
          <a:p>
            <a:r>
              <a:rPr lang="en-US" dirty="0" smtClean="0"/>
              <a:t>3/</a:t>
            </a:r>
            <a:endParaRPr lang="en-US" dirty="0"/>
          </a:p>
        </p:txBody>
      </p:sp>
      <p:sp>
        <p:nvSpPr>
          <p:cNvPr id="6" name="TextBox 5"/>
          <p:cNvSpPr txBox="1"/>
          <p:nvPr/>
        </p:nvSpPr>
        <p:spPr>
          <a:xfrm>
            <a:off x="756137" y="1905000"/>
            <a:ext cx="6705601" cy="3126433"/>
          </a:xfrm>
          <a:prstGeom prst="rect">
            <a:avLst/>
          </a:prstGeom>
          <a:noFill/>
        </p:spPr>
        <p:txBody>
          <a:bodyPr wrap="square" rtlCol="0">
            <a:spAutoFit/>
          </a:bodyPr>
          <a:lstStyle/>
          <a:p>
            <a:pPr algn="ctr"/>
            <a:endParaRPr lang="en-US" sz="3600" dirty="0" smtClean="0">
              <a:latin typeface="Apple Chancery"/>
              <a:cs typeface="Apple Chancery"/>
            </a:endParaRPr>
          </a:p>
          <a:p>
            <a:pPr algn="ctr"/>
            <a:endParaRPr lang="en-US" sz="3600" dirty="0">
              <a:latin typeface="Apple Chancery"/>
              <a:cs typeface="Apple Chancery"/>
            </a:endParaRPr>
          </a:p>
          <a:p>
            <a:pPr algn="ctr"/>
            <a:endParaRPr lang="en-US" sz="4400" dirty="0" smtClean="0">
              <a:latin typeface="Apple Chancery"/>
              <a:cs typeface="Apple Chancery"/>
            </a:endParaRPr>
          </a:p>
          <a:p>
            <a:pPr algn="ctr"/>
            <a:r>
              <a:rPr lang="en-US" sz="4800" b="1" dirty="0" smtClean="0">
                <a:solidFill>
                  <a:srgbClr val="00B0F0"/>
                </a:solidFill>
                <a:latin typeface="Apple Chancery"/>
                <a:cs typeface="Apple Chancery"/>
              </a:rPr>
              <a:t>Making </a:t>
            </a:r>
            <a:r>
              <a:rPr lang="en-US" sz="4800" b="1" dirty="0">
                <a:solidFill>
                  <a:srgbClr val="00B0F0"/>
                </a:solidFill>
                <a:latin typeface="Apple Chancery"/>
                <a:cs typeface="Apple Chancery"/>
              </a:rPr>
              <a:t>The Best of Your Externship Experience</a:t>
            </a:r>
          </a:p>
        </p:txBody>
      </p:sp>
      <p:pic>
        <p:nvPicPr>
          <p:cNvPr id="7" name="Picture 6" descr="images-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447800"/>
            <a:ext cx="5715000" cy="1562100"/>
          </a:xfrm>
          <a:prstGeom prst="rect">
            <a:avLst/>
          </a:prstGeom>
        </p:spPr>
      </p:pic>
    </p:spTree>
    <p:extLst>
      <p:ext uri="{BB962C8B-B14F-4D97-AF65-F5344CB8AC3E}">
        <p14:creationId xmlns:p14="http://schemas.microsoft.com/office/powerpoint/2010/main" val="10653589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304800" y="533401"/>
            <a:ext cx="6324600" cy="838199"/>
          </a:xfrm>
          <a:ln/>
        </p:spPr>
        <p:txBody>
          <a:bodyPr>
            <a:normAutofit/>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Applying Your Technical Skills</a:t>
            </a:r>
          </a:p>
        </p:txBody>
      </p:sp>
      <p:sp>
        <p:nvSpPr>
          <p:cNvPr id="14338" name="Text Box 2"/>
          <p:cNvSpPr txBox="1">
            <a:spLocks noChangeArrowheads="1"/>
          </p:cNvSpPr>
          <p:nvPr/>
        </p:nvSpPr>
        <p:spPr bwMode="auto">
          <a:xfrm>
            <a:off x="533400" y="1828800"/>
            <a:ext cx="6096000" cy="297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Remember that practice makes perfect.  The more you practice a skill in the medical office, the more confident you will feel, and the easier the skill will come.</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Don't let your fears stand in the way of your success!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457200" y="457200"/>
            <a:ext cx="6781800" cy="9144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Enhancing Your Soft Skills </a:t>
            </a:r>
          </a:p>
        </p:txBody>
      </p:sp>
      <p:sp>
        <p:nvSpPr>
          <p:cNvPr id="15362" name="Text Box 2"/>
          <p:cNvSpPr txBox="1">
            <a:spLocks noChangeArrowheads="1"/>
          </p:cNvSpPr>
          <p:nvPr/>
        </p:nvSpPr>
        <p:spPr bwMode="auto">
          <a:xfrm>
            <a:off x="838200" y="1371600"/>
            <a:ext cx="60960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Your externship will also allow you to practice and enhance your “soft skills” such as communication and customer service. </a:t>
            </a:r>
            <a:r>
              <a:rPr lang="en-US" b="1" dirty="0" smtClean="0">
                <a:latin typeface="Apple Chancery"/>
                <a:cs typeface="Apple Chancery"/>
              </a:rPr>
              <a:t>“</a:t>
            </a:r>
            <a:r>
              <a:rPr lang="en-US" b="1" dirty="0">
                <a:latin typeface="Apple Chancery"/>
                <a:cs typeface="Apple Chancery"/>
              </a:rPr>
              <a:t>Soft skills” are sometimes referred to as “people </a:t>
            </a:r>
            <a:r>
              <a:rPr lang="en-US" b="1" dirty="0" smtClean="0">
                <a:latin typeface="Apple Chancery"/>
                <a:cs typeface="Apple Chancery"/>
              </a:rPr>
              <a:t>skills”.</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During your externship, you will get the opportunity to work </a:t>
            </a:r>
            <a:r>
              <a:rPr lang="en-US" b="1" dirty="0" smtClean="0">
                <a:latin typeface="Apple Chancery"/>
                <a:cs typeface="Apple Chancery"/>
              </a:rPr>
              <a:t>with </a:t>
            </a:r>
            <a:r>
              <a:rPr lang="en-US" b="1" dirty="0">
                <a:latin typeface="Apple Chancery"/>
                <a:cs typeface="Apple Chancery"/>
              </a:rPr>
              <a:t>patients. </a:t>
            </a:r>
            <a:r>
              <a:rPr lang="en-US" b="1" dirty="0" smtClean="0">
                <a:latin typeface="Apple Chancery"/>
                <a:cs typeface="Apple Chancery"/>
              </a:rPr>
              <a:t>Doing </a:t>
            </a:r>
            <a:r>
              <a:rPr lang="en-US" b="1" dirty="0">
                <a:latin typeface="Apple Chancery"/>
                <a:cs typeface="Apple Chancery"/>
              </a:rPr>
              <a:t>so will help you learn how to identify and accommodate patients’ different needs.  By practicing these skills, you will also </a:t>
            </a:r>
            <a:r>
              <a:rPr lang="en-US" b="1" dirty="0" smtClean="0">
                <a:latin typeface="Apple Chancery"/>
                <a:cs typeface="Apple Chancery"/>
              </a:rPr>
              <a:t>learn </a:t>
            </a:r>
            <a:r>
              <a:rPr lang="en-US" b="1" dirty="0">
                <a:latin typeface="Apple Chancery"/>
                <a:cs typeface="Apple Chancery"/>
              </a:rPr>
              <a:t>how to provide high-quality patient care.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5362">
                                            <p:txEl>
                                              <p:pRg st="0" end="0"/>
                                            </p:txEl>
                                          </p:spTgt>
                                        </p:tgtEl>
                                        <p:attrNameLst>
                                          <p:attrName>style.visibility</p:attrName>
                                        </p:attrNameLst>
                                      </p:cBhvr>
                                      <p:to>
                                        <p:strVal val="visible"/>
                                      </p:to>
                                    </p:set>
                                    <p:anim calcmode="lin" valueType="num">
                                      <p:cBhvr additive="repl">
                                        <p:cTn id="7" dur="500" fill="hold"/>
                                        <p:tgtEl>
                                          <p:spTgt spid="15362">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5362">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5362">
                                            <p:txEl>
                                              <p:pRg st="1" end="1"/>
                                            </p:txEl>
                                          </p:spTgt>
                                        </p:tgtEl>
                                        <p:attrNameLst>
                                          <p:attrName>style.visibility</p:attrName>
                                        </p:attrNameLst>
                                      </p:cBhvr>
                                      <p:to>
                                        <p:strVal val="visible"/>
                                      </p:to>
                                    </p:set>
                                    <p:anim calcmode="lin" valueType="num">
                                      <p:cBhvr additive="repl">
                                        <p:cTn id="13" dur="500" fill="hold"/>
                                        <p:tgtEl>
                                          <p:spTgt spid="15362">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15362">
                                            <p:txEl>
                                              <p:pRg st="1" end="1"/>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381000" y="457201"/>
            <a:ext cx="64770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Soft Skills Tips</a:t>
            </a:r>
          </a:p>
        </p:txBody>
      </p:sp>
      <p:sp>
        <p:nvSpPr>
          <p:cNvPr id="16386" name="Text Box 2"/>
          <p:cNvSpPr txBox="1">
            <a:spLocks noChangeArrowheads="1"/>
          </p:cNvSpPr>
          <p:nvPr/>
        </p:nvSpPr>
        <p:spPr bwMode="auto">
          <a:xfrm>
            <a:off x="609600" y="1676399"/>
            <a:ext cx="6781800" cy="38100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Be aware of your body language. Smiling while relaxing your arms and maintaining good posture shows the patient that you’re friendly and ready to help.</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Be aware of patients’ body language.  Frowning, crossed arms, or clenched fists are all indications that the patient </a:t>
            </a:r>
            <a:r>
              <a:rPr lang="en-US" b="1" dirty="0" smtClean="0">
                <a:latin typeface="Apple Chancery"/>
                <a:cs typeface="Apple Chancery"/>
              </a:rPr>
              <a:t>is </a:t>
            </a:r>
            <a:r>
              <a:rPr lang="en-US" b="1" dirty="0">
                <a:latin typeface="Apple Chancery"/>
                <a:cs typeface="Apple Chancery"/>
              </a:rPr>
              <a:t>in pain.  Recognize these signs and ask the patient, “How may I help you</a:t>
            </a:r>
            <a:r>
              <a:rPr lang="en-US" b="1" dirty="0" smtClean="0">
                <a:latin typeface="Apple Chancery"/>
                <a:cs typeface="Apple Chancery"/>
              </a:rPr>
              <a:t>?”</a:t>
            </a:r>
            <a:endParaRPr lang="en-US" b="1" dirty="0">
              <a:latin typeface="Apple Chancery"/>
              <a:cs typeface="Apple Chancery"/>
            </a:endParaRPr>
          </a:p>
          <a:p>
            <a:pPr hangingPunct="1">
              <a:lnSpc>
                <a:spcPct val="150000"/>
              </a:lnSpc>
              <a:spcBef>
                <a:spcPts val="363"/>
              </a:spcBef>
              <a:spcAft>
                <a:spcPts val="1425"/>
              </a:spcAft>
              <a:buClrTx/>
              <a:buSzTx/>
              <a:buFontTx/>
              <a:buNone/>
            </a:pPr>
            <a:endParaRPr lang="en-US" dirty="0">
              <a:latin typeface="Garamond"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6386">
                                            <p:txEl>
                                              <p:pRg st="0" end="0"/>
                                            </p:txEl>
                                          </p:spTgt>
                                        </p:tgtEl>
                                        <p:attrNameLst>
                                          <p:attrName>style.visibility</p:attrName>
                                        </p:attrNameLst>
                                      </p:cBhvr>
                                      <p:to>
                                        <p:strVal val="visible"/>
                                      </p:to>
                                    </p:set>
                                    <p:anim calcmode="lin" valueType="num">
                                      <p:cBhvr additive="repl">
                                        <p:cTn id="7" dur="500" fill="hold"/>
                                        <p:tgtEl>
                                          <p:spTgt spid="16386">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6386">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6386">
                                            <p:txEl>
                                              <p:pRg st="1" end="1"/>
                                            </p:txEl>
                                          </p:spTgt>
                                        </p:tgtEl>
                                        <p:attrNameLst>
                                          <p:attrName>style.visibility</p:attrName>
                                        </p:attrNameLst>
                                      </p:cBhvr>
                                      <p:to>
                                        <p:strVal val="visible"/>
                                      </p:to>
                                    </p:set>
                                    <p:anim calcmode="lin" valueType="num">
                                      <p:cBhvr additive="repl">
                                        <p:cTn id="13" dur="500" fill="hold"/>
                                        <p:tgtEl>
                                          <p:spTgt spid="16386">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16386">
                                            <p:txEl>
                                              <p:pRg st="1" end="1"/>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1371600" y="609600"/>
            <a:ext cx="51816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dirty="0">
                <a:latin typeface="Apple Chancery"/>
                <a:cs typeface="Apple Chancery"/>
              </a:rPr>
              <a:t>Soft Skills Tips</a:t>
            </a:r>
          </a:p>
        </p:txBody>
      </p:sp>
      <p:sp>
        <p:nvSpPr>
          <p:cNvPr id="17410" name="Text Box 2"/>
          <p:cNvSpPr txBox="1">
            <a:spLocks noChangeArrowheads="1"/>
          </p:cNvSpPr>
          <p:nvPr/>
        </p:nvSpPr>
        <p:spPr bwMode="auto">
          <a:xfrm>
            <a:off x="914400" y="1295400"/>
            <a:ext cx="6248400" cy="441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smtClean="0">
                <a:latin typeface="Apple Chancery"/>
                <a:cs typeface="Apple Chancery"/>
              </a:rPr>
              <a:t>Think about your own medical experiences.  Have you encountered health care professionals who were extremely helpful and made you feel comfortable? What did they do? How did their actions make you feel?  Consider how your personal experiences can help you provide better care.</a:t>
            </a:r>
          </a:p>
          <a:p>
            <a:pPr hangingPunct="1">
              <a:lnSpc>
                <a:spcPct val="150000"/>
              </a:lnSpc>
              <a:spcBef>
                <a:spcPts val="363"/>
              </a:spcBef>
              <a:spcAft>
                <a:spcPts val="1425"/>
              </a:spcAft>
              <a:buSzPct val="45000"/>
              <a:buFont typeface="Wingdings" charset="0"/>
              <a:buChar char="v"/>
            </a:pPr>
            <a:r>
              <a:rPr lang="en-US" b="1" dirty="0" smtClean="0">
                <a:latin typeface="Apple Chancery"/>
                <a:cs typeface="Apple Chancery"/>
              </a:rPr>
              <a:t>Talk </a:t>
            </a:r>
            <a:r>
              <a:rPr lang="en-US" b="1" dirty="0">
                <a:latin typeface="Apple Chancery"/>
                <a:cs typeface="Apple Chancery"/>
              </a:rPr>
              <a:t>to the person, not the problem.  Remember that patients are real people, and their lives are about more that their illnesses.  Be respectful and caring in all your interactions with patients.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7410">
                                            <p:txEl>
                                              <p:pRg st="0" end="0"/>
                                            </p:txEl>
                                          </p:spTgt>
                                        </p:tgtEl>
                                        <p:attrNameLst>
                                          <p:attrName>style.visibility</p:attrName>
                                        </p:attrNameLst>
                                      </p:cBhvr>
                                      <p:to>
                                        <p:strVal val="visible"/>
                                      </p:to>
                                    </p:set>
                                    <p:anim calcmode="lin" valueType="num">
                                      <p:cBhvr additive="repl">
                                        <p:cTn id="7" dur="500" fill="hold"/>
                                        <p:tgtEl>
                                          <p:spTgt spid="17410">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7410">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7410">
                                            <p:txEl>
                                              <p:pRg st="1" end="1"/>
                                            </p:txEl>
                                          </p:spTgt>
                                        </p:tgtEl>
                                        <p:attrNameLst>
                                          <p:attrName>style.visibility</p:attrName>
                                        </p:attrNameLst>
                                      </p:cBhvr>
                                      <p:to>
                                        <p:strVal val="visible"/>
                                      </p:to>
                                    </p:set>
                                    <p:anim calcmode="lin" valueType="num">
                                      <p:cBhvr additive="repl">
                                        <p:cTn id="13" dur="500" fill="hold"/>
                                        <p:tgtEl>
                                          <p:spTgt spid="17410">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17410">
                                            <p:txEl>
                                              <p:pRg st="1" end="1"/>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228600" y="982663"/>
            <a:ext cx="7315200" cy="769937"/>
          </a:xfrm>
          <a:ln/>
        </p:spPr>
        <p:txBody>
          <a:bodyPr>
            <a:normAutofit/>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Taking A Good Look At Yourself</a:t>
            </a:r>
          </a:p>
        </p:txBody>
      </p:sp>
      <p:sp>
        <p:nvSpPr>
          <p:cNvPr id="19458" name="Text Box 2"/>
          <p:cNvSpPr txBox="1">
            <a:spLocks noChangeArrowheads="1"/>
          </p:cNvSpPr>
          <p:nvPr/>
        </p:nvSpPr>
        <p:spPr bwMode="auto">
          <a:xfrm>
            <a:off x="457200" y="1905000"/>
            <a:ext cx="6400800" cy="381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You will be expected to complete a self-evaluation form after you complete your externship.  Completing this form will help you identify your professional strengths and weaknesses.  It will also help you determine which technical or other skills you still need to develop or enhance.  Be honest with yourself as you evaluate your performance.  Take the time to list the things you performed well and are proud of, as well as things you could improve 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9458">
                                            <p:txEl>
                                              <p:pRg st="0" end="0"/>
                                            </p:txEl>
                                          </p:spTgt>
                                        </p:tgtEl>
                                        <p:attrNameLst>
                                          <p:attrName>style.visibility</p:attrName>
                                        </p:attrNameLst>
                                      </p:cBhvr>
                                      <p:to>
                                        <p:strVal val="visible"/>
                                      </p:to>
                                    </p:set>
                                    <p:anim calcmode="lin" valueType="num">
                                      <p:cBhvr additive="repl">
                                        <p:cTn id="7" dur="500" fill="hold"/>
                                        <p:tgtEl>
                                          <p:spTgt spid="19458">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9458">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1371600" y="228600"/>
            <a:ext cx="51816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Externship Benefits</a:t>
            </a:r>
          </a:p>
        </p:txBody>
      </p:sp>
      <p:sp>
        <p:nvSpPr>
          <p:cNvPr id="20482" name="Text Box 2"/>
          <p:cNvSpPr txBox="1">
            <a:spLocks noChangeArrowheads="1"/>
          </p:cNvSpPr>
          <p:nvPr/>
        </p:nvSpPr>
        <p:spPr bwMode="auto">
          <a:xfrm>
            <a:off x="914400" y="1143000"/>
            <a:ext cx="6400800" cy="52577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Provide you with hands-on experience in  a medical </a:t>
            </a:r>
            <a:r>
              <a:rPr lang="en-US" b="1" dirty="0" smtClean="0">
                <a:latin typeface="Apple Chancery"/>
                <a:cs typeface="Apple Chancery"/>
              </a:rPr>
              <a:t>office.</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Teach you how to work well with patients and coworkers in a medical </a:t>
            </a:r>
            <a:r>
              <a:rPr lang="en-US" b="1" dirty="0" smtClean="0">
                <a:latin typeface="Apple Chancery"/>
                <a:cs typeface="Apple Chancery"/>
              </a:rPr>
              <a:t>setting.</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Give you the opportunity to practice your skills and learn from trained  </a:t>
            </a:r>
            <a:r>
              <a:rPr lang="en-US" b="1" dirty="0" smtClean="0">
                <a:latin typeface="Apple Chancery"/>
                <a:cs typeface="Apple Chancery"/>
              </a:rPr>
              <a:t>professionals.</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Provide you with constructive criticism so you can improve and refine your </a:t>
            </a:r>
            <a:r>
              <a:rPr lang="en-US" b="1" dirty="0" smtClean="0">
                <a:latin typeface="Apple Chancery"/>
                <a:cs typeface="Apple Chancery"/>
              </a:rPr>
              <a:t>skills.</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H</a:t>
            </a:r>
            <a:r>
              <a:rPr lang="en-US" b="1" dirty="0" smtClean="0">
                <a:latin typeface="Apple Chancery"/>
                <a:cs typeface="Apple Chancery"/>
              </a:rPr>
              <a:t>elp </a:t>
            </a:r>
            <a:r>
              <a:rPr lang="en-US" b="1" dirty="0">
                <a:latin typeface="Apple Chancery"/>
                <a:cs typeface="Apple Chancery"/>
              </a:rPr>
              <a:t>you determine your interest in a particular medical </a:t>
            </a:r>
            <a:r>
              <a:rPr lang="en-US" b="1" dirty="0" smtClean="0">
                <a:latin typeface="Apple Chancery"/>
                <a:cs typeface="Apple Chancery"/>
              </a:rPr>
              <a:t>specialty and possibly assist with future employment opportunities.</a:t>
            </a:r>
            <a:endParaRPr lang="en-US"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0482">
                                            <p:txEl>
                                              <p:pRg st="0" end="0"/>
                                            </p:txEl>
                                          </p:spTgt>
                                        </p:tgtEl>
                                        <p:attrNameLst>
                                          <p:attrName>style.visibility</p:attrName>
                                        </p:attrNameLst>
                                      </p:cBhvr>
                                      <p:to>
                                        <p:strVal val="visible"/>
                                      </p:to>
                                    </p:set>
                                    <p:anim calcmode="lin" valueType="num">
                                      <p:cBhvr additive="repl">
                                        <p:cTn id="7" dur="500" fill="hold"/>
                                        <p:tgtEl>
                                          <p:spTgt spid="20482">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20482">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20482">
                                            <p:txEl>
                                              <p:pRg st="1" end="1"/>
                                            </p:txEl>
                                          </p:spTgt>
                                        </p:tgtEl>
                                        <p:attrNameLst>
                                          <p:attrName>style.visibility</p:attrName>
                                        </p:attrNameLst>
                                      </p:cBhvr>
                                      <p:to>
                                        <p:strVal val="visible"/>
                                      </p:to>
                                    </p:set>
                                    <p:anim calcmode="lin" valueType="num">
                                      <p:cBhvr additive="repl">
                                        <p:cTn id="13" dur="500" fill="hold"/>
                                        <p:tgtEl>
                                          <p:spTgt spid="20482">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20482">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20482">
                                            <p:txEl>
                                              <p:pRg st="2" end="2"/>
                                            </p:txEl>
                                          </p:spTgt>
                                        </p:tgtEl>
                                        <p:attrNameLst>
                                          <p:attrName>style.visibility</p:attrName>
                                        </p:attrNameLst>
                                      </p:cBhvr>
                                      <p:to>
                                        <p:strVal val="visible"/>
                                      </p:to>
                                    </p:set>
                                    <p:anim calcmode="lin" valueType="num">
                                      <p:cBhvr additive="repl">
                                        <p:cTn id="19" dur="500" fill="hold"/>
                                        <p:tgtEl>
                                          <p:spTgt spid="20482">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20482">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20482">
                                            <p:txEl>
                                              <p:pRg st="3" end="3"/>
                                            </p:txEl>
                                          </p:spTgt>
                                        </p:tgtEl>
                                        <p:attrNameLst>
                                          <p:attrName>style.visibility</p:attrName>
                                        </p:attrNameLst>
                                      </p:cBhvr>
                                      <p:to>
                                        <p:strVal val="visible"/>
                                      </p:to>
                                    </p:set>
                                    <p:anim calcmode="lin" valueType="num">
                                      <p:cBhvr additive="repl">
                                        <p:cTn id="25" dur="500" fill="hold"/>
                                        <p:tgtEl>
                                          <p:spTgt spid="20482">
                                            <p:txEl>
                                              <p:pRg st="3" end="3"/>
                                            </p:txEl>
                                          </p:spTgt>
                                        </p:tgtEl>
                                        <p:attrNameLst>
                                          <p:attrName>ppt_x</p:attrName>
                                        </p:attrNameLst>
                                      </p:cBhvr>
                                      <p:tavLst>
                                        <p:tav tm="100000">
                                          <p:val>
                                            <p:strVal val="#ppt_x"/>
                                          </p:val>
                                        </p:tav>
                                        <p:tav>
                                          <p:val>
                                            <p:strVal val="#ppt_x"/>
                                          </p:val>
                                        </p:tav>
                                      </p:tavLst>
                                    </p:anim>
                                    <p:anim calcmode="lin" valueType="num">
                                      <p:cBhvr additive="repl">
                                        <p:cTn id="26" dur="500" fill="hold"/>
                                        <p:tgtEl>
                                          <p:spTgt spid="20482">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20482">
                                            <p:txEl>
                                              <p:pRg st="4" end="4"/>
                                            </p:txEl>
                                          </p:spTgt>
                                        </p:tgtEl>
                                        <p:attrNameLst>
                                          <p:attrName>style.visibility</p:attrName>
                                        </p:attrNameLst>
                                      </p:cBhvr>
                                      <p:to>
                                        <p:strVal val="visible"/>
                                      </p:to>
                                    </p:set>
                                    <p:anim calcmode="lin" valueType="num">
                                      <p:cBhvr additive="repl">
                                        <p:cTn id="31" dur="500" fill="hold"/>
                                        <p:tgtEl>
                                          <p:spTgt spid="20482">
                                            <p:txEl>
                                              <p:pRg st="4" end="4"/>
                                            </p:txEl>
                                          </p:spTgt>
                                        </p:tgtEl>
                                        <p:attrNameLst>
                                          <p:attrName>ppt_x</p:attrName>
                                        </p:attrNameLst>
                                      </p:cBhvr>
                                      <p:tavLst>
                                        <p:tav tm="100000">
                                          <p:val>
                                            <p:strVal val="#ppt_x"/>
                                          </p:val>
                                        </p:tav>
                                        <p:tav>
                                          <p:val>
                                            <p:strVal val="#ppt_x"/>
                                          </p:val>
                                        </p:tav>
                                      </p:tavLst>
                                    </p:anim>
                                    <p:anim calcmode="lin" valueType="num">
                                      <p:cBhvr additive="repl">
                                        <p:cTn id="32" dur="500" fill="hold"/>
                                        <p:tgtEl>
                                          <p:spTgt spid="20482">
                                            <p:txEl>
                                              <p:pRg st="4" end="4"/>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304800" y="304801"/>
            <a:ext cx="6477000" cy="761999"/>
          </a:xfrm>
          <a:ln/>
        </p:spPr>
        <p:txBody>
          <a:bodyPr>
            <a:normAutofit/>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Preparing For Your Externship</a:t>
            </a:r>
          </a:p>
        </p:txBody>
      </p:sp>
      <p:sp>
        <p:nvSpPr>
          <p:cNvPr id="21506" name="Text Box 2"/>
          <p:cNvSpPr txBox="1">
            <a:spLocks noChangeArrowheads="1"/>
          </p:cNvSpPr>
          <p:nvPr/>
        </p:nvSpPr>
        <p:spPr bwMode="auto">
          <a:xfrm>
            <a:off x="457200" y="1219200"/>
            <a:ext cx="57150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285750" indent="-28416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Avoid Anxiety &amp; Stress  		</a:t>
            </a:r>
          </a:p>
          <a:p>
            <a:pPr hangingPunct="1">
              <a:lnSpc>
                <a:spcPct val="150000"/>
              </a:lnSpc>
              <a:spcBef>
                <a:spcPts val="363"/>
              </a:spcBef>
              <a:spcAft>
                <a:spcPts val="1425"/>
              </a:spcAft>
              <a:buSzPct val="45000"/>
              <a:buFont typeface="Wingdings" charset="0"/>
              <a:buChar char="v"/>
            </a:pPr>
            <a:r>
              <a:rPr lang="en-US" b="1" dirty="0" smtClean="0">
                <a:latin typeface="Apple Chancery"/>
                <a:cs typeface="Apple Chancery"/>
              </a:rPr>
              <a:t> </a:t>
            </a:r>
            <a:r>
              <a:rPr lang="en-US" b="1" dirty="0">
                <a:latin typeface="Apple Chancery"/>
                <a:cs typeface="Apple Chancery"/>
              </a:rPr>
              <a:t>Diet &amp; Exercise</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 </a:t>
            </a:r>
            <a:r>
              <a:rPr lang="en-US" b="1" dirty="0" smtClean="0">
                <a:latin typeface="Apple Chancery"/>
                <a:cs typeface="Apple Chancery"/>
              </a:rPr>
              <a:t>Get </a:t>
            </a:r>
            <a:r>
              <a:rPr lang="en-US" b="1" dirty="0">
                <a:latin typeface="Apple Chancery"/>
                <a:cs typeface="Apple Chancery"/>
              </a:rPr>
              <a:t>Proper Rest</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 </a:t>
            </a:r>
            <a:r>
              <a:rPr lang="en-US" b="1" dirty="0" smtClean="0">
                <a:latin typeface="Apple Chancery"/>
                <a:cs typeface="Apple Chancery"/>
              </a:rPr>
              <a:t>Manage </a:t>
            </a:r>
            <a:r>
              <a:rPr lang="en-US" b="1" dirty="0">
                <a:latin typeface="Apple Chancery"/>
                <a:cs typeface="Apple Chancery"/>
              </a:rPr>
              <a:t>your time well</a:t>
            </a:r>
          </a:p>
          <a:p>
            <a:pPr hangingPunct="1">
              <a:lnSpc>
                <a:spcPct val="150000"/>
              </a:lnSpc>
              <a:spcBef>
                <a:spcPts val="363"/>
              </a:spcBef>
              <a:spcAft>
                <a:spcPts val="1425"/>
              </a:spcAft>
              <a:buSzPct val="45000"/>
              <a:buFont typeface="Wingdings" charset="0"/>
              <a:buChar char="v"/>
            </a:pPr>
            <a:r>
              <a:rPr lang="en-US" b="1" dirty="0" smtClean="0">
                <a:latin typeface="Apple Chancery"/>
                <a:cs typeface="Apple Chancery"/>
              </a:rPr>
              <a:t> </a:t>
            </a:r>
            <a:r>
              <a:rPr lang="en-US" b="1" dirty="0">
                <a:latin typeface="Apple Chancery"/>
                <a:cs typeface="Apple Chancery"/>
              </a:rPr>
              <a:t>Establish Priorities</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 </a:t>
            </a:r>
            <a:r>
              <a:rPr lang="en-US" b="1" dirty="0" smtClean="0">
                <a:latin typeface="Apple Chancery"/>
                <a:cs typeface="Apple Chancery"/>
              </a:rPr>
              <a:t>Ask </a:t>
            </a:r>
            <a:r>
              <a:rPr lang="en-US" b="1" dirty="0">
                <a:latin typeface="Apple Chancery"/>
                <a:cs typeface="Apple Chancery"/>
              </a:rPr>
              <a:t>for help</a:t>
            </a:r>
          </a:p>
          <a:p>
            <a:pPr hangingPunct="1">
              <a:lnSpc>
                <a:spcPct val="150000"/>
              </a:lnSpc>
              <a:spcBef>
                <a:spcPts val="363"/>
              </a:spcBef>
              <a:spcAft>
                <a:spcPts val="1425"/>
              </a:spcAft>
              <a:buSzPct val="45000"/>
              <a:buFont typeface="Wingdings" charset="0"/>
              <a:buNone/>
            </a:pPr>
            <a:endParaRPr lang="en-US" dirty="0">
              <a:latin typeface="Garamond" charset="0"/>
            </a:endParaRPr>
          </a:p>
          <a:p>
            <a:pPr hangingPunct="1">
              <a:lnSpc>
                <a:spcPct val="150000"/>
              </a:lnSpc>
              <a:spcBef>
                <a:spcPts val="363"/>
              </a:spcBef>
              <a:spcAft>
                <a:spcPts val="1425"/>
              </a:spcAft>
              <a:buClrTx/>
              <a:buSzTx/>
              <a:buFontTx/>
              <a:buNone/>
            </a:pPr>
            <a:endParaRPr lang="en-US" dirty="0">
              <a:latin typeface="Garamond"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1506">
                                            <p:txEl>
                                              <p:pRg st="0" end="0"/>
                                            </p:txEl>
                                          </p:spTgt>
                                        </p:tgtEl>
                                        <p:attrNameLst>
                                          <p:attrName>style.visibility</p:attrName>
                                        </p:attrNameLst>
                                      </p:cBhvr>
                                      <p:to>
                                        <p:strVal val="visible"/>
                                      </p:to>
                                    </p:set>
                                    <p:anim calcmode="lin" valueType="num">
                                      <p:cBhvr additive="repl">
                                        <p:cTn id="7" dur="500" fill="hold"/>
                                        <p:tgtEl>
                                          <p:spTgt spid="21506">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21506">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21506">
                                            <p:txEl>
                                              <p:pRg st="1" end="1"/>
                                            </p:txEl>
                                          </p:spTgt>
                                        </p:tgtEl>
                                        <p:attrNameLst>
                                          <p:attrName>style.visibility</p:attrName>
                                        </p:attrNameLst>
                                      </p:cBhvr>
                                      <p:to>
                                        <p:strVal val="visible"/>
                                      </p:to>
                                    </p:set>
                                    <p:anim calcmode="lin" valueType="num">
                                      <p:cBhvr additive="repl">
                                        <p:cTn id="13" dur="500" fill="hold"/>
                                        <p:tgtEl>
                                          <p:spTgt spid="21506">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21506">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21506">
                                            <p:txEl>
                                              <p:pRg st="2" end="2"/>
                                            </p:txEl>
                                          </p:spTgt>
                                        </p:tgtEl>
                                        <p:attrNameLst>
                                          <p:attrName>style.visibility</p:attrName>
                                        </p:attrNameLst>
                                      </p:cBhvr>
                                      <p:to>
                                        <p:strVal val="visible"/>
                                      </p:to>
                                    </p:set>
                                    <p:anim calcmode="lin" valueType="num">
                                      <p:cBhvr additive="repl">
                                        <p:cTn id="19" dur="500" fill="hold"/>
                                        <p:tgtEl>
                                          <p:spTgt spid="21506">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21506">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21506">
                                            <p:txEl>
                                              <p:pRg st="3" end="3"/>
                                            </p:txEl>
                                          </p:spTgt>
                                        </p:tgtEl>
                                        <p:attrNameLst>
                                          <p:attrName>style.visibility</p:attrName>
                                        </p:attrNameLst>
                                      </p:cBhvr>
                                      <p:to>
                                        <p:strVal val="visible"/>
                                      </p:to>
                                    </p:set>
                                    <p:anim calcmode="lin" valueType="num">
                                      <p:cBhvr additive="repl">
                                        <p:cTn id="25" dur="500" fill="hold"/>
                                        <p:tgtEl>
                                          <p:spTgt spid="21506">
                                            <p:txEl>
                                              <p:pRg st="3" end="3"/>
                                            </p:txEl>
                                          </p:spTgt>
                                        </p:tgtEl>
                                        <p:attrNameLst>
                                          <p:attrName>ppt_x</p:attrName>
                                        </p:attrNameLst>
                                      </p:cBhvr>
                                      <p:tavLst>
                                        <p:tav tm="100000">
                                          <p:val>
                                            <p:strVal val="#ppt_x"/>
                                          </p:val>
                                        </p:tav>
                                        <p:tav>
                                          <p:val>
                                            <p:strVal val="#ppt_x"/>
                                          </p:val>
                                        </p:tav>
                                      </p:tavLst>
                                    </p:anim>
                                    <p:anim calcmode="lin" valueType="num">
                                      <p:cBhvr additive="repl">
                                        <p:cTn id="26" dur="500" fill="hold"/>
                                        <p:tgtEl>
                                          <p:spTgt spid="21506">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21506">
                                            <p:txEl>
                                              <p:pRg st="4" end="4"/>
                                            </p:txEl>
                                          </p:spTgt>
                                        </p:tgtEl>
                                        <p:attrNameLst>
                                          <p:attrName>style.visibility</p:attrName>
                                        </p:attrNameLst>
                                      </p:cBhvr>
                                      <p:to>
                                        <p:strVal val="visible"/>
                                      </p:to>
                                    </p:set>
                                    <p:anim calcmode="lin" valueType="num">
                                      <p:cBhvr additive="repl">
                                        <p:cTn id="31" dur="500" fill="hold"/>
                                        <p:tgtEl>
                                          <p:spTgt spid="21506">
                                            <p:txEl>
                                              <p:pRg st="4" end="4"/>
                                            </p:txEl>
                                          </p:spTgt>
                                        </p:tgtEl>
                                        <p:attrNameLst>
                                          <p:attrName>ppt_x</p:attrName>
                                        </p:attrNameLst>
                                      </p:cBhvr>
                                      <p:tavLst>
                                        <p:tav tm="100000">
                                          <p:val>
                                            <p:strVal val="#ppt_x"/>
                                          </p:val>
                                        </p:tav>
                                        <p:tav>
                                          <p:val>
                                            <p:strVal val="#ppt_x"/>
                                          </p:val>
                                        </p:tav>
                                      </p:tavLst>
                                    </p:anim>
                                    <p:anim calcmode="lin" valueType="num">
                                      <p:cBhvr additive="repl">
                                        <p:cTn id="32" dur="500" fill="hold"/>
                                        <p:tgtEl>
                                          <p:spTgt spid="21506">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21506">
                                            <p:txEl>
                                              <p:pRg st="5" end="5"/>
                                            </p:txEl>
                                          </p:spTgt>
                                        </p:tgtEl>
                                        <p:attrNameLst>
                                          <p:attrName>style.visibility</p:attrName>
                                        </p:attrNameLst>
                                      </p:cBhvr>
                                      <p:to>
                                        <p:strVal val="visible"/>
                                      </p:to>
                                    </p:set>
                                    <p:anim calcmode="lin" valueType="num">
                                      <p:cBhvr additive="repl">
                                        <p:cTn id="37" dur="500" fill="hold"/>
                                        <p:tgtEl>
                                          <p:spTgt spid="21506">
                                            <p:txEl>
                                              <p:pRg st="5" end="5"/>
                                            </p:txEl>
                                          </p:spTgt>
                                        </p:tgtEl>
                                        <p:attrNameLst>
                                          <p:attrName>ppt_x</p:attrName>
                                        </p:attrNameLst>
                                      </p:cBhvr>
                                      <p:tavLst>
                                        <p:tav tm="100000">
                                          <p:val>
                                            <p:strVal val="#ppt_x"/>
                                          </p:val>
                                        </p:tav>
                                        <p:tav>
                                          <p:val>
                                            <p:strVal val="#ppt_x"/>
                                          </p:val>
                                        </p:tav>
                                      </p:tavLst>
                                    </p:anim>
                                    <p:anim calcmode="lin" valueType="num">
                                      <p:cBhvr additive="repl">
                                        <p:cTn id="38" dur="500" fill="hold"/>
                                        <p:tgtEl>
                                          <p:spTgt spid="21506">
                                            <p:txEl>
                                              <p:pRg st="5" end="5"/>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228600" y="228600"/>
            <a:ext cx="5867400" cy="8382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Attendance</a:t>
            </a:r>
          </a:p>
        </p:txBody>
      </p:sp>
      <p:sp>
        <p:nvSpPr>
          <p:cNvPr id="25602" name="Text Box 2"/>
          <p:cNvSpPr txBox="1">
            <a:spLocks noChangeArrowheads="1"/>
          </p:cNvSpPr>
          <p:nvPr/>
        </p:nvSpPr>
        <p:spPr bwMode="auto">
          <a:xfrm>
            <a:off x="457200" y="1295400"/>
            <a:ext cx="6019800" cy="457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Maintain good </a:t>
            </a:r>
            <a:r>
              <a:rPr lang="en-US" b="1" dirty="0" smtClean="0">
                <a:latin typeface="Apple Chancery"/>
                <a:cs typeface="Apple Chancery"/>
              </a:rPr>
              <a:t>attendance.</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Remember office hours vary from site to </a:t>
            </a:r>
            <a:r>
              <a:rPr lang="en-US" b="1" dirty="0" smtClean="0">
                <a:latin typeface="Apple Chancery"/>
                <a:cs typeface="Apple Chancery"/>
              </a:rPr>
              <a:t>site.</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Plan your transportation ahead of </a:t>
            </a:r>
            <a:r>
              <a:rPr lang="en-US" b="1" dirty="0" smtClean="0">
                <a:latin typeface="Apple Chancery"/>
                <a:cs typeface="Apple Chancery"/>
              </a:rPr>
              <a:t>time.</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Leave plenty of time for any delays that might </a:t>
            </a:r>
            <a:r>
              <a:rPr lang="en-US" b="1" dirty="0" smtClean="0">
                <a:latin typeface="Apple Chancery"/>
                <a:cs typeface="Apple Chancery"/>
              </a:rPr>
              <a:t>occur.</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Set aside time before each shift to mentally prepare </a:t>
            </a:r>
            <a:r>
              <a:rPr lang="en-US" b="1" dirty="0" smtClean="0">
                <a:latin typeface="Apple Chancery"/>
                <a:cs typeface="Apple Chancery"/>
              </a:rPr>
              <a:t>yourself.</a:t>
            </a:r>
          </a:p>
          <a:p>
            <a:pPr hangingPunct="1">
              <a:lnSpc>
                <a:spcPct val="150000"/>
              </a:lnSpc>
              <a:spcBef>
                <a:spcPts val="363"/>
              </a:spcBef>
              <a:spcAft>
                <a:spcPts val="1425"/>
              </a:spcAft>
              <a:buSzPct val="45000"/>
              <a:buFont typeface="Wingdings" charset="0"/>
              <a:buChar char="v"/>
            </a:pPr>
            <a:r>
              <a:rPr lang="en-US" b="1" dirty="0" smtClean="0">
                <a:latin typeface="Apple Chancery"/>
                <a:cs typeface="Apple Chancery"/>
              </a:rPr>
              <a:t>Be Punctual!</a:t>
            </a:r>
            <a:endParaRPr lang="en-US"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5602">
                                            <p:txEl>
                                              <p:pRg st="0" end="0"/>
                                            </p:txEl>
                                          </p:spTgt>
                                        </p:tgtEl>
                                        <p:attrNameLst>
                                          <p:attrName>style.visibility</p:attrName>
                                        </p:attrNameLst>
                                      </p:cBhvr>
                                      <p:to>
                                        <p:strVal val="visible"/>
                                      </p:to>
                                    </p:set>
                                    <p:anim calcmode="lin" valueType="num">
                                      <p:cBhvr additive="repl">
                                        <p:cTn id="7" dur="500" fill="hold"/>
                                        <p:tgtEl>
                                          <p:spTgt spid="25602">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25602">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25602">
                                            <p:txEl>
                                              <p:pRg st="1" end="1"/>
                                            </p:txEl>
                                          </p:spTgt>
                                        </p:tgtEl>
                                        <p:attrNameLst>
                                          <p:attrName>style.visibility</p:attrName>
                                        </p:attrNameLst>
                                      </p:cBhvr>
                                      <p:to>
                                        <p:strVal val="visible"/>
                                      </p:to>
                                    </p:set>
                                    <p:anim calcmode="lin" valueType="num">
                                      <p:cBhvr additive="repl">
                                        <p:cTn id="13" dur="500" fill="hold"/>
                                        <p:tgtEl>
                                          <p:spTgt spid="25602">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25602">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25602">
                                            <p:txEl>
                                              <p:pRg st="2" end="2"/>
                                            </p:txEl>
                                          </p:spTgt>
                                        </p:tgtEl>
                                        <p:attrNameLst>
                                          <p:attrName>style.visibility</p:attrName>
                                        </p:attrNameLst>
                                      </p:cBhvr>
                                      <p:to>
                                        <p:strVal val="visible"/>
                                      </p:to>
                                    </p:set>
                                    <p:anim calcmode="lin" valueType="num">
                                      <p:cBhvr additive="repl">
                                        <p:cTn id="19" dur="500" fill="hold"/>
                                        <p:tgtEl>
                                          <p:spTgt spid="25602">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25602">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25602">
                                            <p:txEl>
                                              <p:pRg st="3" end="3"/>
                                            </p:txEl>
                                          </p:spTgt>
                                        </p:tgtEl>
                                        <p:attrNameLst>
                                          <p:attrName>style.visibility</p:attrName>
                                        </p:attrNameLst>
                                      </p:cBhvr>
                                      <p:to>
                                        <p:strVal val="visible"/>
                                      </p:to>
                                    </p:set>
                                    <p:anim calcmode="lin" valueType="num">
                                      <p:cBhvr additive="repl">
                                        <p:cTn id="25" dur="500" fill="hold"/>
                                        <p:tgtEl>
                                          <p:spTgt spid="25602">
                                            <p:txEl>
                                              <p:pRg st="3" end="3"/>
                                            </p:txEl>
                                          </p:spTgt>
                                        </p:tgtEl>
                                        <p:attrNameLst>
                                          <p:attrName>ppt_x</p:attrName>
                                        </p:attrNameLst>
                                      </p:cBhvr>
                                      <p:tavLst>
                                        <p:tav tm="100000">
                                          <p:val>
                                            <p:strVal val="#ppt_x"/>
                                          </p:val>
                                        </p:tav>
                                        <p:tav>
                                          <p:val>
                                            <p:strVal val="#ppt_x"/>
                                          </p:val>
                                        </p:tav>
                                      </p:tavLst>
                                    </p:anim>
                                    <p:anim calcmode="lin" valueType="num">
                                      <p:cBhvr additive="repl">
                                        <p:cTn id="26" dur="500" fill="hold"/>
                                        <p:tgtEl>
                                          <p:spTgt spid="25602">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25602">
                                            <p:txEl>
                                              <p:pRg st="4" end="4"/>
                                            </p:txEl>
                                          </p:spTgt>
                                        </p:tgtEl>
                                        <p:attrNameLst>
                                          <p:attrName>style.visibility</p:attrName>
                                        </p:attrNameLst>
                                      </p:cBhvr>
                                      <p:to>
                                        <p:strVal val="visible"/>
                                      </p:to>
                                    </p:set>
                                    <p:anim calcmode="lin" valueType="num">
                                      <p:cBhvr additive="repl">
                                        <p:cTn id="31" dur="500" fill="hold"/>
                                        <p:tgtEl>
                                          <p:spTgt spid="25602">
                                            <p:txEl>
                                              <p:pRg st="4" end="4"/>
                                            </p:txEl>
                                          </p:spTgt>
                                        </p:tgtEl>
                                        <p:attrNameLst>
                                          <p:attrName>ppt_x</p:attrName>
                                        </p:attrNameLst>
                                      </p:cBhvr>
                                      <p:tavLst>
                                        <p:tav tm="100000">
                                          <p:val>
                                            <p:strVal val="#ppt_x"/>
                                          </p:val>
                                        </p:tav>
                                        <p:tav>
                                          <p:val>
                                            <p:strVal val="#ppt_x"/>
                                          </p:val>
                                        </p:tav>
                                      </p:tavLst>
                                    </p:anim>
                                    <p:anim calcmode="lin" valueType="num">
                                      <p:cBhvr additive="repl">
                                        <p:cTn id="32" dur="500" fill="hold"/>
                                        <p:tgtEl>
                                          <p:spTgt spid="25602">
                                            <p:txEl>
                                              <p:pRg st="4" end="4"/>
                                            </p:txEl>
                                          </p:spTgt>
                                        </p:tgtEl>
                                        <p:attrNameLst>
                                          <p:attrName>ppt_y</p:attrName>
                                        </p:attrNameLst>
                                      </p:cBhvr>
                                      <p:tavLst>
                                        <p:tav tm="100000">
                                          <p:val>
                                            <p:strVal val="1+#ppt_h/2"/>
                                          </p:val>
                                        </p:tav>
                                        <p:tav>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602">
                                            <p:txEl>
                                              <p:pRg st="5" end="5"/>
                                            </p:txEl>
                                          </p:spTgt>
                                        </p:tgtEl>
                                        <p:attrNameLst>
                                          <p:attrName>style.visibility</p:attrName>
                                        </p:attrNameLst>
                                      </p:cBhvr>
                                      <p:to>
                                        <p:strVal val="visible"/>
                                      </p:to>
                                    </p:set>
                                    <p:anim calcmode="lin" valueType="num">
                                      <p:cBhvr additive="base">
                                        <p:cTn id="37" dur="500" fill="hold"/>
                                        <p:tgtEl>
                                          <p:spTgt spid="2560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560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228600" y="152400"/>
            <a:ext cx="6324600" cy="762000"/>
          </a:xfrm>
          <a:ln/>
        </p:spPr>
        <p:txBody>
          <a:bodyPr lIns="0" tIns="31752" rIns="0" bIns="0" anchor="ctr">
            <a:normAutofit/>
          </a:bodyPr>
          <a:lstStyle/>
          <a:p>
            <a:pPr algn="ctr">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Dress For Success</a:t>
            </a:r>
          </a:p>
        </p:txBody>
      </p:sp>
      <p:sp>
        <p:nvSpPr>
          <p:cNvPr id="24579" name="Text Box 3"/>
          <p:cNvSpPr txBox="1">
            <a:spLocks noChangeArrowheads="1"/>
          </p:cNvSpPr>
          <p:nvPr/>
        </p:nvSpPr>
        <p:spPr bwMode="auto">
          <a:xfrm>
            <a:off x="762000" y="1219200"/>
            <a:ext cx="6629400" cy="541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marL="285750" indent="-285750" hangingPunct="1">
              <a:spcBef>
                <a:spcPts val="363"/>
              </a:spcBef>
              <a:spcAft>
                <a:spcPts val="1425"/>
              </a:spcAft>
              <a:buFont typeface="Arial"/>
              <a:buChar char="•"/>
            </a:pPr>
            <a:r>
              <a:rPr lang="en-US" sz="1600" b="1" dirty="0" smtClean="0">
                <a:latin typeface="Apple Chancery"/>
                <a:cs typeface="Apple Chancery"/>
              </a:rPr>
              <a:t>Wear clean, pressed, stainless scrubs.</a:t>
            </a:r>
          </a:p>
          <a:p>
            <a:pPr marL="285750" indent="-285750" hangingPunct="1">
              <a:spcBef>
                <a:spcPts val="363"/>
              </a:spcBef>
              <a:spcAft>
                <a:spcPts val="1425"/>
              </a:spcAft>
              <a:buFont typeface="Arial"/>
              <a:buChar char="•"/>
            </a:pPr>
            <a:r>
              <a:rPr lang="en-US" sz="1600" b="1" dirty="0" smtClean="0">
                <a:latin typeface="Apple Chancery"/>
                <a:cs typeface="Apple Chancery"/>
              </a:rPr>
              <a:t>Keep hair well groomed and combed.</a:t>
            </a:r>
          </a:p>
          <a:p>
            <a:pPr marL="285750" indent="-285750" hangingPunct="1">
              <a:spcBef>
                <a:spcPts val="363"/>
              </a:spcBef>
              <a:spcAft>
                <a:spcPts val="1425"/>
              </a:spcAft>
              <a:buFont typeface="Arial"/>
              <a:buChar char="•"/>
            </a:pPr>
            <a:r>
              <a:rPr lang="en-US" sz="1600" b="1" dirty="0" smtClean="0">
                <a:latin typeface="Apple Chancery"/>
                <a:cs typeface="Apple Chancery"/>
              </a:rPr>
              <a:t>Wear appropriate shoes.</a:t>
            </a:r>
            <a:endParaRPr lang="en-US" sz="1600" b="1" dirty="0">
              <a:latin typeface="Apple Chancery"/>
              <a:cs typeface="Apple Chancery"/>
            </a:endParaRPr>
          </a:p>
          <a:p>
            <a:pPr marL="285750" indent="-285750" hangingPunct="1">
              <a:spcBef>
                <a:spcPts val="363"/>
              </a:spcBef>
              <a:spcAft>
                <a:spcPts val="1425"/>
              </a:spcAft>
              <a:buFont typeface="Arial"/>
              <a:buChar char="•"/>
            </a:pPr>
            <a:r>
              <a:rPr lang="en-US" sz="1600" b="1" dirty="0" smtClean="0">
                <a:latin typeface="Apple Chancery"/>
                <a:cs typeface="Apple Chancery"/>
              </a:rPr>
              <a:t>Make –up needs to be tasteful, not offensive.</a:t>
            </a:r>
            <a:endParaRPr lang="en-US" sz="1600" b="1" dirty="0">
              <a:latin typeface="Apple Chancery"/>
              <a:cs typeface="Apple Chancery"/>
            </a:endParaRPr>
          </a:p>
          <a:p>
            <a:pPr marL="285750" indent="-285750" hangingPunct="1">
              <a:spcBef>
                <a:spcPts val="363"/>
              </a:spcBef>
              <a:spcAft>
                <a:spcPts val="1425"/>
              </a:spcAft>
              <a:buFont typeface="Arial"/>
              <a:buChar char="•"/>
            </a:pPr>
            <a:r>
              <a:rPr lang="en-US" sz="1600" b="1" dirty="0" smtClean="0">
                <a:latin typeface="Apple Chancery"/>
                <a:cs typeface="Apple Chancery"/>
              </a:rPr>
              <a:t>Keep </a:t>
            </a:r>
            <a:r>
              <a:rPr lang="en-US" sz="1600" b="1" dirty="0">
                <a:latin typeface="Apple Chancery"/>
                <a:cs typeface="Apple Chancery"/>
              </a:rPr>
              <a:t>finger nails short to avoid transferring </a:t>
            </a:r>
            <a:r>
              <a:rPr lang="en-US" sz="1600" b="1" dirty="0" smtClean="0">
                <a:latin typeface="Apple Chancery"/>
                <a:cs typeface="Apple Chancery"/>
              </a:rPr>
              <a:t>pathogens </a:t>
            </a:r>
            <a:r>
              <a:rPr lang="en-US" sz="1600" b="1" dirty="0">
                <a:latin typeface="Apple Chancery"/>
                <a:cs typeface="Apple Chancery"/>
              </a:rPr>
              <a:t>or ripping gloves when you perform </a:t>
            </a:r>
            <a:r>
              <a:rPr lang="en-US" sz="1600" b="1" dirty="0" smtClean="0">
                <a:latin typeface="Apple Chancery"/>
                <a:cs typeface="Apple Chancery"/>
              </a:rPr>
              <a:t>procedures.</a:t>
            </a:r>
            <a:endParaRPr lang="en-US" sz="1600" b="1" dirty="0">
              <a:latin typeface="Apple Chancery"/>
              <a:cs typeface="Apple Chancery"/>
            </a:endParaRPr>
          </a:p>
          <a:p>
            <a:pPr marL="285750" indent="-285750" hangingPunct="1">
              <a:lnSpc>
                <a:spcPct val="140000"/>
              </a:lnSpc>
              <a:spcBef>
                <a:spcPts val="363"/>
              </a:spcBef>
              <a:spcAft>
                <a:spcPts val="1425"/>
              </a:spcAft>
              <a:buFont typeface="Arial"/>
              <a:buChar char="•"/>
            </a:pPr>
            <a:r>
              <a:rPr lang="en-US" sz="1600" b="1" dirty="0">
                <a:latin typeface="Apple Chancery"/>
                <a:cs typeface="Apple Chancery"/>
              </a:rPr>
              <a:t>Limit earrings to small studs, and check with your facility’s </a:t>
            </a:r>
            <a:r>
              <a:rPr lang="en-US" sz="1600" b="1" dirty="0" smtClean="0">
                <a:latin typeface="Apple Chancery"/>
                <a:cs typeface="Apple Chancery"/>
              </a:rPr>
              <a:t>policy.</a:t>
            </a:r>
            <a:endParaRPr lang="en-US" sz="1600" b="1" dirty="0">
              <a:latin typeface="Apple Chancery"/>
              <a:cs typeface="Apple Chancery"/>
            </a:endParaRPr>
          </a:p>
          <a:p>
            <a:pPr marL="285750" indent="-285750" hangingPunct="1">
              <a:lnSpc>
                <a:spcPct val="140000"/>
              </a:lnSpc>
              <a:spcBef>
                <a:spcPts val="363"/>
              </a:spcBef>
              <a:spcAft>
                <a:spcPts val="1425"/>
              </a:spcAft>
              <a:buFont typeface="Arial"/>
              <a:buChar char="•"/>
            </a:pPr>
            <a:r>
              <a:rPr lang="en-US" sz="1600" b="1" dirty="0">
                <a:latin typeface="Apple Chancery"/>
                <a:cs typeface="Apple Chancery"/>
              </a:rPr>
              <a:t>Remove or conceal any body jewelry and </a:t>
            </a:r>
            <a:r>
              <a:rPr lang="en-US" sz="1600" b="1" dirty="0" smtClean="0">
                <a:latin typeface="Apple Chancery"/>
                <a:cs typeface="Apple Chancery"/>
              </a:rPr>
              <a:t>tattoos.</a:t>
            </a:r>
            <a:endParaRPr lang="en-US" sz="1600" b="1" dirty="0">
              <a:latin typeface="Apple Chancery"/>
              <a:cs typeface="Apple Chancery"/>
            </a:endParaRPr>
          </a:p>
          <a:p>
            <a:pPr marL="285750" indent="-285750" hangingPunct="1">
              <a:lnSpc>
                <a:spcPct val="140000"/>
              </a:lnSpc>
              <a:spcBef>
                <a:spcPts val="363"/>
              </a:spcBef>
              <a:spcAft>
                <a:spcPts val="1425"/>
              </a:spcAft>
              <a:buFont typeface="Arial"/>
              <a:buChar char="•"/>
            </a:pPr>
            <a:r>
              <a:rPr lang="en-US" sz="1600" b="1" dirty="0">
                <a:latin typeface="Apple Chancery"/>
                <a:cs typeface="Apple Chancery"/>
              </a:rPr>
              <a:t>Keep hair pulled </a:t>
            </a:r>
            <a:r>
              <a:rPr lang="en-US" sz="1600" b="1" dirty="0" smtClean="0">
                <a:latin typeface="Apple Chancery"/>
                <a:cs typeface="Apple Chancery"/>
              </a:rPr>
              <a:t>back.</a:t>
            </a:r>
          </a:p>
          <a:p>
            <a:pPr marL="285750" indent="-285750" hangingPunct="1">
              <a:lnSpc>
                <a:spcPct val="140000"/>
              </a:lnSpc>
              <a:spcBef>
                <a:spcPts val="363"/>
              </a:spcBef>
              <a:spcAft>
                <a:spcPts val="1425"/>
              </a:spcAft>
              <a:buFont typeface="Arial"/>
              <a:buChar char="•"/>
            </a:pPr>
            <a:r>
              <a:rPr lang="en-US" sz="1600" b="1" dirty="0" smtClean="0">
                <a:latin typeface="Apple Chancery"/>
                <a:cs typeface="Apple Chancery"/>
              </a:rPr>
              <a:t>Avoid Wearing perfume or cologne, as this can trigger allergic reaction in some patients.</a:t>
            </a:r>
            <a:endParaRPr lang="en-US" sz="1600"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4579">
                                            <p:txEl>
                                              <p:pRg st="6" end="6"/>
                                            </p:txEl>
                                          </p:spTgt>
                                        </p:tgtEl>
                                        <p:attrNameLst>
                                          <p:attrName>style.visibility</p:attrName>
                                        </p:attrNameLst>
                                      </p:cBhvr>
                                      <p:to>
                                        <p:strVal val="visible"/>
                                      </p:to>
                                    </p:set>
                                    <p:anim calcmode="lin" valueType="num">
                                      <p:cBhvr additive="base">
                                        <p:cTn id="43" dur="5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457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4579">
                                            <p:txEl>
                                              <p:pRg st="7" end="7"/>
                                            </p:txEl>
                                          </p:spTgt>
                                        </p:tgtEl>
                                        <p:attrNameLst>
                                          <p:attrName>style.visibility</p:attrName>
                                        </p:attrNameLst>
                                      </p:cBhvr>
                                      <p:to>
                                        <p:strVal val="visible"/>
                                      </p:to>
                                    </p:set>
                                    <p:anim calcmode="lin" valueType="num">
                                      <p:cBhvr additive="base">
                                        <p:cTn id="49" dur="5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457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4579">
                                            <p:txEl>
                                              <p:pRg st="8" end="8"/>
                                            </p:txEl>
                                          </p:spTgt>
                                        </p:tgtEl>
                                        <p:attrNameLst>
                                          <p:attrName>style.visibility</p:attrName>
                                        </p:attrNameLst>
                                      </p:cBhvr>
                                      <p:to>
                                        <p:strVal val="visible"/>
                                      </p:to>
                                    </p:set>
                                    <p:anim calcmode="lin" valueType="num">
                                      <p:cBhvr additive="base">
                                        <p:cTn id="55" dur="500" fill="hold"/>
                                        <p:tgtEl>
                                          <p:spTgt spid="24579">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4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457200" y="1295400"/>
            <a:ext cx="73152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smtClean="0">
                <a:latin typeface="Apple Chancery"/>
                <a:cs typeface="Apple Chancery"/>
              </a:rPr>
              <a:t>Attitude </a:t>
            </a:r>
            <a:r>
              <a:rPr lang="en-US" sz="3600" b="1" dirty="0">
                <a:latin typeface="Apple Chancery"/>
                <a:cs typeface="Apple Chancery"/>
              </a:rPr>
              <a:t>is everything</a:t>
            </a:r>
          </a:p>
        </p:txBody>
      </p:sp>
      <p:sp>
        <p:nvSpPr>
          <p:cNvPr id="26626" name="Text Box 2"/>
          <p:cNvSpPr txBox="1">
            <a:spLocks noChangeArrowheads="1"/>
          </p:cNvSpPr>
          <p:nvPr/>
        </p:nvSpPr>
        <p:spPr bwMode="auto">
          <a:xfrm>
            <a:off x="1371600" y="2438400"/>
            <a:ext cx="64008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marL="285750" indent="-285750" hangingPunct="1">
              <a:lnSpc>
                <a:spcPct val="150000"/>
              </a:lnSpc>
              <a:spcBef>
                <a:spcPts val="363"/>
              </a:spcBef>
              <a:spcAft>
                <a:spcPts val="1425"/>
              </a:spcAft>
              <a:buSzPct val="45000"/>
              <a:buFont typeface="Wingdings" panose="05000000000000000000" pitchFamily="2" charset="2"/>
              <a:buChar char="v"/>
            </a:pPr>
            <a:r>
              <a:rPr lang="en-US" b="1" dirty="0">
                <a:latin typeface="Apple Chancery"/>
                <a:cs typeface="Apple Chancery"/>
              </a:rPr>
              <a:t>Your attitude is reflected in everything you do:</a:t>
            </a:r>
          </a:p>
          <a:p>
            <a:pPr hangingPunct="1">
              <a:lnSpc>
                <a:spcPct val="150000"/>
              </a:lnSpc>
              <a:spcBef>
                <a:spcPts val="363"/>
              </a:spcBef>
              <a:spcAft>
                <a:spcPts val="1425"/>
              </a:spcAft>
              <a:buClrTx/>
              <a:buSzTx/>
            </a:pPr>
            <a:r>
              <a:rPr lang="en-US" b="1" dirty="0" smtClean="0">
                <a:latin typeface="Apple Chancery"/>
                <a:cs typeface="Apple Chancery"/>
              </a:rPr>
              <a:t>	The </a:t>
            </a:r>
            <a:r>
              <a:rPr lang="en-US" b="1" dirty="0">
                <a:latin typeface="Apple Chancery"/>
                <a:cs typeface="Apple Chancery"/>
              </a:rPr>
              <a:t>way you perform a task</a:t>
            </a:r>
          </a:p>
          <a:p>
            <a:pPr hangingPunct="1">
              <a:lnSpc>
                <a:spcPct val="150000"/>
              </a:lnSpc>
              <a:spcBef>
                <a:spcPts val="363"/>
              </a:spcBef>
              <a:spcAft>
                <a:spcPts val="1425"/>
              </a:spcAft>
              <a:buClrTx/>
              <a:buSzTx/>
              <a:buFontTx/>
              <a:buNone/>
            </a:pPr>
            <a:r>
              <a:rPr lang="en-US" b="1" dirty="0" smtClean="0">
                <a:latin typeface="Apple Chancery"/>
                <a:cs typeface="Apple Chancery"/>
              </a:rPr>
              <a:t>	Your </a:t>
            </a:r>
            <a:r>
              <a:rPr lang="en-US" b="1" dirty="0">
                <a:latin typeface="Apple Chancery"/>
                <a:cs typeface="Apple Chancery"/>
              </a:rPr>
              <a:t>attendance</a:t>
            </a:r>
          </a:p>
          <a:p>
            <a:pPr hangingPunct="1">
              <a:lnSpc>
                <a:spcPct val="150000"/>
              </a:lnSpc>
              <a:spcBef>
                <a:spcPts val="363"/>
              </a:spcBef>
              <a:spcAft>
                <a:spcPts val="1425"/>
              </a:spcAft>
              <a:buClrTx/>
              <a:buSzTx/>
              <a:buFontTx/>
              <a:buNone/>
            </a:pPr>
            <a:r>
              <a:rPr lang="en-US" b="1" dirty="0" smtClean="0">
                <a:latin typeface="Apple Chancery"/>
                <a:cs typeface="Apple Chancery"/>
              </a:rPr>
              <a:t>	Your </a:t>
            </a:r>
            <a:r>
              <a:rPr lang="en-US" b="1" dirty="0">
                <a:latin typeface="Apple Chancery"/>
                <a:cs typeface="Apple Chancery"/>
              </a:rPr>
              <a:t>appearance</a:t>
            </a:r>
          </a:p>
          <a:p>
            <a:pPr hangingPunct="1">
              <a:lnSpc>
                <a:spcPct val="150000"/>
              </a:lnSpc>
              <a:spcBef>
                <a:spcPts val="363"/>
              </a:spcBef>
              <a:spcAft>
                <a:spcPts val="1425"/>
              </a:spcAft>
              <a:buClrTx/>
              <a:buSzTx/>
              <a:buFontTx/>
              <a:buNone/>
            </a:pPr>
            <a:r>
              <a:rPr lang="en-US" dirty="0">
                <a:latin typeface="Garamond" charset="0"/>
              </a:rPr>
              <a:t>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6626">
                                            <p:txEl>
                                              <p:pRg st="0" end="0"/>
                                            </p:txEl>
                                          </p:spTgt>
                                        </p:tgtEl>
                                        <p:attrNameLst>
                                          <p:attrName>style.visibility</p:attrName>
                                        </p:attrNameLst>
                                      </p:cBhvr>
                                      <p:to>
                                        <p:strVal val="visible"/>
                                      </p:to>
                                    </p:set>
                                    <p:anim calcmode="lin" valueType="num">
                                      <p:cBhvr additive="repl">
                                        <p:cTn id="7" dur="500" fill="hold"/>
                                        <p:tgtEl>
                                          <p:spTgt spid="26626">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26626">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26626">
                                            <p:txEl>
                                              <p:pRg st="1" end="1"/>
                                            </p:txEl>
                                          </p:spTgt>
                                        </p:tgtEl>
                                        <p:attrNameLst>
                                          <p:attrName>style.visibility</p:attrName>
                                        </p:attrNameLst>
                                      </p:cBhvr>
                                      <p:to>
                                        <p:strVal val="visible"/>
                                      </p:to>
                                    </p:set>
                                    <p:anim calcmode="lin" valueType="num">
                                      <p:cBhvr additive="repl">
                                        <p:cTn id="13" dur="500" fill="hold"/>
                                        <p:tgtEl>
                                          <p:spTgt spid="26626">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26626">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26626">
                                            <p:txEl>
                                              <p:pRg st="2" end="2"/>
                                            </p:txEl>
                                          </p:spTgt>
                                        </p:tgtEl>
                                        <p:attrNameLst>
                                          <p:attrName>style.visibility</p:attrName>
                                        </p:attrNameLst>
                                      </p:cBhvr>
                                      <p:to>
                                        <p:strVal val="visible"/>
                                      </p:to>
                                    </p:set>
                                    <p:anim calcmode="lin" valueType="num">
                                      <p:cBhvr additive="repl">
                                        <p:cTn id="19" dur="500" fill="hold"/>
                                        <p:tgtEl>
                                          <p:spTgt spid="26626">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26626">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26626">
                                            <p:txEl>
                                              <p:pRg st="3" end="3"/>
                                            </p:txEl>
                                          </p:spTgt>
                                        </p:tgtEl>
                                        <p:attrNameLst>
                                          <p:attrName>style.visibility</p:attrName>
                                        </p:attrNameLst>
                                      </p:cBhvr>
                                      <p:to>
                                        <p:strVal val="visible"/>
                                      </p:to>
                                    </p:set>
                                    <p:anim calcmode="lin" valueType="num">
                                      <p:cBhvr additive="repl">
                                        <p:cTn id="25" dur="500" fill="hold"/>
                                        <p:tgtEl>
                                          <p:spTgt spid="26626">
                                            <p:txEl>
                                              <p:pRg st="3" end="3"/>
                                            </p:txEl>
                                          </p:spTgt>
                                        </p:tgtEl>
                                        <p:attrNameLst>
                                          <p:attrName>ppt_x</p:attrName>
                                        </p:attrNameLst>
                                      </p:cBhvr>
                                      <p:tavLst>
                                        <p:tav tm="100000">
                                          <p:val>
                                            <p:strVal val="#ppt_x"/>
                                          </p:val>
                                        </p:tav>
                                        <p:tav>
                                          <p:val>
                                            <p:strVal val="#ppt_x"/>
                                          </p:val>
                                        </p:tav>
                                      </p:tavLst>
                                    </p:anim>
                                    <p:anim calcmode="lin" valueType="num">
                                      <p:cBhvr additive="repl">
                                        <p:cTn id="26" dur="500" fill="hold"/>
                                        <p:tgtEl>
                                          <p:spTgt spid="26626">
                                            <p:txEl>
                                              <p:pRg st="3" end="3"/>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304800" y="533400"/>
            <a:ext cx="65532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Map To Success</a:t>
            </a:r>
          </a:p>
        </p:txBody>
      </p:sp>
      <p:sp>
        <p:nvSpPr>
          <p:cNvPr id="5122" name="Text Box 2"/>
          <p:cNvSpPr txBox="1">
            <a:spLocks noChangeArrowheads="1"/>
          </p:cNvSpPr>
          <p:nvPr/>
        </p:nvSpPr>
        <p:spPr bwMode="auto">
          <a:xfrm>
            <a:off x="914400" y="1371600"/>
            <a:ext cx="6858000" cy="533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Project a positive </a:t>
            </a:r>
            <a:r>
              <a:rPr lang="en-US" b="1" dirty="0" smtClean="0">
                <a:latin typeface="Apple Chancery"/>
                <a:cs typeface="Apple Chancery"/>
              </a:rPr>
              <a:t>attitude.</a:t>
            </a:r>
          </a:p>
          <a:p>
            <a:pPr hangingPunct="1">
              <a:lnSpc>
                <a:spcPct val="150000"/>
              </a:lnSpc>
              <a:spcBef>
                <a:spcPts val="363"/>
              </a:spcBef>
              <a:spcAft>
                <a:spcPts val="1425"/>
              </a:spcAft>
              <a:buSzPct val="45000"/>
              <a:buFont typeface="Wingdings" charset="0"/>
              <a:buChar char="v"/>
            </a:pPr>
            <a:r>
              <a:rPr lang="en-US" b="1" dirty="0" smtClean="0">
                <a:latin typeface="Apple Chancery"/>
                <a:cs typeface="Apple Chancery"/>
              </a:rPr>
              <a:t>Be </a:t>
            </a:r>
            <a:r>
              <a:rPr lang="en-US" b="1" dirty="0" smtClean="0">
                <a:latin typeface="Apple Chancery"/>
                <a:cs typeface="Apple Chancery"/>
              </a:rPr>
              <a:t>flexible.</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Adapt to </a:t>
            </a:r>
            <a:r>
              <a:rPr lang="en-US" b="1" dirty="0" smtClean="0">
                <a:latin typeface="Apple Chancery"/>
                <a:cs typeface="Apple Chancery"/>
              </a:rPr>
              <a:t>change.</a:t>
            </a:r>
          </a:p>
          <a:p>
            <a:pPr hangingPunct="1">
              <a:lnSpc>
                <a:spcPct val="150000"/>
              </a:lnSpc>
              <a:spcBef>
                <a:spcPts val="363"/>
              </a:spcBef>
              <a:spcAft>
                <a:spcPts val="1425"/>
              </a:spcAft>
              <a:buSzPct val="45000"/>
              <a:buFont typeface="Wingdings" charset="0"/>
              <a:buChar char="v"/>
            </a:pPr>
            <a:r>
              <a:rPr lang="en-US" b="1" dirty="0" smtClean="0">
                <a:latin typeface="Apple Chancery"/>
                <a:cs typeface="Apple Chancery"/>
              </a:rPr>
              <a:t>Be a “Team Player” and practice professionalism at all times.</a:t>
            </a:r>
          </a:p>
          <a:p>
            <a:pPr hangingPunct="1">
              <a:lnSpc>
                <a:spcPct val="150000"/>
              </a:lnSpc>
              <a:spcBef>
                <a:spcPts val="363"/>
              </a:spcBef>
              <a:spcAft>
                <a:spcPts val="1425"/>
              </a:spcAft>
              <a:buSzPct val="45000"/>
              <a:buFont typeface="Wingdings" charset="0"/>
              <a:buChar char="v"/>
            </a:pPr>
            <a:r>
              <a:rPr lang="en-US" b="1" dirty="0" smtClean="0">
                <a:latin typeface="Apple Chancery"/>
                <a:cs typeface="Apple Chancery"/>
              </a:rPr>
              <a:t>Maintain HIPPA </a:t>
            </a:r>
            <a:r>
              <a:rPr lang="en-US" b="1" dirty="0">
                <a:latin typeface="Apple Chancery"/>
                <a:cs typeface="Apple Chancery"/>
              </a:rPr>
              <a:t>and Confidentiality Procedures at all </a:t>
            </a:r>
            <a:r>
              <a:rPr lang="en-US" b="1" dirty="0" smtClean="0">
                <a:latin typeface="Apple Chancery"/>
                <a:cs typeface="Apple Chancery"/>
              </a:rPr>
              <a:t>times.</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Take initiative to learn new </a:t>
            </a:r>
            <a:r>
              <a:rPr lang="en-US" b="1" dirty="0" smtClean="0">
                <a:latin typeface="Apple Chancery"/>
                <a:cs typeface="Apple Chancery"/>
              </a:rPr>
              <a:t>things.</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Go over and </a:t>
            </a:r>
            <a:r>
              <a:rPr lang="en-US" b="1" dirty="0" smtClean="0">
                <a:latin typeface="Apple Chancery"/>
                <a:cs typeface="Apple Chancery"/>
              </a:rPr>
              <a:t>beyond job expectations.</a:t>
            </a:r>
            <a:endParaRPr lang="en-US"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2">
                                            <p:txEl>
                                              <p:pRg st="1" end="1"/>
                                            </p:txEl>
                                          </p:spTgt>
                                        </p:tgtEl>
                                        <p:attrNameLst>
                                          <p:attrName>style.visibility</p:attrName>
                                        </p:attrNameLst>
                                      </p:cBhvr>
                                      <p:to>
                                        <p:strVal val="visible"/>
                                      </p:to>
                                    </p:set>
                                    <p:anim calcmode="lin" valueType="num">
                                      <p:cBhvr additive="base">
                                        <p:cTn id="13" dur="500" fill="hold"/>
                                        <p:tgtEl>
                                          <p:spTgt spid="5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xEl>
                                              <p:pRg st="2" end="2"/>
                                            </p:txEl>
                                          </p:spTgt>
                                        </p:tgtEl>
                                        <p:attrNameLst>
                                          <p:attrName>style.visibility</p:attrName>
                                        </p:attrNameLst>
                                      </p:cBhvr>
                                      <p:to>
                                        <p:strVal val="visible"/>
                                      </p:to>
                                    </p:set>
                                    <p:anim calcmode="lin" valueType="num">
                                      <p:cBhvr additive="base">
                                        <p:cTn id="19" dur="500" fill="hold"/>
                                        <p:tgtEl>
                                          <p:spTgt spid="51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2">
                                            <p:txEl>
                                              <p:pRg st="3" end="3"/>
                                            </p:txEl>
                                          </p:spTgt>
                                        </p:tgtEl>
                                        <p:attrNameLst>
                                          <p:attrName>style.visibility</p:attrName>
                                        </p:attrNameLst>
                                      </p:cBhvr>
                                      <p:to>
                                        <p:strVal val="visible"/>
                                      </p:to>
                                    </p:set>
                                    <p:anim calcmode="lin" valueType="num">
                                      <p:cBhvr additive="base">
                                        <p:cTn id="25"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2">
                                            <p:txEl>
                                              <p:pRg st="4" end="4"/>
                                            </p:txEl>
                                          </p:spTgt>
                                        </p:tgtEl>
                                        <p:attrNameLst>
                                          <p:attrName>style.visibility</p:attrName>
                                        </p:attrNameLst>
                                      </p:cBhvr>
                                      <p:to>
                                        <p:strVal val="visible"/>
                                      </p:to>
                                    </p:set>
                                    <p:anim calcmode="lin" valueType="num">
                                      <p:cBhvr additive="base">
                                        <p:cTn id="31" dur="500" fill="hold"/>
                                        <p:tgtEl>
                                          <p:spTgt spid="51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2">
                                            <p:txEl>
                                              <p:pRg st="5" end="5"/>
                                            </p:txEl>
                                          </p:spTgt>
                                        </p:tgtEl>
                                        <p:attrNameLst>
                                          <p:attrName>style.visibility</p:attrName>
                                        </p:attrNameLst>
                                      </p:cBhvr>
                                      <p:to>
                                        <p:strVal val="visible"/>
                                      </p:to>
                                    </p:set>
                                    <p:anim calcmode="lin" valueType="num">
                                      <p:cBhvr additive="base">
                                        <p:cTn id="37" dur="500" fill="hold"/>
                                        <p:tgtEl>
                                          <p:spTgt spid="51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2">
                                            <p:txEl>
                                              <p:pRg st="6" end="6"/>
                                            </p:txEl>
                                          </p:spTgt>
                                        </p:tgtEl>
                                        <p:attrNameLst>
                                          <p:attrName>style.visibility</p:attrName>
                                        </p:attrNameLst>
                                      </p:cBhvr>
                                      <p:to>
                                        <p:strVal val="visible"/>
                                      </p:to>
                                    </p:set>
                                    <p:anim calcmode="lin" valueType="num">
                                      <p:cBhvr additive="base">
                                        <p:cTn id="43" dur="500" fill="hold"/>
                                        <p:tgtEl>
                                          <p:spTgt spid="51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1600200" y="914400"/>
            <a:ext cx="51054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Attitude</a:t>
            </a:r>
            <a:r>
              <a:rPr lang="en-US" sz="3600" dirty="0"/>
              <a:t> </a:t>
            </a:r>
          </a:p>
        </p:txBody>
      </p:sp>
      <p:sp>
        <p:nvSpPr>
          <p:cNvPr id="27650" name="Text Box 2"/>
          <p:cNvSpPr txBox="1">
            <a:spLocks noChangeArrowheads="1"/>
          </p:cNvSpPr>
          <p:nvPr/>
        </p:nvSpPr>
        <p:spPr bwMode="auto">
          <a:xfrm>
            <a:off x="1371600" y="1828800"/>
            <a:ext cx="57912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A positive attitude is infectious; when you project a positive attitude, others around you will begin to feel good also, and you will better work together to accomplish your goals.  On the flip side, a negative attitude has the exact opposite effect on patients and coworkers. </a:t>
            </a:r>
            <a:r>
              <a:rPr lang="en-US" b="1" dirty="0" smtClean="0">
                <a:latin typeface="Apple Chancery"/>
                <a:cs typeface="Apple Chancery"/>
              </a:rPr>
              <a:t>When </a:t>
            </a:r>
            <a:r>
              <a:rPr lang="en-US" b="1" dirty="0">
                <a:latin typeface="Apple Chancery"/>
                <a:cs typeface="Apple Chancery"/>
              </a:rPr>
              <a:t>your attitude is negative, it makes others feel bad or </a:t>
            </a:r>
            <a:r>
              <a:rPr lang="en-US" b="1" dirty="0" smtClean="0">
                <a:latin typeface="Apple Chancery"/>
                <a:cs typeface="Apple Chancery"/>
              </a:rPr>
              <a:t>unimportant.</a:t>
            </a:r>
            <a:endParaRPr lang="en-US"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7650">
                                            <p:txEl>
                                              <p:pRg st="0" end="0"/>
                                            </p:txEl>
                                          </p:spTgt>
                                        </p:tgtEl>
                                        <p:attrNameLst>
                                          <p:attrName>style.visibility</p:attrName>
                                        </p:attrNameLst>
                                      </p:cBhvr>
                                      <p:to>
                                        <p:strVal val="visible"/>
                                      </p:to>
                                    </p:set>
                                    <p:anim calcmode="lin" valueType="num">
                                      <p:cBhvr additive="repl">
                                        <p:cTn id="7" dur="500" fill="hold"/>
                                        <p:tgtEl>
                                          <p:spTgt spid="27650">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27650">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1371600" y="1295400"/>
            <a:ext cx="54102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Externship protocol</a:t>
            </a:r>
          </a:p>
        </p:txBody>
      </p:sp>
      <p:sp>
        <p:nvSpPr>
          <p:cNvPr id="28674" name="Text Box 2"/>
          <p:cNvSpPr txBox="1">
            <a:spLocks noChangeArrowheads="1"/>
          </p:cNvSpPr>
          <p:nvPr/>
        </p:nvSpPr>
        <p:spPr bwMode="auto">
          <a:xfrm>
            <a:off x="914400" y="2286000"/>
            <a:ext cx="62484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marL="285750" indent="-285750" hangingPunct="1">
              <a:lnSpc>
                <a:spcPct val="150000"/>
              </a:lnSpc>
              <a:spcBef>
                <a:spcPts val="363"/>
              </a:spcBef>
              <a:spcAft>
                <a:spcPts val="1425"/>
              </a:spcAft>
              <a:buSzPct val="45000"/>
              <a:buFont typeface="Wingdings" panose="05000000000000000000" pitchFamily="2" charset="2"/>
              <a:buChar char="§"/>
            </a:pPr>
            <a:r>
              <a:rPr lang="en-US" b="1" dirty="0" smtClean="0">
                <a:latin typeface="Apple Chancery"/>
                <a:cs typeface="Apple Chancery"/>
              </a:rPr>
              <a:t>If </a:t>
            </a:r>
            <a:r>
              <a:rPr lang="en-US" b="1" dirty="0">
                <a:latin typeface="Apple Chancery"/>
                <a:cs typeface="Apple Chancery"/>
              </a:rPr>
              <a:t>your going to be late or unable to attend a scheduled </a:t>
            </a:r>
            <a:r>
              <a:rPr lang="en-US" b="1" dirty="0" smtClean="0">
                <a:latin typeface="Apple Chancery"/>
                <a:cs typeface="Apple Chancery"/>
              </a:rPr>
              <a:t>shift? </a:t>
            </a:r>
            <a:r>
              <a:rPr lang="en-US" b="1" dirty="0">
                <a:latin typeface="Apple Chancery"/>
                <a:cs typeface="Apple Chancery"/>
              </a:rPr>
              <a:t> </a:t>
            </a:r>
            <a:r>
              <a:rPr lang="en-US" b="1" dirty="0" smtClean="0">
                <a:latin typeface="Apple Chancery"/>
                <a:cs typeface="Apple Chancery"/>
              </a:rPr>
              <a:t>You </a:t>
            </a:r>
            <a:r>
              <a:rPr lang="en-US" b="1" dirty="0">
                <a:latin typeface="Apple Chancery"/>
                <a:cs typeface="Apple Chancery"/>
              </a:rPr>
              <a:t>need to contact your instructor, then your clinical </a:t>
            </a:r>
            <a:r>
              <a:rPr lang="en-US" b="1" dirty="0" smtClean="0">
                <a:latin typeface="Apple Chancery"/>
                <a:cs typeface="Apple Chancery"/>
              </a:rPr>
              <a:t>coordinator and </a:t>
            </a:r>
            <a:r>
              <a:rPr lang="en-US" b="1" dirty="0">
                <a:latin typeface="Apple Chancery"/>
                <a:cs typeface="Apple Chancery"/>
              </a:rPr>
              <a:t>your mentor.  </a:t>
            </a:r>
          </a:p>
          <a:p>
            <a:pPr marL="285750" indent="-285750" hangingPunct="1">
              <a:lnSpc>
                <a:spcPct val="150000"/>
              </a:lnSpc>
              <a:spcBef>
                <a:spcPts val="363"/>
              </a:spcBef>
              <a:spcAft>
                <a:spcPts val="1425"/>
              </a:spcAft>
              <a:buSzPct val="45000"/>
              <a:buFont typeface="Wingdings" panose="05000000000000000000" pitchFamily="2" charset="2"/>
              <a:buChar char="§"/>
            </a:pPr>
            <a:r>
              <a:rPr lang="en-US" b="1" dirty="0" smtClean="0">
                <a:latin typeface="Apple Chancery"/>
                <a:cs typeface="Apple Chancery"/>
              </a:rPr>
              <a:t>There </a:t>
            </a:r>
            <a:r>
              <a:rPr lang="en-US" b="1" dirty="0">
                <a:latin typeface="Apple Chancery"/>
                <a:cs typeface="Apple Chancery"/>
              </a:rPr>
              <a:t>is no excuse for failing to notify all parties involved if you be late or absent </a:t>
            </a:r>
            <a:r>
              <a:rPr lang="en-US" b="1" dirty="0" smtClean="0">
                <a:latin typeface="Apple Chancery"/>
                <a:cs typeface="Apple Chancery"/>
              </a:rPr>
              <a:t>and can lead to dismissal of your externship placement.</a:t>
            </a:r>
            <a:endParaRPr lang="en-US"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8674">
                                            <p:txEl>
                                              <p:pRg st="0" end="0"/>
                                            </p:txEl>
                                          </p:spTgt>
                                        </p:tgtEl>
                                        <p:attrNameLst>
                                          <p:attrName>style.visibility</p:attrName>
                                        </p:attrNameLst>
                                      </p:cBhvr>
                                      <p:to>
                                        <p:strVal val="visible"/>
                                      </p:to>
                                    </p:set>
                                    <p:anim calcmode="lin" valueType="num">
                                      <p:cBhvr additive="repl">
                                        <p:cTn id="7" dur="500" fill="hold"/>
                                        <p:tgtEl>
                                          <p:spTgt spid="28674">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28674">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28674">
                                            <p:txEl>
                                              <p:pRg st="1" end="1"/>
                                            </p:txEl>
                                          </p:spTgt>
                                        </p:tgtEl>
                                        <p:attrNameLst>
                                          <p:attrName>style.visibility</p:attrName>
                                        </p:attrNameLst>
                                      </p:cBhvr>
                                      <p:to>
                                        <p:strVal val="visible"/>
                                      </p:to>
                                    </p:set>
                                    <p:anim calcmode="lin" valueType="num">
                                      <p:cBhvr additive="repl">
                                        <p:cTn id="13" dur="500" fill="hold"/>
                                        <p:tgtEl>
                                          <p:spTgt spid="28674">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28674">
                                            <p:txEl>
                                              <p:pRg st="1" end="1"/>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685800" y="1219200"/>
            <a:ext cx="60198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Externship protocol</a:t>
            </a:r>
          </a:p>
        </p:txBody>
      </p:sp>
      <p:sp>
        <p:nvSpPr>
          <p:cNvPr id="29698" name="Text Box 2"/>
          <p:cNvSpPr txBox="1">
            <a:spLocks noChangeArrowheads="1"/>
          </p:cNvSpPr>
          <p:nvPr/>
        </p:nvSpPr>
        <p:spPr bwMode="auto">
          <a:xfrm>
            <a:off x="685800" y="2133600"/>
            <a:ext cx="6858000" cy="327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Learn the medical office </a:t>
            </a:r>
            <a:r>
              <a:rPr lang="en-US" b="1" dirty="0" smtClean="0">
                <a:latin typeface="Apple Chancery"/>
                <a:cs typeface="Apple Chancery"/>
              </a:rPr>
              <a:t>layout.</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Coworkers </a:t>
            </a:r>
            <a:r>
              <a:rPr lang="en-US" b="1" dirty="0" smtClean="0">
                <a:latin typeface="Apple Chancery"/>
                <a:cs typeface="Apple Chancery"/>
              </a:rPr>
              <a:t>routines.</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Policies and </a:t>
            </a:r>
            <a:r>
              <a:rPr lang="en-US" b="1" dirty="0" smtClean="0">
                <a:latin typeface="Apple Chancery"/>
                <a:cs typeface="Apple Chancery"/>
              </a:rPr>
              <a:t>procedures.</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Safety </a:t>
            </a:r>
            <a:r>
              <a:rPr lang="en-US" b="1" dirty="0" smtClean="0">
                <a:latin typeface="Apple Chancery"/>
                <a:cs typeface="Apple Chancery"/>
              </a:rPr>
              <a:t>measures.</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Learning how to interact with coworkers and patients is </a:t>
            </a:r>
            <a:r>
              <a:rPr lang="en-US" b="1" dirty="0" smtClean="0">
                <a:latin typeface="Apple Chancery"/>
                <a:cs typeface="Apple Chancery"/>
              </a:rPr>
              <a:t>the key.</a:t>
            </a:r>
            <a:endParaRPr lang="en-US"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9698">
                                            <p:txEl>
                                              <p:pRg st="0" end="0"/>
                                            </p:txEl>
                                          </p:spTgt>
                                        </p:tgtEl>
                                        <p:attrNameLst>
                                          <p:attrName>style.visibility</p:attrName>
                                        </p:attrNameLst>
                                      </p:cBhvr>
                                      <p:to>
                                        <p:strVal val="visible"/>
                                      </p:to>
                                    </p:set>
                                    <p:anim calcmode="lin" valueType="num">
                                      <p:cBhvr additive="repl">
                                        <p:cTn id="7" dur="500" fill="hold"/>
                                        <p:tgtEl>
                                          <p:spTgt spid="29698">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29698">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29698">
                                            <p:txEl>
                                              <p:pRg st="1" end="1"/>
                                            </p:txEl>
                                          </p:spTgt>
                                        </p:tgtEl>
                                        <p:attrNameLst>
                                          <p:attrName>style.visibility</p:attrName>
                                        </p:attrNameLst>
                                      </p:cBhvr>
                                      <p:to>
                                        <p:strVal val="visible"/>
                                      </p:to>
                                    </p:set>
                                    <p:anim calcmode="lin" valueType="num">
                                      <p:cBhvr additive="repl">
                                        <p:cTn id="13" dur="500" fill="hold"/>
                                        <p:tgtEl>
                                          <p:spTgt spid="29698">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29698">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29698">
                                            <p:txEl>
                                              <p:pRg st="2" end="2"/>
                                            </p:txEl>
                                          </p:spTgt>
                                        </p:tgtEl>
                                        <p:attrNameLst>
                                          <p:attrName>style.visibility</p:attrName>
                                        </p:attrNameLst>
                                      </p:cBhvr>
                                      <p:to>
                                        <p:strVal val="visible"/>
                                      </p:to>
                                    </p:set>
                                    <p:anim calcmode="lin" valueType="num">
                                      <p:cBhvr additive="repl">
                                        <p:cTn id="19" dur="500" fill="hold"/>
                                        <p:tgtEl>
                                          <p:spTgt spid="29698">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29698">
                                            <p:txEl>
                                              <p:pRg st="2" end="2"/>
                                            </p:txEl>
                                          </p:spTgt>
                                        </p:tgtEl>
                                        <p:attrNameLst>
                                          <p:attrName>ppt_y</p:attrName>
                                        </p:attrNameLst>
                                      </p:cBhvr>
                                      <p:tavLst>
                                        <p:tav tm="100000">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29698">
                                            <p:txEl>
                                              <p:pRg st="3" end="3"/>
                                            </p:txEl>
                                          </p:spTgt>
                                        </p:tgtEl>
                                        <p:attrNameLst>
                                          <p:attrName>style.visibility</p:attrName>
                                        </p:attrNameLst>
                                      </p:cBhvr>
                                      <p:to>
                                        <p:strVal val="visible"/>
                                      </p:to>
                                    </p:set>
                                    <p:anim calcmode="lin" valueType="num">
                                      <p:cBhvr additive="repl">
                                        <p:cTn id="25" dur="500" fill="hold"/>
                                        <p:tgtEl>
                                          <p:spTgt spid="29698">
                                            <p:txEl>
                                              <p:pRg st="3" end="3"/>
                                            </p:txEl>
                                          </p:spTgt>
                                        </p:tgtEl>
                                        <p:attrNameLst>
                                          <p:attrName>ppt_x</p:attrName>
                                        </p:attrNameLst>
                                      </p:cBhvr>
                                      <p:tavLst>
                                        <p:tav tm="100000">
                                          <p:val>
                                            <p:strVal val="#ppt_x"/>
                                          </p:val>
                                        </p:tav>
                                        <p:tav>
                                          <p:val>
                                            <p:strVal val="#ppt_x"/>
                                          </p:val>
                                        </p:tav>
                                      </p:tavLst>
                                    </p:anim>
                                    <p:anim calcmode="lin" valueType="num">
                                      <p:cBhvr additive="repl">
                                        <p:cTn id="26" dur="500" fill="hold"/>
                                        <p:tgtEl>
                                          <p:spTgt spid="29698">
                                            <p:txEl>
                                              <p:pRg st="3" end="3"/>
                                            </p:txEl>
                                          </p:spTgt>
                                        </p:tgtEl>
                                        <p:attrNameLst>
                                          <p:attrName>ppt_y</p:attrName>
                                        </p:attrNameLst>
                                      </p:cBhvr>
                                      <p:tavLst>
                                        <p:tav tm="100000">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29698">
                                            <p:txEl>
                                              <p:pRg st="4" end="4"/>
                                            </p:txEl>
                                          </p:spTgt>
                                        </p:tgtEl>
                                        <p:attrNameLst>
                                          <p:attrName>style.visibility</p:attrName>
                                        </p:attrNameLst>
                                      </p:cBhvr>
                                      <p:to>
                                        <p:strVal val="visible"/>
                                      </p:to>
                                    </p:set>
                                    <p:anim calcmode="lin" valueType="num">
                                      <p:cBhvr additive="repl">
                                        <p:cTn id="31" dur="500" fill="hold"/>
                                        <p:tgtEl>
                                          <p:spTgt spid="29698">
                                            <p:txEl>
                                              <p:pRg st="4" end="4"/>
                                            </p:txEl>
                                          </p:spTgt>
                                        </p:tgtEl>
                                        <p:attrNameLst>
                                          <p:attrName>ppt_x</p:attrName>
                                        </p:attrNameLst>
                                      </p:cBhvr>
                                      <p:tavLst>
                                        <p:tav tm="100000">
                                          <p:val>
                                            <p:strVal val="#ppt_x"/>
                                          </p:val>
                                        </p:tav>
                                        <p:tav>
                                          <p:val>
                                            <p:strVal val="#ppt_x"/>
                                          </p:val>
                                        </p:tav>
                                      </p:tavLst>
                                    </p:anim>
                                    <p:anim calcmode="lin" valueType="num">
                                      <p:cBhvr additive="repl">
                                        <p:cTn id="32" dur="500" fill="hold"/>
                                        <p:tgtEl>
                                          <p:spTgt spid="29698">
                                            <p:txEl>
                                              <p:pRg st="4" end="4"/>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xfrm>
            <a:off x="457200" y="685800"/>
            <a:ext cx="7315200" cy="8382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Routine</a:t>
            </a:r>
          </a:p>
        </p:txBody>
      </p:sp>
      <p:sp>
        <p:nvSpPr>
          <p:cNvPr id="30722" name="Text Box 2"/>
          <p:cNvSpPr txBox="1">
            <a:spLocks noChangeArrowheads="1"/>
          </p:cNvSpPr>
          <p:nvPr/>
        </p:nvSpPr>
        <p:spPr bwMode="auto">
          <a:xfrm>
            <a:off x="571500" y="1524000"/>
            <a:ext cx="66675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Look: Watch other staff </a:t>
            </a:r>
            <a:r>
              <a:rPr lang="en-US" b="1" dirty="0" smtClean="0">
                <a:latin typeface="Apple Chancery"/>
                <a:cs typeface="Apple Chancery"/>
              </a:rPr>
              <a:t>members </a:t>
            </a:r>
            <a:r>
              <a:rPr lang="en-US" b="1" dirty="0">
                <a:latin typeface="Apple Chancery"/>
                <a:cs typeface="Apple Chancery"/>
              </a:rPr>
              <a:t>as they go about their daily routines, and observe how each job is related to the others to understand how the staff works as a team.</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Listen: Keep an ear out for key terms or phrases repeated throughout the day.  Pay attention when staff </a:t>
            </a:r>
            <a:r>
              <a:rPr lang="en-US" b="1" dirty="0" smtClean="0">
                <a:latin typeface="Apple Chancery"/>
                <a:cs typeface="Apple Chancery"/>
              </a:rPr>
              <a:t>members explain </a:t>
            </a:r>
            <a:r>
              <a:rPr lang="en-US" b="1" dirty="0">
                <a:latin typeface="Apple Chancery"/>
                <a:cs typeface="Apple Chancery"/>
              </a:rPr>
              <a:t>something or gives you directions.</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Learn: Incorporate your observations by practicing skills and techniques.  If you make a mistake, try again or ask someone to help you.</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0722">
                                            <p:txEl>
                                              <p:pRg st="0" end="0"/>
                                            </p:txEl>
                                          </p:spTgt>
                                        </p:tgtEl>
                                        <p:attrNameLst>
                                          <p:attrName>style.visibility</p:attrName>
                                        </p:attrNameLst>
                                      </p:cBhvr>
                                      <p:to>
                                        <p:strVal val="visible"/>
                                      </p:to>
                                    </p:set>
                                    <p:anim calcmode="lin" valueType="num">
                                      <p:cBhvr additive="repl">
                                        <p:cTn id="7" dur="500" fill="hold"/>
                                        <p:tgtEl>
                                          <p:spTgt spid="30722">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30722">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30722">
                                            <p:txEl>
                                              <p:pRg st="1" end="1"/>
                                            </p:txEl>
                                          </p:spTgt>
                                        </p:tgtEl>
                                        <p:attrNameLst>
                                          <p:attrName>style.visibility</p:attrName>
                                        </p:attrNameLst>
                                      </p:cBhvr>
                                      <p:to>
                                        <p:strVal val="visible"/>
                                      </p:to>
                                    </p:set>
                                    <p:anim calcmode="lin" valueType="num">
                                      <p:cBhvr additive="repl">
                                        <p:cTn id="13" dur="500" fill="hold"/>
                                        <p:tgtEl>
                                          <p:spTgt spid="30722">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30722">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30722">
                                            <p:txEl>
                                              <p:pRg st="2" end="2"/>
                                            </p:txEl>
                                          </p:spTgt>
                                        </p:tgtEl>
                                        <p:attrNameLst>
                                          <p:attrName>style.visibility</p:attrName>
                                        </p:attrNameLst>
                                      </p:cBhvr>
                                      <p:to>
                                        <p:strVal val="visible"/>
                                      </p:to>
                                    </p:set>
                                    <p:anim calcmode="lin" valueType="num">
                                      <p:cBhvr additive="repl">
                                        <p:cTn id="19" dur="500" fill="hold"/>
                                        <p:tgtEl>
                                          <p:spTgt spid="30722">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30722">
                                            <p:txEl>
                                              <p:pRg st="2" end="2"/>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1371600" y="1219200"/>
            <a:ext cx="5562600" cy="879475"/>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Last Minute Details</a:t>
            </a:r>
          </a:p>
        </p:txBody>
      </p:sp>
      <p:sp>
        <p:nvSpPr>
          <p:cNvPr id="22530" name="Text Box 2"/>
          <p:cNvSpPr txBox="1">
            <a:spLocks noChangeArrowheads="1"/>
          </p:cNvSpPr>
          <p:nvPr/>
        </p:nvSpPr>
        <p:spPr bwMode="auto">
          <a:xfrm>
            <a:off x="914400" y="2438400"/>
            <a:ext cx="6019800" cy="304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Transportation: Be sure you have reliable transportation to and from you extern site every day?  If you have to access public transportation be sure you try a run ahead of time, so you know how much time it will take you to get to and from your site in a timely manner.</a:t>
            </a:r>
          </a:p>
          <a:p>
            <a:pPr hangingPunct="1">
              <a:lnSpc>
                <a:spcPct val="150000"/>
              </a:lnSpc>
              <a:spcBef>
                <a:spcPts val="363"/>
              </a:spcBef>
              <a:spcAft>
                <a:spcPts val="1425"/>
              </a:spcAft>
              <a:buClrTx/>
              <a:buSzTx/>
              <a:buFontTx/>
              <a:buNone/>
            </a:pPr>
            <a:endParaRPr lang="en-US" dirty="0">
              <a:latin typeface="Garamond"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2530">
                                            <p:txEl>
                                              <p:pRg st="0" end="0"/>
                                            </p:txEl>
                                          </p:spTgt>
                                        </p:tgtEl>
                                        <p:attrNameLst>
                                          <p:attrName>style.visibility</p:attrName>
                                        </p:attrNameLst>
                                      </p:cBhvr>
                                      <p:to>
                                        <p:strVal val="visible"/>
                                      </p:to>
                                    </p:set>
                                    <p:anim calcmode="lin" valueType="num">
                                      <p:cBhvr additive="repl">
                                        <p:cTn id="7" dur="500" fill="hold"/>
                                        <p:tgtEl>
                                          <p:spTgt spid="22530">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22530">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228600" y="762000"/>
            <a:ext cx="6705600" cy="7620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No “I” in team</a:t>
            </a:r>
          </a:p>
        </p:txBody>
      </p:sp>
      <p:sp>
        <p:nvSpPr>
          <p:cNvPr id="31746" name="Text Box 2"/>
          <p:cNvSpPr txBox="1">
            <a:spLocks noChangeArrowheads="1"/>
          </p:cNvSpPr>
          <p:nvPr/>
        </p:nvSpPr>
        <p:spPr bwMode="auto">
          <a:xfrm>
            <a:off x="914400" y="1981200"/>
            <a:ext cx="6248400" cy="350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As you learn the ropes of the medical office, you will also learn how the staff works as a team.  Team members have a common goal, and they work together to achieve it.  Every team member steps up and contributes his/her own skills and talents to get the job done.  A team is only as good as its weakest member.  That means everyone has to give 100% so the medical team can preform at its very best level.  Show interest in being part of the team.</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1746">
                                            <p:txEl>
                                              <p:pRg st="0" end="0"/>
                                            </p:txEl>
                                          </p:spTgt>
                                        </p:tgtEl>
                                        <p:attrNameLst>
                                          <p:attrName>style.visibility</p:attrName>
                                        </p:attrNameLst>
                                      </p:cBhvr>
                                      <p:to>
                                        <p:strVal val="visible"/>
                                      </p:to>
                                    </p:set>
                                    <p:anim calcmode="lin" valueType="num">
                                      <p:cBhvr additive="repl">
                                        <p:cTn id="7" dur="500" fill="hold"/>
                                        <p:tgtEl>
                                          <p:spTgt spid="31746">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31746">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457200" y="1143000"/>
            <a:ext cx="6400800" cy="457200"/>
          </a:xfrm>
          <a:ln/>
        </p:spPr>
        <p:txBody>
          <a:bodyPr>
            <a:normAutofit fontScale="90000"/>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4400" dirty="0"/>
              <a:t/>
            </a:r>
            <a:br>
              <a:rPr lang="en-US" sz="4400" dirty="0"/>
            </a:br>
            <a:r>
              <a:rPr lang="en-US" sz="4400" dirty="0"/>
              <a:t/>
            </a:r>
            <a:br>
              <a:rPr lang="en-US" sz="4400" dirty="0"/>
            </a:br>
            <a:r>
              <a:rPr lang="en-US" sz="4400" dirty="0" smtClean="0"/>
              <a:t/>
            </a:r>
            <a:br>
              <a:rPr lang="en-US" sz="4400" dirty="0" smtClean="0"/>
            </a:br>
            <a:r>
              <a:rPr lang="en-US" sz="4400" dirty="0" smtClean="0"/>
              <a:t>    </a:t>
            </a:r>
            <a:r>
              <a:rPr lang="en-US" sz="4400" b="1" dirty="0" smtClean="0">
                <a:latin typeface="Apple Chancery"/>
                <a:cs typeface="Apple Chancery"/>
              </a:rPr>
              <a:t>Good </a:t>
            </a:r>
            <a:r>
              <a:rPr lang="en-US" sz="4400" b="1" dirty="0">
                <a:latin typeface="Apple Chancery"/>
                <a:cs typeface="Apple Chancery"/>
              </a:rPr>
              <a:t>Luck to all of you!!</a:t>
            </a:r>
          </a:p>
        </p:txBody>
      </p:sp>
      <p:sp>
        <p:nvSpPr>
          <p:cNvPr id="32770" name="Text Box 2"/>
          <p:cNvSpPr txBox="1">
            <a:spLocks noChangeArrowheads="1"/>
          </p:cNvSpPr>
          <p:nvPr/>
        </p:nvSpPr>
        <p:spPr bwMode="auto">
          <a:xfrm>
            <a:off x="1371600" y="5029200"/>
            <a:ext cx="6400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09600"/>
            <a:ext cx="5410200" cy="9144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Hands-On-Experience</a:t>
            </a:r>
          </a:p>
        </p:txBody>
      </p:sp>
      <p:sp>
        <p:nvSpPr>
          <p:cNvPr id="6146" name="Text Box 2"/>
          <p:cNvSpPr txBox="1">
            <a:spLocks noChangeArrowheads="1"/>
          </p:cNvSpPr>
          <p:nvPr/>
        </p:nvSpPr>
        <p:spPr bwMode="auto">
          <a:xfrm>
            <a:off x="1371600" y="1524000"/>
            <a:ext cx="5410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Leaving the classroom and actually putting your skills to use in the medical office can be extremely rewarding, even if it seems </a:t>
            </a:r>
            <a:r>
              <a:rPr lang="en-US" b="1" dirty="0" smtClean="0">
                <a:latin typeface="Apple Chancery"/>
                <a:cs typeface="Apple Chancery"/>
              </a:rPr>
              <a:t>nerve-wracking </a:t>
            </a:r>
            <a:r>
              <a:rPr lang="en-US" b="1" dirty="0">
                <a:latin typeface="Apple Chancery"/>
                <a:cs typeface="Apple Chancery"/>
              </a:rPr>
              <a:t>at first. </a:t>
            </a:r>
            <a:r>
              <a:rPr lang="en-US" b="1" dirty="0" smtClean="0">
                <a:latin typeface="Apple Chancery"/>
                <a:cs typeface="Apple Chancery"/>
              </a:rPr>
              <a:t>Take </a:t>
            </a:r>
            <a:r>
              <a:rPr lang="en-US" b="1" dirty="0">
                <a:latin typeface="Apple Chancery"/>
                <a:cs typeface="Apple Chancery"/>
              </a:rPr>
              <a:t>the opportunity to absorb as much as possible from your externship experience.  Think of the medical facility as </a:t>
            </a:r>
            <a:r>
              <a:rPr lang="en-US" b="1" dirty="0" smtClean="0">
                <a:latin typeface="Apple Chancery"/>
                <a:cs typeface="Apple Chancery"/>
              </a:rPr>
              <a:t>your new </a:t>
            </a:r>
            <a:r>
              <a:rPr lang="en-US" b="1" dirty="0">
                <a:latin typeface="Apple Chancery"/>
                <a:cs typeface="Apple Chancery"/>
              </a:rPr>
              <a:t>classroom and the staff as your teachers.  The </a:t>
            </a:r>
            <a:r>
              <a:rPr lang="en-US" b="1" dirty="0" smtClean="0">
                <a:latin typeface="Apple Chancery"/>
                <a:cs typeface="Apple Chancery"/>
              </a:rPr>
              <a:t>coordinator is </a:t>
            </a:r>
            <a:r>
              <a:rPr lang="en-US" b="1" dirty="0">
                <a:latin typeface="Apple Chancery"/>
                <a:cs typeface="Apple Chancery"/>
              </a:rPr>
              <a:t>responsible for providing you with a mentor.</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anim calcmode="lin" valueType="num">
                                      <p:cBhvr additive="repl">
                                        <p:cTn id="7" dur="500" fill="hold"/>
                                        <p:tgtEl>
                                          <p:spTgt spid="6146">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6146">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457200" y="304800"/>
            <a:ext cx="54864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What Is A Mentor</a:t>
            </a:r>
          </a:p>
        </p:txBody>
      </p:sp>
      <p:sp>
        <p:nvSpPr>
          <p:cNvPr id="7170" name="Text Box 2"/>
          <p:cNvSpPr txBox="1">
            <a:spLocks noChangeArrowheads="1"/>
          </p:cNvSpPr>
          <p:nvPr/>
        </p:nvSpPr>
        <p:spPr bwMode="auto">
          <a:xfrm>
            <a:off x="533400" y="1219200"/>
            <a:ext cx="64770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As a medical assistant student with no experience in a </a:t>
            </a:r>
            <a:r>
              <a:rPr lang="en-US" b="1" dirty="0" smtClean="0">
                <a:latin typeface="Apple Chancery"/>
                <a:cs typeface="Apple Chancery"/>
              </a:rPr>
              <a:t>clinical </a:t>
            </a:r>
            <a:r>
              <a:rPr lang="en-US" b="1" dirty="0" smtClean="0">
                <a:latin typeface="Apple Chancery"/>
                <a:cs typeface="Apple Chancery"/>
              </a:rPr>
              <a:t>setting</a:t>
            </a:r>
            <a:r>
              <a:rPr lang="en-US" b="1" dirty="0">
                <a:latin typeface="Apple Chancery"/>
                <a:cs typeface="Apple Chancery"/>
              </a:rPr>
              <a:t>, you are </a:t>
            </a:r>
            <a:r>
              <a:rPr lang="en-US" b="1" dirty="0" smtClean="0">
                <a:latin typeface="Apple Chancery"/>
                <a:cs typeface="Apple Chancery"/>
              </a:rPr>
              <a:t>anxious and nervous </a:t>
            </a:r>
            <a:r>
              <a:rPr lang="en-US" b="1" dirty="0">
                <a:latin typeface="Apple Chancery"/>
                <a:cs typeface="Apple Chancery"/>
              </a:rPr>
              <a:t>about </a:t>
            </a:r>
            <a:r>
              <a:rPr lang="en-US" b="1" dirty="0" smtClean="0">
                <a:latin typeface="Apple Chancery"/>
                <a:cs typeface="Apple Chancery"/>
              </a:rPr>
              <a:t>beginning </a:t>
            </a:r>
            <a:r>
              <a:rPr lang="en-US" b="1" dirty="0">
                <a:latin typeface="Apple Chancery"/>
                <a:cs typeface="Apple Chancery"/>
              </a:rPr>
              <a:t>your externship.  Having never practiced your skills outside the class-room or even unfamiliar with some of the equipment you will be </a:t>
            </a:r>
            <a:r>
              <a:rPr lang="en-US" b="1" dirty="0" smtClean="0">
                <a:latin typeface="Apple Chancery"/>
                <a:cs typeface="Apple Chancery"/>
              </a:rPr>
              <a:t>using</a:t>
            </a:r>
            <a:r>
              <a:rPr lang="en-US" b="1" dirty="0">
                <a:latin typeface="Apple Chancery"/>
                <a:cs typeface="Apple Chancery"/>
              </a:rPr>
              <a:t>.</a:t>
            </a:r>
            <a:r>
              <a:rPr lang="en-US" b="1" dirty="0" smtClean="0">
                <a:latin typeface="Apple Chancery"/>
                <a:cs typeface="Apple Chancery"/>
              </a:rPr>
              <a:t>  </a:t>
            </a:r>
            <a:r>
              <a:rPr lang="en-US" b="1" dirty="0">
                <a:latin typeface="Apple Chancery"/>
                <a:cs typeface="Apple Chancery"/>
              </a:rPr>
              <a:t>You will be relieved when you learn that a mentor will be working closely with you.  Your mentor will be extremely helpful!  He/she will put your mind at ease by explaining procedures and techniques in detail and answering </a:t>
            </a:r>
            <a:r>
              <a:rPr lang="en-US" b="1" dirty="0" smtClean="0">
                <a:latin typeface="Apple Chancery"/>
                <a:cs typeface="Apple Chancery"/>
              </a:rPr>
              <a:t>any </a:t>
            </a:r>
            <a:r>
              <a:rPr lang="en-US" b="1" dirty="0">
                <a:latin typeface="Apple Chancery"/>
                <a:cs typeface="Apple Chancery"/>
              </a:rPr>
              <a:t>questions you may have.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170">
                                            <p:txEl>
                                              <p:pRg st="0" end="0"/>
                                            </p:txEl>
                                          </p:spTgt>
                                        </p:tgtEl>
                                        <p:attrNameLst>
                                          <p:attrName>style.visibility</p:attrName>
                                        </p:attrNameLst>
                                      </p:cBhvr>
                                      <p:to>
                                        <p:strVal val="visible"/>
                                      </p:to>
                                    </p:set>
                                    <p:anim calcmode="lin" valueType="num">
                                      <p:cBhvr additive="repl">
                                        <p:cTn id="7" dur="500" fill="hold"/>
                                        <p:tgtEl>
                                          <p:spTgt spid="7170">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7170">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09600" y="381000"/>
            <a:ext cx="58674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What Is A Mentor</a:t>
            </a:r>
          </a:p>
        </p:txBody>
      </p:sp>
      <p:sp>
        <p:nvSpPr>
          <p:cNvPr id="8194" name="Text Box 2"/>
          <p:cNvSpPr txBox="1">
            <a:spLocks noChangeArrowheads="1"/>
          </p:cNvSpPr>
          <p:nvPr/>
        </p:nvSpPr>
        <p:spPr bwMode="auto">
          <a:xfrm>
            <a:off x="1371600" y="1828800"/>
            <a:ext cx="53340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Your mentor’s assistance is similar to that of your classroom instructor, which will help you with a easy transition from the classroom to the medical office and make it much smoother.  Your mentor's invaluable help will assist you and make your externship a much better experience!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8194">
                                            <p:txEl>
                                              <p:pRg st="0" end="0"/>
                                            </p:txEl>
                                          </p:spTgt>
                                        </p:tgtEl>
                                        <p:attrNameLst>
                                          <p:attrName>style.visibility</p:attrName>
                                        </p:attrNameLst>
                                      </p:cBhvr>
                                      <p:to>
                                        <p:strVal val="visible"/>
                                      </p:to>
                                    </p:set>
                                    <p:anim calcmode="lin" valueType="num">
                                      <p:cBhvr additive="repl">
                                        <p:cTn id="7" dur="500" fill="hold"/>
                                        <p:tgtEl>
                                          <p:spTgt spid="8194">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8194">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28600" y="685800"/>
            <a:ext cx="6477000" cy="1031875"/>
          </a:xfrm>
          <a:ln/>
        </p:spPr>
        <p:txBody>
          <a:bodyPr>
            <a:normAutofit/>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Getting To Know Your Mentor</a:t>
            </a:r>
          </a:p>
        </p:txBody>
      </p:sp>
      <p:sp>
        <p:nvSpPr>
          <p:cNvPr id="9218" name="Text Box 2"/>
          <p:cNvSpPr txBox="1">
            <a:spLocks noChangeArrowheads="1"/>
          </p:cNvSpPr>
          <p:nvPr/>
        </p:nvSpPr>
        <p:spPr bwMode="auto">
          <a:xfrm>
            <a:off x="1371600" y="1717675"/>
            <a:ext cx="5181600" cy="4454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Ask him/her how they prefer to be </a:t>
            </a:r>
            <a:r>
              <a:rPr lang="en-US" b="1" dirty="0" smtClean="0">
                <a:latin typeface="Apple Chancery"/>
                <a:cs typeface="Apple Chancery"/>
              </a:rPr>
              <a:t>addressed.</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Ask how your mentor got </a:t>
            </a:r>
            <a:r>
              <a:rPr lang="en-US" b="1" dirty="0" smtClean="0">
                <a:latin typeface="Apple Chancery"/>
                <a:cs typeface="Apple Chancery"/>
              </a:rPr>
              <a:t>they into </a:t>
            </a:r>
            <a:r>
              <a:rPr lang="en-US" b="1" dirty="0">
                <a:latin typeface="Apple Chancery"/>
                <a:cs typeface="Apple Chancery"/>
              </a:rPr>
              <a:t>the field of medical assisting, including where he/she went to school and what positions he/she has </a:t>
            </a:r>
            <a:r>
              <a:rPr lang="en-US" b="1" dirty="0" smtClean="0">
                <a:latin typeface="Apple Chancery"/>
                <a:cs typeface="Apple Chancery"/>
              </a:rPr>
              <a:t>held and what future goals do they have.</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Express interest in </a:t>
            </a:r>
            <a:r>
              <a:rPr lang="en-US" b="1" dirty="0" smtClean="0">
                <a:latin typeface="Apple Chancery"/>
                <a:cs typeface="Apple Chancery"/>
              </a:rPr>
              <a:t>your </a:t>
            </a:r>
            <a:r>
              <a:rPr lang="en-US" b="1" dirty="0">
                <a:latin typeface="Apple Chancery"/>
                <a:cs typeface="Apple Chancery"/>
              </a:rPr>
              <a:t>tasks and ask your mentor how he/she handles challenging or difficult situations, Ask, “How can I be a more successful medical assistant</a:t>
            </a:r>
            <a:r>
              <a:rPr lang="en-US" b="1" dirty="0" smtClean="0">
                <a:latin typeface="Apple Chancery"/>
                <a:cs typeface="Apple Chancery"/>
              </a:rPr>
              <a:t>?</a:t>
            </a:r>
            <a:r>
              <a:rPr lang="en-US" b="1" dirty="0" smtClean="0">
                <a:latin typeface="Apple Chancery"/>
                <a:cs typeface="Apple Chancery"/>
              </a:rPr>
              <a:t>”.</a:t>
            </a:r>
            <a:endParaRPr lang="en-US"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9218">
                                            <p:txEl>
                                              <p:pRg st="0" end="0"/>
                                            </p:txEl>
                                          </p:spTgt>
                                        </p:tgtEl>
                                        <p:attrNameLst>
                                          <p:attrName>style.visibility</p:attrName>
                                        </p:attrNameLst>
                                      </p:cBhvr>
                                      <p:to>
                                        <p:strVal val="visible"/>
                                      </p:to>
                                    </p:set>
                                    <p:anim calcmode="lin" valueType="num">
                                      <p:cBhvr additive="repl">
                                        <p:cTn id="7" dur="500" fill="hold"/>
                                        <p:tgtEl>
                                          <p:spTgt spid="9218">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9218">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9218">
                                            <p:txEl>
                                              <p:pRg st="1" end="1"/>
                                            </p:txEl>
                                          </p:spTgt>
                                        </p:tgtEl>
                                        <p:attrNameLst>
                                          <p:attrName>style.visibility</p:attrName>
                                        </p:attrNameLst>
                                      </p:cBhvr>
                                      <p:to>
                                        <p:strVal val="visible"/>
                                      </p:to>
                                    </p:set>
                                    <p:anim calcmode="lin" valueType="num">
                                      <p:cBhvr additive="repl">
                                        <p:cTn id="13" dur="500" fill="hold"/>
                                        <p:tgtEl>
                                          <p:spTgt spid="9218">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9218">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9218">
                                            <p:txEl>
                                              <p:pRg st="2" end="2"/>
                                            </p:txEl>
                                          </p:spTgt>
                                        </p:tgtEl>
                                        <p:attrNameLst>
                                          <p:attrName>style.visibility</p:attrName>
                                        </p:attrNameLst>
                                      </p:cBhvr>
                                      <p:to>
                                        <p:strVal val="visible"/>
                                      </p:to>
                                    </p:set>
                                    <p:anim calcmode="lin" valueType="num">
                                      <p:cBhvr additive="repl">
                                        <p:cTn id="19" dur="500" fill="hold"/>
                                        <p:tgtEl>
                                          <p:spTgt spid="9218">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9218">
                                            <p:txEl>
                                              <p:pRg st="2" end="2"/>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1371600" y="609600"/>
            <a:ext cx="5486400" cy="6858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Policies &amp; Procedures</a:t>
            </a:r>
          </a:p>
        </p:txBody>
      </p:sp>
      <p:sp>
        <p:nvSpPr>
          <p:cNvPr id="11266" name="Text Box 2"/>
          <p:cNvSpPr txBox="1">
            <a:spLocks noChangeArrowheads="1"/>
          </p:cNvSpPr>
          <p:nvPr/>
        </p:nvSpPr>
        <p:spPr bwMode="auto">
          <a:xfrm>
            <a:off x="914400" y="1600200"/>
            <a:ext cx="6324600" cy="457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Some sites, students are only allowed to observe more complex procedures such as administering injections, but you are often given permission to perform some basic procedures such as obtaining vital signs.  Even if you aren’t allowed to preform every procedure, you will still have the opportunity to observe, take notes, and ask questions.  You will also get the feel for what it’s like to work with patients and coworkers.  The hands on experience you gain during the externship will be useful to you later when you enter the medical assisting profession.</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1266">
                                            <p:txEl>
                                              <p:pRg st="0" end="0"/>
                                            </p:txEl>
                                          </p:spTgt>
                                        </p:tgtEl>
                                        <p:attrNameLst>
                                          <p:attrName>style.visibility</p:attrName>
                                        </p:attrNameLst>
                                      </p:cBhvr>
                                      <p:to>
                                        <p:strVal val="visible"/>
                                      </p:to>
                                    </p:set>
                                    <p:anim calcmode="lin" valueType="num">
                                      <p:cBhvr additive="repl">
                                        <p:cTn id="7" dur="500" fill="hold"/>
                                        <p:tgtEl>
                                          <p:spTgt spid="11266">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1266">
                                            <p:txEl>
                                              <p:pRg st="0" end="0"/>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685800" y="152400"/>
            <a:ext cx="5867400" cy="1143000"/>
          </a:xfrm>
          <a:ln/>
        </p:spPr>
        <p:txBody>
          <a:bodyPr>
            <a:normAutofit fontScale="90000"/>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Applying your Technical Skills</a:t>
            </a:r>
          </a:p>
        </p:txBody>
      </p:sp>
      <p:sp>
        <p:nvSpPr>
          <p:cNvPr id="12290" name="Text Box 2"/>
          <p:cNvSpPr txBox="1">
            <a:spLocks noChangeArrowheads="1"/>
          </p:cNvSpPr>
          <p:nvPr/>
        </p:nvSpPr>
        <p:spPr bwMode="auto">
          <a:xfrm>
            <a:off x="533400" y="1524000"/>
            <a:ext cx="6400800"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Take every opportunity to observe other health </a:t>
            </a:r>
            <a:r>
              <a:rPr lang="en-US" b="1" dirty="0" smtClean="0">
                <a:latin typeface="Apple Chancery"/>
                <a:cs typeface="Apple Chancery"/>
              </a:rPr>
              <a:t>professionals performing </a:t>
            </a:r>
            <a:r>
              <a:rPr lang="en-US" b="1" dirty="0">
                <a:latin typeface="Apple Chancery"/>
                <a:cs typeface="Apple Chancery"/>
              </a:rPr>
              <a:t>basic medical procedures.</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For example: you might observe a nurse drawing a blood specimen.  Pay attention to the technique she/he uses and make mental notes of changes you can apply to improve your own technical skills.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2290">
                                            <p:txEl>
                                              <p:pRg st="0" end="0"/>
                                            </p:txEl>
                                          </p:spTgt>
                                        </p:tgtEl>
                                        <p:attrNameLst>
                                          <p:attrName>style.visibility</p:attrName>
                                        </p:attrNameLst>
                                      </p:cBhvr>
                                      <p:to>
                                        <p:strVal val="visible"/>
                                      </p:to>
                                    </p:set>
                                    <p:anim calcmode="lin" valueType="num">
                                      <p:cBhvr additive="repl">
                                        <p:cTn id="7" dur="500" fill="hold"/>
                                        <p:tgtEl>
                                          <p:spTgt spid="12290">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2290">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2290">
                                            <p:txEl>
                                              <p:pRg st="1" end="1"/>
                                            </p:txEl>
                                          </p:spTgt>
                                        </p:tgtEl>
                                        <p:attrNameLst>
                                          <p:attrName>style.visibility</p:attrName>
                                        </p:attrNameLst>
                                      </p:cBhvr>
                                      <p:to>
                                        <p:strVal val="visible"/>
                                      </p:to>
                                    </p:set>
                                    <p:anim calcmode="lin" valueType="num">
                                      <p:cBhvr additive="repl">
                                        <p:cTn id="13" dur="500" fill="hold"/>
                                        <p:tgtEl>
                                          <p:spTgt spid="12290">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12290">
                                            <p:txEl>
                                              <p:pRg st="1" end="1"/>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304800" y="304801"/>
            <a:ext cx="6477000" cy="914399"/>
          </a:xfrm>
          <a:ln/>
        </p:spPr>
        <p:txBody>
          <a:bodyPr>
            <a:normAutofit/>
          </a:bodyPr>
          <a:lstStyle/>
          <a:p>
            <a:pPr algn="ctr">
              <a:lnSpc>
                <a:spcPct val="100000"/>
              </a:lnSpc>
              <a:tabLst>
                <a:tab pos="723900" algn="l"/>
                <a:tab pos="1447800" algn="l"/>
                <a:tab pos="2171700" algn="l"/>
                <a:tab pos="2895600" algn="l"/>
                <a:tab pos="3619500" algn="l"/>
                <a:tab pos="4343400" algn="l"/>
                <a:tab pos="5067300" algn="l"/>
                <a:tab pos="5791200" algn="l"/>
              </a:tabLst>
            </a:pPr>
            <a:r>
              <a:rPr lang="en-US" sz="3600" b="1" dirty="0">
                <a:latin typeface="Apple Chancery"/>
                <a:cs typeface="Apple Chancery"/>
              </a:rPr>
              <a:t>Applying Your Technical Skills</a:t>
            </a:r>
          </a:p>
        </p:txBody>
      </p:sp>
      <p:sp>
        <p:nvSpPr>
          <p:cNvPr id="13314" name="Text Box 2"/>
          <p:cNvSpPr txBox="1">
            <a:spLocks noChangeArrowheads="1"/>
          </p:cNvSpPr>
          <p:nvPr/>
        </p:nvSpPr>
        <p:spPr bwMode="auto">
          <a:xfrm>
            <a:off x="685800" y="1371600"/>
            <a:ext cx="6096000" cy="4724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If your unsure how to operate a piece of equipment or perform a particular procedure, ask questions!</a:t>
            </a: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Refer to </a:t>
            </a:r>
            <a:r>
              <a:rPr lang="en-US" b="1" dirty="0" smtClean="0">
                <a:latin typeface="Apple Chancery"/>
                <a:cs typeface="Apple Chancery"/>
              </a:rPr>
              <a:t>our medical assisting textbook containing </a:t>
            </a:r>
            <a:r>
              <a:rPr lang="en-US" b="1" dirty="0">
                <a:latin typeface="Apple Chancery"/>
                <a:cs typeface="Apple Chancery"/>
              </a:rPr>
              <a:t>step-by-step instructions for each </a:t>
            </a:r>
            <a:r>
              <a:rPr lang="en-US" b="1" dirty="0" smtClean="0">
                <a:latin typeface="Apple Chancery"/>
                <a:cs typeface="Apple Chancery"/>
              </a:rPr>
              <a:t>procedure you are unsure abut.</a:t>
            </a:r>
            <a:endParaRPr lang="en-US" b="1" dirty="0">
              <a:latin typeface="Apple Chancery"/>
              <a:cs typeface="Apple Chancery"/>
            </a:endParaRPr>
          </a:p>
          <a:p>
            <a:pPr hangingPunct="1">
              <a:lnSpc>
                <a:spcPct val="150000"/>
              </a:lnSpc>
              <a:spcBef>
                <a:spcPts val="363"/>
              </a:spcBef>
              <a:spcAft>
                <a:spcPts val="1425"/>
              </a:spcAft>
              <a:buSzPct val="45000"/>
              <a:buFont typeface="Wingdings" charset="0"/>
              <a:buChar char="v"/>
            </a:pPr>
            <a:r>
              <a:rPr lang="en-US" b="1" dirty="0">
                <a:latin typeface="Apple Chancery"/>
                <a:cs typeface="Apple Chancery"/>
              </a:rPr>
              <a:t>If you are </a:t>
            </a:r>
            <a:r>
              <a:rPr lang="en-US" b="1" dirty="0" smtClean="0">
                <a:latin typeface="Apple Chancery"/>
                <a:cs typeface="Apple Chancery"/>
              </a:rPr>
              <a:t>given permission to </a:t>
            </a:r>
            <a:r>
              <a:rPr lang="en-US" b="1" dirty="0">
                <a:latin typeface="Apple Chancery"/>
                <a:cs typeface="Apple Chancery"/>
              </a:rPr>
              <a:t>perform procedures involving needles or syringes at your externship site, please be sure to get </a:t>
            </a:r>
            <a:r>
              <a:rPr lang="en-US" b="1" dirty="0" smtClean="0">
                <a:latin typeface="Apple Chancery"/>
                <a:cs typeface="Apple Chancery"/>
              </a:rPr>
              <a:t>authorization by your </a:t>
            </a:r>
            <a:r>
              <a:rPr lang="en-US" b="1" dirty="0">
                <a:latin typeface="Apple Chancery"/>
                <a:cs typeface="Apple Chancery"/>
              </a:rPr>
              <a:t>mentor </a:t>
            </a:r>
            <a:r>
              <a:rPr lang="en-US" b="1" dirty="0" smtClean="0">
                <a:latin typeface="Apple Chancery"/>
                <a:cs typeface="Apple Chancery"/>
              </a:rPr>
              <a:t>ahead of time and always </a:t>
            </a:r>
            <a:r>
              <a:rPr lang="en-US" b="1" dirty="0">
                <a:latin typeface="Apple Chancery"/>
                <a:cs typeface="Apple Chancery"/>
              </a:rPr>
              <a:t>practice universal precautions at all </a:t>
            </a:r>
            <a:r>
              <a:rPr lang="en-US" b="1" dirty="0" smtClean="0">
                <a:latin typeface="Apple Chancery"/>
                <a:cs typeface="Apple Chancery"/>
              </a:rPr>
              <a:t>times</a:t>
            </a:r>
            <a:r>
              <a:rPr lang="en-US" sz="1600" b="1" dirty="0" smtClean="0">
                <a:latin typeface="Apple Chancery"/>
                <a:cs typeface="Apple Chancery"/>
              </a:rPr>
              <a:t>.</a:t>
            </a:r>
            <a:endParaRPr lang="en-US" sz="1600" b="1" dirty="0">
              <a:latin typeface="Apple Chancery"/>
              <a:cs typeface="Apple Chancery"/>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3314">
                                            <p:txEl>
                                              <p:pRg st="0" end="0"/>
                                            </p:txEl>
                                          </p:spTgt>
                                        </p:tgtEl>
                                        <p:attrNameLst>
                                          <p:attrName>style.visibility</p:attrName>
                                        </p:attrNameLst>
                                      </p:cBhvr>
                                      <p:to>
                                        <p:strVal val="visible"/>
                                      </p:to>
                                    </p:set>
                                    <p:anim calcmode="lin" valueType="num">
                                      <p:cBhvr additive="repl">
                                        <p:cTn id="7" dur="500" fill="hold"/>
                                        <p:tgtEl>
                                          <p:spTgt spid="13314">
                                            <p:txEl>
                                              <p:pRg st="0" end="0"/>
                                            </p:txEl>
                                          </p:spTgt>
                                        </p:tgtEl>
                                        <p:attrNameLst>
                                          <p:attrName>ppt_x</p:attrName>
                                        </p:attrNameLst>
                                      </p:cBhvr>
                                      <p:tavLst>
                                        <p:tav tm="100000">
                                          <p:val>
                                            <p:strVal val="#ppt_x"/>
                                          </p:val>
                                        </p:tav>
                                        <p:tav>
                                          <p:val>
                                            <p:strVal val="#ppt_x"/>
                                          </p:val>
                                        </p:tav>
                                      </p:tavLst>
                                    </p:anim>
                                    <p:anim calcmode="lin" valueType="num">
                                      <p:cBhvr additive="repl">
                                        <p:cTn id="8" dur="500" fill="hold"/>
                                        <p:tgtEl>
                                          <p:spTgt spid="13314">
                                            <p:txEl>
                                              <p:pRg st="0" end="0"/>
                                            </p:txEl>
                                          </p:spTgt>
                                        </p:tgtEl>
                                        <p:attrNameLst>
                                          <p:attrName>ppt_y</p:attrName>
                                        </p:attrNameLst>
                                      </p:cBhvr>
                                      <p:tavLst>
                                        <p:tav tm="100000">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3314">
                                            <p:txEl>
                                              <p:pRg st="1" end="1"/>
                                            </p:txEl>
                                          </p:spTgt>
                                        </p:tgtEl>
                                        <p:attrNameLst>
                                          <p:attrName>style.visibility</p:attrName>
                                        </p:attrNameLst>
                                      </p:cBhvr>
                                      <p:to>
                                        <p:strVal val="visible"/>
                                      </p:to>
                                    </p:set>
                                    <p:anim calcmode="lin" valueType="num">
                                      <p:cBhvr additive="repl">
                                        <p:cTn id="13" dur="500" fill="hold"/>
                                        <p:tgtEl>
                                          <p:spTgt spid="13314">
                                            <p:txEl>
                                              <p:pRg st="1" end="1"/>
                                            </p:txEl>
                                          </p:spTgt>
                                        </p:tgtEl>
                                        <p:attrNameLst>
                                          <p:attrName>ppt_x</p:attrName>
                                        </p:attrNameLst>
                                      </p:cBhvr>
                                      <p:tavLst>
                                        <p:tav tm="100000">
                                          <p:val>
                                            <p:strVal val="#ppt_x"/>
                                          </p:val>
                                        </p:tav>
                                        <p:tav>
                                          <p:val>
                                            <p:strVal val="#ppt_x"/>
                                          </p:val>
                                        </p:tav>
                                      </p:tavLst>
                                    </p:anim>
                                    <p:anim calcmode="lin" valueType="num">
                                      <p:cBhvr additive="repl">
                                        <p:cTn id="14" dur="500" fill="hold"/>
                                        <p:tgtEl>
                                          <p:spTgt spid="13314">
                                            <p:txEl>
                                              <p:pRg st="1" end="1"/>
                                            </p:txEl>
                                          </p:spTgt>
                                        </p:tgtEl>
                                        <p:attrNameLst>
                                          <p:attrName>ppt_y</p:attrName>
                                        </p:attrNameLst>
                                      </p:cBhvr>
                                      <p:tavLst>
                                        <p:tav tm="100000">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3314">
                                            <p:txEl>
                                              <p:pRg st="2" end="2"/>
                                            </p:txEl>
                                          </p:spTgt>
                                        </p:tgtEl>
                                        <p:attrNameLst>
                                          <p:attrName>style.visibility</p:attrName>
                                        </p:attrNameLst>
                                      </p:cBhvr>
                                      <p:to>
                                        <p:strVal val="visible"/>
                                      </p:to>
                                    </p:set>
                                    <p:anim calcmode="lin" valueType="num">
                                      <p:cBhvr additive="repl">
                                        <p:cTn id="19" dur="500" fill="hold"/>
                                        <p:tgtEl>
                                          <p:spTgt spid="13314">
                                            <p:txEl>
                                              <p:pRg st="2" end="2"/>
                                            </p:txEl>
                                          </p:spTgt>
                                        </p:tgtEl>
                                        <p:attrNameLst>
                                          <p:attrName>ppt_x</p:attrName>
                                        </p:attrNameLst>
                                      </p:cBhvr>
                                      <p:tavLst>
                                        <p:tav tm="100000">
                                          <p:val>
                                            <p:strVal val="#ppt_x"/>
                                          </p:val>
                                        </p:tav>
                                        <p:tav>
                                          <p:val>
                                            <p:strVal val="#ppt_x"/>
                                          </p:val>
                                        </p:tav>
                                      </p:tavLst>
                                    </p:anim>
                                    <p:anim calcmode="lin" valueType="num">
                                      <p:cBhvr additive="repl">
                                        <p:cTn id="20" dur="500" fill="hold"/>
                                        <p:tgtEl>
                                          <p:spTgt spid="13314">
                                            <p:txEl>
                                              <p:pRg st="2" end="2"/>
                                            </p:txEl>
                                          </p:spTgt>
                                        </p:tgtEl>
                                        <p:attrNameLst>
                                          <p:attrName>ppt_y</p:attrName>
                                        </p:attrNameLst>
                                      </p:cBhvr>
                                      <p:tavLst>
                                        <p:tav tm="100000">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368</TotalTime>
  <Words>1662</Words>
  <Application>Microsoft Macintosh PowerPoint</Application>
  <PresentationFormat>On-screen Show (4:3)</PresentationFormat>
  <Paragraphs>127</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PowerPoint Presentation</vt:lpstr>
      <vt:lpstr>Map To Success</vt:lpstr>
      <vt:lpstr>Hands-On-Experience</vt:lpstr>
      <vt:lpstr>What Is A Mentor</vt:lpstr>
      <vt:lpstr>What Is A Mentor</vt:lpstr>
      <vt:lpstr>Getting To Know Your Mentor</vt:lpstr>
      <vt:lpstr>Policies &amp; Procedures</vt:lpstr>
      <vt:lpstr>Applying your Technical Skills</vt:lpstr>
      <vt:lpstr>Applying Your Technical Skills</vt:lpstr>
      <vt:lpstr>Applying Your Technical Skills</vt:lpstr>
      <vt:lpstr>Enhancing Your Soft Skills </vt:lpstr>
      <vt:lpstr>Soft Skills Tips</vt:lpstr>
      <vt:lpstr>Soft Skills Tips</vt:lpstr>
      <vt:lpstr>Taking A Good Look At Yourself</vt:lpstr>
      <vt:lpstr>Externship Benefits</vt:lpstr>
      <vt:lpstr>Preparing For Your Externship</vt:lpstr>
      <vt:lpstr>Attendance</vt:lpstr>
      <vt:lpstr>Dress For Success</vt:lpstr>
      <vt:lpstr>Attitude is everything</vt:lpstr>
      <vt:lpstr>Attitude </vt:lpstr>
      <vt:lpstr>Externship protocol</vt:lpstr>
      <vt:lpstr>Externship protocol</vt:lpstr>
      <vt:lpstr>Routine</vt:lpstr>
      <vt:lpstr>Last Minute Details</vt:lpstr>
      <vt:lpstr>No “I” in team</vt:lpstr>
      <vt:lpstr>       Good Luck to all of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Andrea</cp:lastModifiedBy>
  <cp:revision>48</cp:revision>
  <cp:lastPrinted>1601-01-01T00:00:00Z</cp:lastPrinted>
  <dcterms:created xsi:type="dcterms:W3CDTF">1601-01-01T00:00:00Z</dcterms:created>
  <dcterms:modified xsi:type="dcterms:W3CDTF">2015-03-09T20:27:19Z</dcterms:modified>
</cp:coreProperties>
</file>