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9" r:id="rId6"/>
    <p:sldId id="259" r:id="rId7"/>
    <p:sldId id="261" r:id="rId8"/>
    <p:sldId id="262" r:id="rId9"/>
    <p:sldId id="264" r:id="rId10"/>
    <p:sldId id="265" r:id="rId11"/>
    <p:sldId id="268" r:id="rId12"/>
    <p:sldId id="270" r:id="rId13"/>
    <p:sldId id="271" r:id="rId14"/>
    <p:sldId id="272" r:id="rId15"/>
    <p:sldId id="274"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04" autoAdjust="0"/>
    <p:restoredTop sz="94660"/>
  </p:normalViewPr>
  <p:slideViewPr>
    <p:cSldViewPr>
      <p:cViewPr>
        <p:scale>
          <a:sx n="73" d="100"/>
          <a:sy n="73" d="100"/>
        </p:scale>
        <p:origin x="-4640" y="-20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E4CB2E-8723-416A-967D-A3BDF7A74998}" type="datetimeFigureOut">
              <a:rPr lang="en-US" smtClean="0"/>
              <a:pPr/>
              <a:t>9/2/14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712C6-6397-42FD-9C98-E3ADCB4561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4CB2E-8723-416A-967D-A3BDF7A74998}" type="datetimeFigureOut">
              <a:rPr lang="en-US" smtClean="0"/>
              <a:pPr/>
              <a:t>9/2/14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712C6-6397-42FD-9C98-E3ADCB4561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4CB2E-8723-416A-967D-A3BDF7A74998}" type="datetimeFigureOut">
              <a:rPr lang="en-US" smtClean="0"/>
              <a:pPr/>
              <a:t>9/2/14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712C6-6397-42FD-9C98-E3ADCB4561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4CB2E-8723-416A-967D-A3BDF7A74998}" type="datetimeFigureOut">
              <a:rPr lang="en-US" smtClean="0"/>
              <a:pPr/>
              <a:t>9/2/14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712C6-6397-42FD-9C98-E3ADCB4561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E4CB2E-8723-416A-967D-A3BDF7A74998}" type="datetimeFigureOut">
              <a:rPr lang="en-US" smtClean="0"/>
              <a:pPr/>
              <a:t>9/2/14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712C6-6397-42FD-9C98-E3ADCB4561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E4CB2E-8723-416A-967D-A3BDF7A74998}" type="datetimeFigureOut">
              <a:rPr lang="en-US" smtClean="0"/>
              <a:pPr/>
              <a:t>9/2/14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712C6-6397-42FD-9C98-E3ADCB4561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E4CB2E-8723-416A-967D-A3BDF7A74998}" type="datetimeFigureOut">
              <a:rPr lang="en-US" smtClean="0"/>
              <a:pPr/>
              <a:t>9/2/14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712C6-6397-42FD-9C98-E3ADCB4561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E4CB2E-8723-416A-967D-A3BDF7A74998}" type="datetimeFigureOut">
              <a:rPr lang="en-US" smtClean="0"/>
              <a:pPr/>
              <a:t>9/2/14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712C6-6397-42FD-9C98-E3ADCB4561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4CB2E-8723-416A-967D-A3BDF7A74998}" type="datetimeFigureOut">
              <a:rPr lang="en-US" smtClean="0"/>
              <a:pPr/>
              <a:t>9/2/14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712C6-6397-42FD-9C98-E3ADCB4561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4CB2E-8723-416A-967D-A3BDF7A74998}" type="datetimeFigureOut">
              <a:rPr lang="en-US" smtClean="0"/>
              <a:pPr/>
              <a:t>9/2/14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712C6-6397-42FD-9C98-E3ADCB4561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4CB2E-8723-416A-967D-A3BDF7A74998}" type="datetimeFigureOut">
              <a:rPr lang="en-US" smtClean="0"/>
              <a:pPr/>
              <a:t>9/2/14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712C6-6397-42FD-9C98-E3ADCB4561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4CB2E-8723-416A-967D-A3BDF7A74998}" type="datetimeFigureOut">
              <a:rPr lang="en-US" smtClean="0"/>
              <a:pPr/>
              <a:t>9/2/14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712C6-6397-42FD-9C98-E3ADCB4561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Medical Terminology</a:t>
            </a:r>
            <a:endParaRPr lang="en-US" dirty="0"/>
          </a:p>
        </p:txBody>
      </p:sp>
      <p:sp>
        <p:nvSpPr>
          <p:cNvPr id="3" name="Subtitle 2"/>
          <p:cNvSpPr>
            <a:spLocks noGrp="1"/>
          </p:cNvSpPr>
          <p:nvPr>
            <p:ph type="subTitle" idx="1"/>
          </p:nvPr>
        </p:nvSpPr>
        <p:spPr/>
        <p:txBody>
          <a:bodyPr>
            <a:normAutofit/>
          </a:bodyPr>
          <a:lstStyle/>
          <a:p>
            <a:r>
              <a:rPr lang="en-US" sz="4000" b="1" dirty="0" smtClean="0"/>
              <a:t>Chapter 5</a:t>
            </a:r>
            <a:endParaRPr lang="en-US" sz="4000" b="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Prefix(FLASHCARDS)</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t>Prefix</a:t>
            </a:r>
            <a:r>
              <a:rPr lang="en-US" dirty="0" smtClean="0"/>
              <a:t>                                           </a:t>
            </a:r>
            <a:r>
              <a:rPr lang="en-US" u="sng" dirty="0" smtClean="0"/>
              <a:t>Meaning</a:t>
            </a:r>
          </a:p>
          <a:p>
            <a:r>
              <a:rPr lang="en-US" dirty="0" smtClean="0"/>
              <a:t>a-, an-                                          without</a:t>
            </a:r>
          </a:p>
          <a:p>
            <a:r>
              <a:rPr lang="en-US" dirty="0" smtClean="0"/>
              <a:t>ante-, pre-, pro-                         before</a:t>
            </a:r>
          </a:p>
          <a:p>
            <a:r>
              <a:rPr lang="en-US" dirty="0" smtClean="0"/>
              <a:t>bi-, </a:t>
            </a:r>
            <a:r>
              <a:rPr lang="en-US" dirty="0" err="1" smtClean="0"/>
              <a:t>diplo</a:t>
            </a:r>
            <a:r>
              <a:rPr lang="en-US" dirty="0" smtClean="0"/>
              <a:t>                                      two</a:t>
            </a:r>
          </a:p>
          <a:p>
            <a:r>
              <a:rPr lang="en-US" dirty="0" err="1" smtClean="0"/>
              <a:t>dys</a:t>
            </a:r>
            <a:r>
              <a:rPr lang="en-US" dirty="0" smtClean="0"/>
              <a:t>-                                              abnormal,              					       painful, difficult</a:t>
            </a:r>
          </a:p>
          <a:p>
            <a:r>
              <a:rPr lang="en-US" dirty="0" err="1" smtClean="0"/>
              <a:t>epi</a:t>
            </a:r>
            <a:r>
              <a:rPr lang="en-US" dirty="0" smtClean="0"/>
              <a:t>-                                               upon, over</a:t>
            </a:r>
          </a:p>
          <a:p>
            <a:r>
              <a:rPr lang="en-US" dirty="0" smtClean="0"/>
              <a:t>ex-, </a:t>
            </a:r>
            <a:r>
              <a:rPr lang="en-US" dirty="0" err="1" smtClean="0"/>
              <a:t>exo</a:t>
            </a:r>
            <a:r>
              <a:rPr lang="en-US" dirty="0" smtClean="0"/>
              <a:t>-, extra-                          out, away from,                				        outside  </a:t>
            </a:r>
          </a:p>
          <a:p>
            <a:r>
              <a:rPr lang="en-US" dirty="0" smtClean="0"/>
              <a:t>hemi-, semi-                                half</a:t>
            </a:r>
          </a:p>
          <a:p>
            <a:r>
              <a:rPr lang="en-US" dirty="0" smtClean="0"/>
              <a:t>hyper-                                           above normal, excessive</a:t>
            </a:r>
          </a:p>
          <a:p>
            <a:r>
              <a:rPr lang="en-US" dirty="0" smtClean="0"/>
              <a:t>hypo-                                            below normal</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Suffixes(FLASHCARDS)</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t>Suffixes</a:t>
            </a:r>
            <a:r>
              <a:rPr lang="en-US" dirty="0" smtClean="0"/>
              <a:t>                                         </a:t>
            </a:r>
            <a:r>
              <a:rPr lang="en-US" u="sng" dirty="0" smtClean="0"/>
              <a:t>Meaning</a:t>
            </a:r>
          </a:p>
          <a:p>
            <a:r>
              <a:rPr lang="en-US" dirty="0" smtClean="0"/>
              <a:t>-ac, -</a:t>
            </a:r>
            <a:r>
              <a:rPr lang="en-US" dirty="0" err="1" smtClean="0"/>
              <a:t>ia</a:t>
            </a:r>
            <a:r>
              <a:rPr lang="en-US" dirty="0" smtClean="0"/>
              <a:t>(more in book)               pertaining to</a:t>
            </a:r>
          </a:p>
          <a:p>
            <a:r>
              <a:rPr lang="en-US" dirty="0" smtClean="0"/>
              <a:t>-</a:t>
            </a:r>
            <a:r>
              <a:rPr lang="en-US" dirty="0" err="1" smtClean="0"/>
              <a:t>cyte</a:t>
            </a:r>
            <a:r>
              <a:rPr lang="en-US" dirty="0" smtClean="0"/>
              <a:t>                                             cell</a:t>
            </a:r>
          </a:p>
          <a:p>
            <a:r>
              <a:rPr lang="en-US" dirty="0" smtClean="0"/>
              <a:t>-</a:t>
            </a:r>
            <a:r>
              <a:rPr lang="en-US" dirty="0" err="1" smtClean="0"/>
              <a:t>ectomy</a:t>
            </a:r>
            <a:r>
              <a:rPr lang="en-US" dirty="0" smtClean="0"/>
              <a:t>                                       surgical removal</a:t>
            </a:r>
          </a:p>
          <a:p>
            <a:r>
              <a:rPr lang="en-US" dirty="0" smtClean="0"/>
              <a:t>-edema                                        swelling</a:t>
            </a:r>
          </a:p>
          <a:p>
            <a:r>
              <a:rPr lang="en-US" dirty="0" smtClean="0"/>
              <a:t>-</a:t>
            </a:r>
            <a:r>
              <a:rPr lang="en-US" dirty="0" err="1" smtClean="0"/>
              <a:t>ema</a:t>
            </a:r>
            <a:r>
              <a:rPr lang="en-US" dirty="0" smtClean="0"/>
              <a:t>, -</a:t>
            </a:r>
            <a:r>
              <a:rPr lang="en-US" dirty="0" err="1" smtClean="0"/>
              <a:t>iasis</a:t>
            </a:r>
            <a:r>
              <a:rPr lang="en-US" dirty="0" smtClean="0"/>
              <a:t>, -ism,                       condition</a:t>
            </a:r>
          </a:p>
          <a:p>
            <a:r>
              <a:rPr lang="en-US" dirty="0" smtClean="0"/>
              <a:t>-emesis                                        vomiting</a:t>
            </a:r>
          </a:p>
          <a:p>
            <a:r>
              <a:rPr lang="en-US" dirty="0" smtClean="0"/>
              <a:t>-</a:t>
            </a:r>
            <a:r>
              <a:rPr lang="en-US" dirty="0" err="1" smtClean="0"/>
              <a:t>emia</a:t>
            </a:r>
            <a:r>
              <a:rPr lang="en-US" dirty="0" smtClean="0"/>
              <a:t>                                            blood</a:t>
            </a:r>
          </a:p>
          <a:p>
            <a:r>
              <a:rPr lang="en-US" dirty="0" smtClean="0"/>
              <a:t>-</a:t>
            </a:r>
            <a:r>
              <a:rPr lang="en-US" dirty="0" err="1" smtClean="0"/>
              <a:t>itis</a:t>
            </a:r>
            <a:r>
              <a:rPr lang="en-US" dirty="0" smtClean="0"/>
              <a:t>                                                inflammation</a:t>
            </a:r>
          </a:p>
          <a:p>
            <a:r>
              <a:rPr lang="en-US" dirty="0" smtClean="0"/>
              <a:t>-</a:t>
            </a:r>
            <a:r>
              <a:rPr lang="en-US" dirty="0" err="1" smtClean="0"/>
              <a:t>logist</a:t>
            </a:r>
            <a:r>
              <a:rPr lang="en-US" dirty="0" smtClean="0"/>
              <a:t>                                           one who studies</a:t>
            </a:r>
          </a:p>
          <a:p>
            <a:r>
              <a:rPr lang="en-US" dirty="0" smtClean="0"/>
              <a:t>-logy-                                            the study of</a:t>
            </a:r>
          </a:p>
          <a:p>
            <a:pPr>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Anatomical Position, Directional Terms, And Body Planes</a:t>
            </a:r>
            <a:endParaRPr lang="en-US" dirty="0"/>
          </a:p>
        </p:txBody>
      </p:sp>
      <p:sp>
        <p:nvSpPr>
          <p:cNvPr id="3" name="Content Placeholder 2"/>
          <p:cNvSpPr>
            <a:spLocks noGrp="1"/>
          </p:cNvSpPr>
          <p:nvPr>
            <p:ph idx="1"/>
          </p:nvPr>
        </p:nvSpPr>
        <p:spPr>
          <a:xfrm>
            <a:off x="381000" y="1524000"/>
            <a:ext cx="8229600" cy="4525963"/>
          </a:xfrm>
        </p:spPr>
        <p:txBody>
          <a:bodyPr>
            <a:normAutofit fontScale="92500" lnSpcReduction="10000"/>
          </a:bodyPr>
          <a:lstStyle/>
          <a:p>
            <a:r>
              <a:rPr lang="en-US" dirty="0" smtClean="0"/>
              <a:t>Remember that the first point of reference is the anatomical position</a:t>
            </a:r>
          </a:p>
          <a:p>
            <a:endParaRPr lang="en-US" dirty="0" smtClean="0"/>
          </a:p>
          <a:p>
            <a:endParaRPr lang="en-US" dirty="0" smtClean="0"/>
          </a:p>
          <a:p>
            <a:endParaRPr lang="en-US" dirty="0" smtClean="0"/>
          </a:p>
          <a:p>
            <a:endParaRPr lang="en-US" dirty="0" smtClean="0"/>
          </a:p>
          <a:p>
            <a:r>
              <a:rPr lang="en-US" dirty="0" smtClean="0"/>
              <a:t>When we are discussing directional terms or body planes, the body is always said to be in the anatomical position</a:t>
            </a:r>
          </a:p>
          <a:p>
            <a:endParaRPr lang="en-US" dirty="0"/>
          </a:p>
        </p:txBody>
      </p:sp>
      <p:pic>
        <p:nvPicPr>
          <p:cNvPr id="4" name="Picture 2" descr="http://www.healthyintentions.com.au/images/AnatomicalHuman.jpg"/>
          <p:cNvPicPr>
            <a:picLocks noChangeAspect="1" noChangeArrowheads="1"/>
          </p:cNvPicPr>
          <p:nvPr/>
        </p:nvPicPr>
        <p:blipFill>
          <a:blip r:embed="rId2" cstate="print"/>
          <a:srcRect/>
          <a:stretch>
            <a:fillRect/>
          </a:stretch>
        </p:blipFill>
        <p:spPr bwMode="auto">
          <a:xfrm>
            <a:off x="5029200" y="2133600"/>
            <a:ext cx="3276600" cy="2362200"/>
          </a:xfrm>
          <a:prstGeom prst="rect">
            <a:avLst/>
          </a:prstGeom>
          <a:noFill/>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Directional Medical Terms</a:t>
            </a:r>
            <a:endParaRPr lang="en-US" dirty="0"/>
          </a:p>
        </p:txBody>
      </p:sp>
      <p:sp>
        <p:nvSpPr>
          <p:cNvPr id="3" name="Content Placeholder 2"/>
          <p:cNvSpPr>
            <a:spLocks noGrp="1"/>
          </p:cNvSpPr>
          <p:nvPr>
            <p:ph idx="1"/>
          </p:nvPr>
        </p:nvSpPr>
        <p:spPr/>
        <p:txBody>
          <a:bodyPr>
            <a:normAutofit fontScale="92500" lnSpcReduction="20000"/>
          </a:bodyPr>
          <a:lstStyle/>
          <a:p>
            <a:r>
              <a:rPr lang="en-US" sz="2400" u="sng" dirty="0" smtClean="0"/>
              <a:t>Combining form and word root</a:t>
            </a:r>
            <a:r>
              <a:rPr lang="en-US" sz="2400" dirty="0" smtClean="0"/>
              <a:t>                       </a:t>
            </a:r>
            <a:r>
              <a:rPr lang="en-US" sz="2400" u="sng" dirty="0" smtClean="0"/>
              <a:t>Meaning</a:t>
            </a:r>
          </a:p>
          <a:p>
            <a:endParaRPr lang="en-US" sz="2400" dirty="0" smtClean="0"/>
          </a:p>
          <a:p>
            <a:r>
              <a:rPr lang="en-US" sz="2400" dirty="0" err="1" smtClean="0"/>
              <a:t>anter</a:t>
            </a:r>
            <a:r>
              <a:rPr lang="en-US" sz="2400" dirty="0" smtClean="0"/>
              <a:t>/o                                                                 anterior, front </a:t>
            </a:r>
          </a:p>
          <a:p>
            <a:r>
              <a:rPr lang="en-US" sz="2400" dirty="0" err="1" smtClean="0"/>
              <a:t>coron</a:t>
            </a:r>
            <a:r>
              <a:rPr lang="en-US" sz="2400" dirty="0" smtClean="0"/>
              <a:t>/o                                                                crown</a:t>
            </a:r>
          </a:p>
          <a:p>
            <a:r>
              <a:rPr lang="en-US" sz="2400" dirty="0" smtClean="0"/>
              <a:t>dist/o                                                                    distant, far</a:t>
            </a:r>
          </a:p>
          <a:p>
            <a:r>
              <a:rPr lang="en-US" sz="2400" dirty="0" err="1" smtClean="0"/>
              <a:t>dors</a:t>
            </a:r>
            <a:r>
              <a:rPr lang="en-US" sz="2400" dirty="0" smtClean="0"/>
              <a:t>/o                                                                   back</a:t>
            </a:r>
          </a:p>
          <a:p>
            <a:r>
              <a:rPr lang="en-US" sz="2400" dirty="0" smtClean="0"/>
              <a:t>later/o                                                                   to the side</a:t>
            </a:r>
          </a:p>
          <a:p>
            <a:r>
              <a:rPr lang="en-US" sz="2400" dirty="0" smtClean="0"/>
              <a:t>lumbar                                                                  lower back</a:t>
            </a:r>
          </a:p>
          <a:p>
            <a:r>
              <a:rPr lang="en-US" sz="2400" dirty="0" err="1" smtClean="0"/>
              <a:t>medi</a:t>
            </a:r>
            <a:r>
              <a:rPr lang="en-US" sz="2400" dirty="0" smtClean="0"/>
              <a:t>/o                                                                  toward the middle</a:t>
            </a:r>
          </a:p>
          <a:p>
            <a:r>
              <a:rPr lang="en-US" sz="2400" dirty="0" smtClean="0"/>
              <a:t>poster/o                                                                back, rear</a:t>
            </a:r>
          </a:p>
          <a:p>
            <a:r>
              <a:rPr lang="en-US" sz="2400" dirty="0" err="1" smtClean="0"/>
              <a:t>proxim</a:t>
            </a:r>
            <a:r>
              <a:rPr lang="en-US" sz="2400" dirty="0" smtClean="0"/>
              <a:t>/o                                                               near</a:t>
            </a:r>
          </a:p>
          <a:p>
            <a:r>
              <a:rPr lang="en-US" sz="2400" dirty="0" err="1" smtClean="0"/>
              <a:t>somat</a:t>
            </a:r>
            <a:r>
              <a:rPr lang="en-US" sz="2400" dirty="0" smtClean="0"/>
              <a:t>/o                                                                body</a:t>
            </a:r>
          </a:p>
          <a:p>
            <a:r>
              <a:rPr lang="en-US" sz="2400" dirty="0" err="1" smtClean="0"/>
              <a:t>ventr</a:t>
            </a:r>
            <a:r>
              <a:rPr lang="en-US" sz="2400" dirty="0" smtClean="0"/>
              <a:t>/o                                                                  toward the front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wipe(down)">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wipe(down)">
                                      <p:cBhvr>
                                        <p:cTn id="6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Medical Terminology</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Where is the </a:t>
            </a:r>
            <a:r>
              <a:rPr lang="en-US" b="1" dirty="0" smtClean="0"/>
              <a:t>prefix </a:t>
            </a:r>
            <a:r>
              <a:rPr lang="en-US" dirty="0" smtClean="0"/>
              <a:t>located in in a medical term?</a:t>
            </a:r>
          </a:p>
          <a:p>
            <a:endParaRPr lang="en-US" dirty="0" smtClean="0"/>
          </a:p>
          <a:p>
            <a:r>
              <a:rPr lang="en-US" dirty="0" smtClean="0"/>
              <a:t>To the left(front of the word)</a:t>
            </a:r>
          </a:p>
          <a:p>
            <a:endParaRPr lang="en-US" dirty="0" smtClean="0"/>
          </a:p>
          <a:p>
            <a:r>
              <a:rPr lang="en-US" dirty="0" smtClean="0"/>
              <a:t>Where is the </a:t>
            </a:r>
            <a:r>
              <a:rPr lang="en-US" b="1" dirty="0" smtClean="0"/>
              <a:t>suffix </a:t>
            </a:r>
            <a:r>
              <a:rPr lang="en-US" dirty="0" smtClean="0"/>
              <a:t>located in in a medical term?</a:t>
            </a:r>
          </a:p>
          <a:p>
            <a:endParaRPr lang="en-US" dirty="0" smtClean="0"/>
          </a:p>
          <a:p>
            <a:r>
              <a:rPr lang="en-US" dirty="0" smtClean="0"/>
              <a:t>To the right(back of the word)</a:t>
            </a:r>
          </a:p>
          <a:p>
            <a:endParaRPr lang="en-US" dirty="0" smtClean="0"/>
          </a:p>
          <a:p>
            <a:r>
              <a:rPr lang="en-US" dirty="0" smtClean="0"/>
              <a:t>What is the word root or combining form?</a:t>
            </a:r>
          </a:p>
          <a:p>
            <a:endParaRPr lang="en-US" dirty="0" smtClean="0"/>
          </a:p>
          <a:p>
            <a:r>
              <a:rPr lang="en-US" dirty="0" smtClean="0"/>
              <a:t>Part of the word that applies to a part of the anatomy</a:t>
            </a:r>
          </a:p>
          <a:p>
            <a:pPr>
              <a:buNone/>
            </a:pPr>
            <a:r>
              <a:rPr lang="en-US" dirty="0" smtClean="0"/>
              <a:t>  </a:t>
            </a:r>
          </a:p>
          <a:p>
            <a:r>
              <a:rPr lang="en-US" dirty="0" smtClean="0"/>
              <a:t>What changes word roots to combining forms </a:t>
            </a:r>
          </a:p>
          <a:p>
            <a:endParaRPr lang="en-US" dirty="0" smtClean="0"/>
          </a:p>
          <a:p>
            <a:r>
              <a:rPr lang="en-US" dirty="0" smtClean="0"/>
              <a:t>A vowel</a:t>
            </a:r>
          </a:p>
          <a:p>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down)">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wipe(down)">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wipe(down)">
                                      <p:cBhvr>
                                        <p:cTn id="42" dur="500"/>
                                        <p:tgtEl>
                                          <p:spTgt spid="3">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animEffect transition="in" filter="wipe(down)">
                                      <p:cBhvr>
                                        <p:cTn id="4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Body Directions And Position Review</a:t>
            </a:r>
            <a:endParaRPr lang="en-US" dirty="0"/>
          </a:p>
        </p:txBody>
      </p:sp>
      <p:sp>
        <p:nvSpPr>
          <p:cNvPr id="3" name="Content Placeholder 2"/>
          <p:cNvSpPr>
            <a:spLocks noGrp="1"/>
          </p:cNvSpPr>
          <p:nvPr>
            <p:ph idx="1"/>
          </p:nvPr>
        </p:nvSpPr>
        <p:spPr/>
        <p:txBody>
          <a:bodyPr/>
          <a:lstStyle/>
          <a:p>
            <a:r>
              <a:rPr lang="en-US" dirty="0" smtClean="0"/>
              <a:t>What are the three planes?</a:t>
            </a:r>
          </a:p>
          <a:p>
            <a:r>
              <a:rPr lang="en-US" dirty="0" smtClean="0"/>
              <a:t>1. </a:t>
            </a:r>
            <a:r>
              <a:rPr lang="en-US" dirty="0" err="1" smtClean="0"/>
              <a:t>midsagittal</a:t>
            </a:r>
            <a:r>
              <a:rPr lang="en-US" dirty="0" smtClean="0"/>
              <a:t> plane</a:t>
            </a:r>
          </a:p>
          <a:p>
            <a:r>
              <a:rPr lang="en-US" dirty="0" smtClean="0"/>
              <a:t>divides the body into right and left</a:t>
            </a:r>
          </a:p>
          <a:p>
            <a:r>
              <a:rPr lang="en-US" dirty="0" smtClean="0"/>
              <a:t>2. frontal or coronal plane</a:t>
            </a:r>
          </a:p>
          <a:p>
            <a:r>
              <a:rPr lang="en-US" dirty="0" smtClean="0"/>
              <a:t>divides the body into front and back vertically </a:t>
            </a:r>
          </a:p>
          <a:p>
            <a:r>
              <a:rPr lang="en-US" dirty="0" smtClean="0"/>
              <a:t>3. transverse plane</a:t>
            </a:r>
          </a:p>
          <a:p>
            <a:r>
              <a:rPr lang="en-US" dirty="0" smtClean="0"/>
              <a:t>divides the body into top and bottom</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Body Directions And Position Review</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What are the direction positions</a:t>
            </a:r>
          </a:p>
          <a:p>
            <a:endParaRPr lang="en-US" dirty="0" smtClean="0"/>
          </a:p>
          <a:p>
            <a:r>
              <a:rPr lang="en-US" dirty="0" smtClean="0"/>
              <a:t>Medial </a:t>
            </a:r>
          </a:p>
          <a:p>
            <a:r>
              <a:rPr lang="en-US" dirty="0" smtClean="0"/>
              <a:t>anything toward the midline</a:t>
            </a:r>
          </a:p>
          <a:p>
            <a:r>
              <a:rPr lang="en-US" dirty="0" smtClean="0"/>
              <a:t>Lateral</a:t>
            </a:r>
          </a:p>
          <a:p>
            <a:r>
              <a:rPr lang="en-US" dirty="0" smtClean="0"/>
              <a:t>anything away from the midline</a:t>
            </a:r>
          </a:p>
          <a:p>
            <a:r>
              <a:rPr lang="en-US" dirty="0" smtClean="0"/>
              <a:t>Proximal </a:t>
            </a:r>
          </a:p>
          <a:p>
            <a:r>
              <a:rPr lang="en-US" dirty="0" smtClean="0"/>
              <a:t>indicates nearness to the point of attachment</a:t>
            </a:r>
          </a:p>
          <a:p>
            <a:r>
              <a:rPr lang="en-US" dirty="0" smtClean="0"/>
              <a:t>Distal</a:t>
            </a:r>
          </a:p>
          <a:p>
            <a:r>
              <a:rPr lang="en-US" dirty="0" smtClean="0"/>
              <a:t>distant or away from the point of attachment</a:t>
            </a:r>
          </a:p>
          <a:p>
            <a:r>
              <a:rPr lang="en-US" dirty="0" smtClean="0"/>
              <a:t>Anterior or ventral</a:t>
            </a:r>
          </a:p>
          <a:p>
            <a:r>
              <a:rPr lang="en-US" dirty="0" smtClean="0"/>
              <a:t> the front</a:t>
            </a:r>
          </a:p>
          <a:p>
            <a:r>
              <a:rPr lang="en-US" dirty="0" smtClean="0"/>
              <a:t>Posterior </a:t>
            </a:r>
            <a:r>
              <a:rPr lang="en-US" smtClean="0"/>
              <a:t>or dorsal</a:t>
            </a:r>
            <a:endParaRPr lang="en-US" dirty="0" smtClean="0"/>
          </a:p>
          <a:p>
            <a:r>
              <a:rPr lang="en-US" dirty="0" smtClean="0"/>
              <a:t> the back </a:t>
            </a:r>
          </a:p>
          <a:p>
            <a:endParaRPr lang="en-US" dirty="0"/>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wipe(down)">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wipe(down)">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wipe(down)">
                                      <p:cBhvr>
                                        <p:cTn id="6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To Medical Terminology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Medical Terminology is a new language, one that  is foreign and difficult to understand</a:t>
            </a:r>
          </a:p>
          <a:p>
            <a:endParaRPr lang="en-US" dirty="0"/>
          </a:p>
          <a:p>
            <a:r>
              <a:rPr lang="en-US" dirty="0" smtClean="0"/>
              <a:t>Most medical terms derive from Greek or Latin origins</a:t>
            </a:r>
          </a:p>
          <a:p>
            <a:endParaRPr lang="en-US" dirty="0" smtClean="0"/>
          </a:p>
          <a:p>
            <a:r>
              <a:rPr lang="en-US" dirty="0" smtClean="0"/>
              <a:t>Through memorization and constant review of the word root, combining forms, prefixes, and suffixes, you can learn this new language, but it will take some effort on your part(use flashcards)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To Medical Terminology</a:t>
            </a:r>
            <a:endParaRPr lang="en-US" dirty="0"/>
          </a:p>
        </p:txBody>
      </p:sp>
      <p:sp>
        <p:nvSpPr>
          <p:cNvPr id="3" name="Content Placeholder 2"/>
          <p:cNvSpPr>
            <a:spLocks noGrp="1"/>
          </p:cNvSpPr>
          <p:nvPr>
            <p:ph idx="1"/>
          </p:nvPr>
        </p:nvSpPr>
        <p:spPr>
          <a:xfrm>
            <a:off x="457200" y="1143000"/>
            <a:ext cx="8229600" cy="5715000"/>
          </a:xfrm>
        </p:spPr>
        <p:txBody>
          <a:bodyPr>
            <a:normAutofit fontScale="92500" lnSpcReduction="10000"/>
          </a:bodyPr>
          <a:lstStyle/>
          <a:p>
            <a:r>
              <a:rPr lang="en-US" dirty="0" smtClean="0"/>
              <a:t>A </a:t>
            </a:r>
            <a:r>
              <a:rPr lang="en-US" b="1" dirty="0" smtClean="0"/>
              <a:t>prefix</a:t>
            </a:r>
            <a:r>
              <a:rPr lang="en-US" dirty="0" smtClean="0"/>
              <a:t> always goes to the left (front of the word)and is denoted with a hyphen(hypo-)</a:t>
            </a:r>
          </a:p>
          <a:p>
            <a:r>
              <a:rPr lang="en-US" dirty="0" smtClean="0"/>
              <a:t>A </a:t>
            </a:r>
            <a:r>
              <a:rPr lang="en-US" b="1" dirty="0" smtClean="0"/>
              <a:t>suffix</a:t>
            </a:r>
            <a:r>
              <a:rPr lang="en-US" dirty="0" smtClean="0"/>
              <a:t> always goes to the right(back of the word) and is denoted with a hyphen to the left</a:t>
            </a:r>
          </a:p>
          <a:p>
            <a:pPr>
              <a:buNone/>
            </a:pPr>
            <a:r>
              <a:rPr lang="en-US" dirty="0" smtClean="0"/>
              <a:t>    (-</a:t>
            </a:r>
            <a:r>
              <a:rPr lang="en-US" dirty="0" err="1" smtClean="0"/>
              <a:t>ic</a:t>
            </a:r>
            <a:r>
              <a:rPr lang="en-US" dirty="0" smtClean="0"/>
              <a:t>)</a:t>
            </a:r>
          </a:p>
          <a:p>
            <a:r>
              <a:rPr lang="en-US" dirty="0" smtClean="0"/>
              <a:t>The </a:t>
            </a:r>
            <a:r>
              <a:rPr lang="en-US" b="1" dirty="0" smtClean="0"/>
              <a:t>word root </a:t>
            </a:r>
            <a:r>
              <a:rPr lang="en-US" dirty="0" smtClean="0"/>
              <a:t>or </a:t>
            </a:r>
            <a:r>
              <a:rPr lang="en-US" b="1" dirty="0" smtClean="0"/>
              <a:t>combining form </a:t>
            </a:r>
            <a:r>
              <a:rPr lang="en-US" dirty="0" smtClean="0"/>
              <a:t>is the part of the word that applies to a part of the anatomy, and there can be more than one of these in a medical term</a:t>
            </a:r>
          </a:p>
          <a:p>
            <a:pPr>
              <a:buNone/>
            </a:pPr>
            <a:r>
              <a:rPr lang="en-US" dirty="0" smtClean="0"/>
              <a:t>                     </a:t>
            </a:r>
            <a:r>
              <a:rPr lang="en-US" sz="1800" dirty="0" smtClean="0"/>
              <a:t>prefix                                    word root  or combining form</a:t>
            </a:r>
            <a:endParaRPr lang="en-US" dirty="0"/>
          </a:p>
          <a:p>
            <a:pPr>
              <a:buNone/>
            </a:pPr>
            <a:r>
              <a:rPr lang="en-US" sz="4800" dirty="0" smtClean="0"/>
              <a:t>                 Hypo-</a:t>
            </a:r>
            <a:r>
              <a:rPr lang="en-US" sz="4800" dirty="0" err="1" smtClean="0"/>
              <a:t>gast</a:t>
            </a:r>
            <a:r>
              <a:rPr lang="en-US" sz="4800" dirty="0" smtClean="0"/>
              <a:t>-</a:t>
            </a:r>
            <a:r>
              <a:rPr lang="en-US" sz="4800" dirty="0" err="1" smtClean="0"/>
              <a:t>ic</a:t>
            </a:r>
            <a:r>
              <a:rPr lang="en-US" sz="4800" dirty="0" smtClean="0"/>
              <a:t>          </a:t>
            </a:r>
            <a:r>
              <a:rPr lang="en-US" sz="1800" dirty="0" smtClean="0"/>
              <a:t>suffix</a:t>
            </a:r>
            <a:endParaRPr lang="en-US" sz="4800" dirty="0" smtClean="0"/>
          </a:p>
          <a:p>
            <a:endParaRPr lang="en-US" dirty="0"/>
          </a:p>
          <a:p>
            <a:endParaRPr lang="en-US" dirty="0" smtClean="0"/>
          </a:p>
        </p:txBody>
      </p:sp>
      <p:cxnSp>
        <p:nvCxnSpPr>
          <p:cNvPr id="5" name="Straight Arrow Connector 4"/>
          <p:cNvCxnSpPr/>
          <p:nvPr/>
        </p:nvCxnSpPr>
        <p:spPr>
          <a:xfrm>
            <a:off x="2895600" y="5410200"/>
            <a:ext cx="228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4876801" y="5562600"/>
            <a:ext cx="457199"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5791200" y="601980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Breaking A Medical Term Apart</a:t>
            </a:r>
            <a:endParaRPr lang="en-US" dirty="0"/>
          </a:p>
        </p:txBody>
      </p:sp>
      <p:sp>
        <p:nvSpPr>
          <p:cNvPr id="3" name="Content Placeholder 2"/>
          <p:cNvSpPr>
            <a:spLocks noGrp="1"/>
          </p:cNvSpPr>
          <p:nvPr>
            <p:ph idx="1"/>
          </p:nvPr>
        </p:nvSpPr>
        <p:spPr>
          <a:xfrm>
            <a:off x="457200" y="1143000"/>
            <a:ext cx="8229600" cy="5943600"/>
          </a:xfrm>
        </p:spPr>
        <p:txBody>
          <a:bodyPr>
            <a:normAutofit fontScale="62500" lnSpcReduction="20000"/>
          </a:bodyPr>
          <a:lstStyle/>
          <a:p>
            <a:pPr>
              <a:buNone/>
            </a:pPr>
            <a:r>
              <a:rPr lang="en-US" dirty="0" smtClean="0"/>
              <a:t>      When you are breaking a medical term apart in an attempt to define it, you should </a:t>
            </a:r>
            <a:r>
              <a:rPr lang="en-US" b="1" dirty="0" smtClean="0"/>
              <a:t>start with the suffix </a:t>
            </a:r>
            <a:r>
              <a:rPr lang="en-US" dirty="0" smtClean="0"/>
              <a:t>to determine it’s meaning</a:t>
            </a:r>
          </a:p>
          <a:p>
            <a:pPr>
              <a:buNone/>
            </a:pPr>
            <a:r>
              <a:rPr lang="en-US" dirty="0"/>
              <a:t> </a:t>
            </a:r>
            <a:r>
              <a:rPr lang="en-US" dirty="0" smtClean="0"/>
              <a:t>     Next look to see if there is a </a:t>
            </a:r>
            <a:r>
              <a:rPr lang="en-US" b="1" dirty="0" smtClean="0"/>
              <a:t>prefix</a:t>
            </a:r>
            <a:r>
              <a:rPr lang="en-US" dirty="0" smtClean="0"/>
              <a:t>, if there is one, identify the meaning of the prefix</a:t>
            </a:r>
          </a:p>
          <a:p>
            <a:pPr>
              <a:buNone/>
            </a:pPr>
            <a:r>
              <a:rPr lang="en-US" dirty="0"/>
              <a:t> </a:t>
            </a:r>
            <a:r>
              <a:rPr lang="en-US" dirty="0" smtClean="0"/>
              <a:t>     The last step is to determine the </a:t>
            </a:r>
            <a:r>
              <a:rPr lang="en-US" b="1" dirty="0" smtClean="0"/>
              <a:t>word roots or combining forms </a:t>
            </a:r>
            <a:r>
              <a:rPr lang="en-US" dirty="0" smtClean="0"/>
              <a:t>and define them</a:t>
            </a:r>
          </a:p>
          <a:p>
            <a:pPr>
              <a:buNone/>
            </a:pPr>
            <a:r>
              <a:rPr lang="en-US" dirty="0" smtClean="0"/>
              <a:t>      Put all of the word components together, and you will have a definition of the medical term </a:t>
            </a:r>
          </a:p>
          <a:p>
            <a:pPr>
              <a:buNone/>
            </a:pPr>
            <a:r>
              <a:rPr lang="en-US" dirty="0"/>
              <a:t> </a:t>
            </a:r>
            <a:r>
              <a:rPr lang="en-US" dirty="0" smtClean="0"/>
              <a:t>     Example: Define the term </a:t>
            </a:r>
            <a:r>
              <a:rPr lang="en-US" dirty="0" err="1" smtClean="0"/>
              <a:t>hypogastric</a:t>
            </a:r>
            <a:endParaRPr lang="en-US" dirty="0" smtClean="0"/>
          </a:p>
          <a:p>
            <a:pPr>
              <a:buNone/>
            </a:pPr>
            <a:endParaRPr lang="en-US" dirty="0"/>
          </a:p>
          <a:p>
            <a:pPr>
              <a:buNone/>
            </a:pPr>
            <a:r>
              <a:rPr lang="en-US" dirty="0" smtClean="0"/>
              <a:t>        Hypo-   +    </a:t>
            </a:r>
            <a:r>
              <a:rPr lang="en-US" dirty="0" err="1" smtClean="0"/>
              <a:t>gastr</a:t>
            </a:r>
            <a:r>
              <a:rPr lang="en-US" dirty="0" smtClean="0"/>
              <a:t>   +    -</a:t>
            </a:r>
            <a:r>
              <a:rPr lang="en-US" dirty="0" err="1" smtClean="0"/>
              <a:t>ic</a:t>
            </a:r>
            <a:r>
              <a:rPr lang="en-US" dirty="0" smtClean="0"/>
              <a:t>  </a:t>
            </a:r>
          </a:p>
          <a:p>
            <a:pPr>
              <a:buNone/>
            </a:pPr>
            <a:endParaRPr lang="en-US" dirty="0"/>
          </a:p>
          <a:p>
            <a:pPr>
              <a:buNone/>
            </a:pPr>
            <a:r>
              <a:rPr lang="en-US" dirty="0" smtClean="0"/>
              <a:t>    1.  </a:t>
            </a:r>
            <a:r>
              <a:rPr lang="en-US" dirty="0" err="1" smtClean="0"/>
              <a:t>ic</a:t>
            </a:r>
            <a:r>
              <a:rPr lang="en-US" dirty="0" smtClean="0"/>
              <a:t>: means pertaining to</a:t>
            </a:r>
          </a:p>
          <a:p>
            <a:pPr>
              <a:buNone/>
            </a:pPr>
            <a:r>
              <a:rPr lang="en-US" dirty="0"/>
              <a:t> </a:t>
            </a:r>
            <a:r>
              <a:rPr lang="en-US" dirty="0" smtClean="0"/>
              <a:t>   2.  hypo: means below</a:t>
            </a:r>
          </a:p>
          <a:p>
            <a:pPr>
              <a:buNone/>
            </a:pPr>
            <a:r>
              <a:rPr lang="en-US" dirty="0"/>
              <a:t> </a:t>
            </a:r>
            <a:r>
              <a:rPr lang="en-US" dirty="0" smtClean="0"/>
              <a:t>   3.  </a:t>
            </a:r>
            <a:r>
              <a:rPr lang="en-US" dirty="0" err="1" smtClean="0"/>
              <a:t>gastr</a:t>
            </a:r>
            <a:r>
              <a:rPr lang="en-US" dirty="0" smtClean="0"/>
              <a:t>: means stomach</a:t>
            </a:r>
          </a:p>
          <a:p>
            <a:pPr>
              <a:buNone/>
            </a:pPr>
            <a:endParaRPr lang="en-US" dirty="0"/>
          </a:p>
          <a:p>
            <a:pPr>
              <a:buNone/>
            </a:pPr>
            <a:r>
              <a:rPr lang="en-US" dirty="0" smtClean="0"/>
              <a:t>      Pertaining to below the stomach</a:t>
            </a:r>
          </a:p>
          <a:p>
            <a:pPr>
              <a:buNone/>
            </a:pPr>
            <a:r>
              <a:rPr lang="en-US" dirty="0"/>
              <a:t> </a:t>
            </a:r>
            <a:r>
              <a:rPr lang="en-US" dirty="0" smtClean="0"/>
              <a:t>      </a:t>
            </a:r>
          </a:p>
          <a:p>
            <a:pPr>
              <a:buNone/>
            </a:pPr>
            <a:r>
              <a:rPr lang="en-US" sz="2600" dirty="0"/>
              <a:t> </a:t>
            </a:r>
            <a:r>
              <a:rPr lang="en-US" sz="2600" dirty="0" smtClean="0"/>
              <a:t>        </a:t>
            </a:r>
          </a:p>
          <a:p>
            <a:pPr>
              <a:buNone/>
            </a:pPr>
            <a:r>
              <a:rPr lang="en-US" sz="2600" dirty="0"/>
              <a:t> </a:t>
            </a:r>
            <a:r>
              <a:rPr lang="en-US" sz="2600" dirty="0" smtClean="0"/>
              <a:t>   </a:t>
            </a:r>
          </a:p>
          <a:p>
            <a:pPr>
              <a:buNone/>
            </a:pPr>
            <a:endParaRPr lang="en-US" sz="2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down)">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down)">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wipe(down)">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wipe(down)">
                                      <p:cBhvr>
                                        <p:cTn id="57" dur="500"/>
                                        <p:tgtEl>
                                          <p:spTgt spid="3">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Effect transition="in" filter="wipe(down)">
                                      <p:cBhvr>
                                        <p:cTn id="62" dur="500"/>
                                        <p:tgtEl>
                                          <p:spTgt spid="3">
                                            <p:txEl>
                                              <p:pRg st="14" end="1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Effect transition="in" filter="wipe(down)">
                                      <p:cBhvr>
                                        <p:cTn id="67"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Word Roots And Combining Forms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Combining forms are the word roots that have a </a:t>
            </a:r>
            <a:r>
              <a:rPr lang="en-US" b="1" dirty="0" smtClean="0"/>
              <a:t>vowel</a:t>
            </a:r>
            <a:r>
              <a:rPr lang="en-US" dirty="0" smtClean="0"/>
              <a:t> added to the end of </a:t>
            </a:r>
            <a:r>
              <a:rPr lang="en-US" smtClean="0"/>
              <a:t>the root </a:t>
            </a:r>
            <a:r>
              <a:rPr lang="en-US" dirty="0" smtClean="0"/>
              <a:t>to make it easier to combine with suffixes or other word roots(there are a few exceptions to this rule)</a:t>
            </a:r>
          </a:p>
          <a:p>
            <a:r>
              <a:rPr lang="en-US" dirty="0" smtClean="0"/>
              <a:t>Most often the combining form vowel is an “o” but other</a:t>
            </a:r>
            <a:r>
              <a:rPr lang="en-US" b="1" dirty="0" smtClean="0"/>
              <a:t> vowels </a:t>
            </a:r>
            <a:r>
              <a:rPr lang="en-US" dirty="0" smtClean="0"/>
              <a:t>may be used(a or </a:t>
            </a:r>
            <a:r>
              <a:rPr lang="en-US" dirty="0" err="1" smtClean="0"/>
              <a:t>i</a:t>
            </a:r>
            <a:r>
              <a:rPr lang="en-US" dirty="0" smtClean="0"/>
              <a:t>)</a:t>
            </a:r>
          </a:p>
          <a:p>
            <a:r>
              <a:rPr lang="en-US" dirty="0" smtClean="0"/>
              <a:t>The combining form vowels make the medical term easier to pronounce</a:t>
            </a:r>
          </a:p>
          <a:p>
            <a:endParaRPr lang="en-US" dirty="0" smtClean="0"/>
          </a:p>
          <a:p>
            <a:r>
              <a:rPr lang="en-US" dirty="0" smtClean="0"/>
              <a:t>Example: </a:t>
            </a:r>
            <a:r>
              <a:rPr lang="en-US" dirty="0" err="1" smtClean="0"/>
              <a:t>cardi</a:t>
            </a:r>
            <a:r>
              <a:rPr lang="en-US" dirty="0" smtClean="0"/>
              <a:t>/o   carp/o   </a:t>
            </a:r>
            <a:r>
              <a:rPr lang="en-US" dirty="0" err="1" smtClean="0"/>
              <a:t>neur</a:t>
            </a:r>
            <a:r>
              <a:rPr lang="en-US" dirty="0" smtClean="0"/>
              <a:t>/o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A Medical Term Apart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difference between the word root and the combining forms is that a vowel is added to the word root when necessary to make the term easier to pronounce</a:t>
            </a:r>
          </a:p>
          <a:p>
            <a:endParaRPr lang="en-US" dirty="0"/>
          </a:p>
          <a:p>
            <a:r>
              <a:rPr lang="en-US" dirty="0" smtClean="0"/>
              <a:t>Example </a:t>
            </a:r>
            <a:r>
              <a:rPr lang="en-US" dirty="0" err="1" smtClean="0"/>
              <a:t>Otorhinolaryngologist</a:t>
            </a:r>
            <a:endParaRPr lang="en-US" dirty="0" smtClean="0"/>
          </a:p>
          <a:p>
            <a:endParaRPr lang="en-US" dirty="0" smtClean="0"/>
          </a:p>
          <a:p>
            <a:r>
              <a:rPr lang="en-US" dirty="0" err="1" smtClean="0"/>
              <a:t>Ot</a:t>
            </a:r>
            <a:r>
              <a:rPr lang="en-US" dirty="0" smtClean="0"/>
              <a:t>/o/rhino/</a:t>
            </a:r>
            <a:r>
              <a:rPr lang="en-US" dirty="0" err="1" smtClean="0"/>
              <a:t>laryng</a:t>
            </a:r>
            <a:r>
              <a:rPr lang="en-US" dirty="0" smtClean="0"/>
              <a:t>/o/</a:t>
            </a:r>
            <a:r>
              <a:rPr lang="en-US" dirty="0" err="1" smtClean="0"/>
              <a:t>logist</a:t>
            </a:r>
            <a:endParaRPr lang="en-US" dirty="0" smtClean="0"/>
          </a:p>
          <a:p>
            <a:pPr>
              <a:buNone/>
            </a:pPr>
            <a:r>
              <a:rPr lang="en-US" dirty="0"/>
              <a:t> </a:t>
            </a:r>
            <a:r>
              <a:rPr lang="en-US" dirty="0" smtClean="0"/>
              <a:t>        -start with the suffix- </a:t>
            </a:r>
            <a:r>
              <a:rPr lang="en-US" dirty="0" err="1" smtClean="0"/>
              <a:t>logist</a:t>
            </a:r>
            <a:r>
              <a:rPr lang="en-US" dirty="0" smtClean="0"/>
              <a:t>: one who studies</a:t>
            </a:r>
          </a:p>
          <a:p>
            <a:pPr>
              <a:buNone/>
            </a:pPr>
            <a:r>
              <a:rPr lang="en-US" dirty="0"/>
              <a:t> </a:t>
            </a:r>
            <a:r>
              <a:rPr lang="en-US" dirty="0" smtClean="0"/>
              <a:t>        -next is the prefix- no prefix</a:t>
            </a:r>
          </a:p>
          <a:p>
            <a:pPr>
              <a:buNone/>
            </a:pPr>
            <a:r>
              <a:rPr lang="en-US" dirty="0"/>
              <a:t> </a:t>
            </a:r>
            <a:r>
              <a:rPr lang="en-US" dirty="0" smtClean="0"/>
              <a:t>        </a:t>
            </a:r>
            <a:r>
              <a:rPr lang="en-US" smtClean="0"/>
              <a:t>-then </a:t>
            </a:r>
            <a:r>
              <a:rPr lang="en-US" dirty="0" smtClean="0"/>
              <a:t>end with the root word or combining forms: </a:t>
            </a:r>
            <a:r>
              <a:rPr lang="en-US" dirty="0" err="1" smtClean="0"/>
              <a:t>ot</a:t>
            </a:r>
            <a:r>
              <a:rPr lang="en-US" dirty="0" smtClean="0"/>
              <a:t>- ear rhino- is nose   </a:t>
            </a:r>
            <a:r>
              <a:rPr lang="en-US" dirty="0" err="1" smtClean="0"/>
              <a:t>laryng</a:t>
            </a:r>
            <a:r>
              <a:rPr lang="en-US" dirty="0" smtClean="0"/>
              <a:t>-  is throat</a:t>
            </a:r>
          </a:p>
          <a:p>
            <a:pPr>
              <a:buNone/>
            </a:pPr>
            <a:r>
              <a:rPr lang="en-US" sz="4600" dirty="0" smtClean="0"/>
              <a:t>Put this all together: one who studies the ears, nose, and throat(ENT)</a:t>
            </a:r>
          </a:p>
          <a:p>
            <a:pPr>
              <a:buNone/>
            </a:pPr>
            <a:endParaRPr lang="en-US" dirty="0"/>
          </a:p>
          <a:p>
            <a:pPr>
              <a:buNone/>
            </a:pPr>
            <a:endParaRPr lang="en-US" dirty="0" smtClean="0"/>
          </a:p>
          <a:p>
            <a:endParaRPr lang="en-US" b="1" dirty="0"/>
          </a:p>
        </p:txBody>
      </p:sp>
      <p:cxnSp>
        <p:nvCxnSpPr>
          <p:cNvPr id="5" name="Straight Arrow Connector 4"/>
          <p:cNvCxnSpPr/>
          <p:nvPr/>
        </p:nvCxnSpPr>
        <p:spPr>
          <a:xfrm flipH="1">
            <a:off x="3657600" y="2286000"/>
            <a:ext cx="304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A Medical Term Apart</a:t>
            </a:r>
            <a:endParaRPr lang="en-US" dirty="0"/>
          </a:p>
        </p:txBody>
      </p:sp>
      <p:sp>
        <p:nvSpPr>
          <p:cNvPr id="3" name="Content Placeholder 2"/>
          <p:cNvSpPr>
            <a:spLocks noGrp="1"/>
          </p:cNvSpPr>
          <p:nvPr>
            <p:ph idx="1"/>
          </p:nvPr>
        </p:nvSpPr>
        <p:spPr/>
        <p:txBody>
          <a:bodyPr>
            <a:normAutofit/>
          </a:bodyPr>
          <a:lstStyle/>
          <a:p>
            <a:r>
              <a:rPr lang="en-US" sz="4000" dirty="0" smtClean="0"/>
              <a:t>Another thing to remember is that there are several suffixes that mean the same thing, several prefixes that mean the same thing, and combining forms and word roots that are alike</a:t>
            </a:r>
            <a:endParaRPr lang="en-US" sz="40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A Medical Term Apart</a:t>
            </a:r>
            <a:endParaRPr lang="en-US" dirty="0"/>
          </a:p>
        </p:txBody>
      </p:sp>
      <p:sp>
        <p:nvSpPr>
          <p:cNvPr id="3" name="Content Placeholder 2"/>
          <p:cNvSpPr>
            <a:spLocks noGrp="1"/>
          </p:cNvSpPr>
          <p:nvPr>
            <p:ph idx="1"/>
          </p:nvPr>
        </p:nvSpPr>
        <p:spPr/>
        <p:txBody>
          <a:bodyPr>
            <a:normAutofit lnSpcReduction="10000"/>
          </a:bodyPr>
          <a:lstStyle/>
          <a:p>
            <a:r>
              <a:rPr lang="en-US" dirty="0" smtClean="0"/>
              <a:t>Try this one: </a:t>
            </a:r>
            <a:r>
              <a:rPr lang="en-US" dirty="0" err="1" smtClean="0"/>
              <a:t>Dysuria</a:t>
            </a:r>
            <a:endParaRPr lang="en-US" dirty="0" smtClean="0"/>
          </a:p>
          <a:p>
            <a:r>
              <a:rPr lang="en-US" dirty="0" err="1" smtClean="0"/>
              <a:t>Dys</a:t>
            </a:r>
            <a:r>
              <a:rPr lang="en-US" dirty="0" smtClean="0"/>
              <a:t>/</a:t>
            </a:r>
            <a:r>
              <a:rPr lang="en-US" dirty="0" err="1" smtClean="0"/>
              <a:t>ur</a:t>
            </a:r>
            <a:r>
              <a:rPr lang="en-US" dirty="0" smtClean="0"/>
              <a:t>/</a:t>
            </a:r>
            <a:r>
              <a:rPr lang="en-US" dirty="0" err="1" smtClean="0"/>
              <a:t>ia</a:t>
            </a:r>
            <a:r>
              <a:rPr lang="en-US" dirty="0" smtClean="0"/>
              <a:t>    </a:t>
            </a:r>
          </a:p>
          <a:p>
            <a:endParaRPr lang="en-US" dirty="0" smtClean="0"/>
          </a:p>
          <a:p>
            <a:r>
              <a:rPr lang="en-US" dirty="0" smtClean="0"/>
              <a:t>-</a:t>
            </a:r>
            <a:r>
              <a:rPr lang="en-US" dirty="0" err="1" smtClean="0"/>
              <a:t>ia</a:t>
            </a:r>
            <a:r>
              <a:rPr lang="en-US" dirty="0" smtClean="0"/>
              <a:t>: condition of</a:t>
            </a:r>
          </a:p>
          <a:p>
            <a:r>
              <a:rPr lang="en-US" dirty="0" err="1" smtClean="0"/>
              <a:t>dys</a:t>
            </a:r>
            <a:r>
              <a:rPr lang="en-US" dirty="0" smtClean="0"/>
              <a:t>-: painful</a:t>
            </a:r>
          </a:p>
          <a:p>
            <a:r>
              <a:rPr lang="en-US" dirty="0" err="1" smtClean="0"/>
              <a:t>ur</a:t>
            </a:r>
            <a:r>
              <a:rPr lang="en-US" dirty="0" smtClean="0"/>
              <a:t>: urine</a:t>
            </a:r>
          </a:p>
          <a:p>
            <a:endParaRPr lang="en-US" dirty="0" smtClean="0"/>
          </a:p>
          <a:p>
            <a:r>
              <a:rPr lang="en-US" dirty="0" smtClean="0"/>
              <a:t>A condition of painful urination</a:t>
            </a:r>
          </a:p>
          <a:p>
            <a:endParaRPr lang="en-US" dirty="0" smtClean="0"/>
          </a:p>
          <a:p>
            <a:endParaRPr lang="en-US" dirty="0"/>
          </a:p>
          <a:p>
            <a:pPr>
              <a:buNone/>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Spelling Medical Terminology</a:t>
            </a:r>
            <a:endParaRPr lang="en-US" dirty="0"/>
          </a:p>
        </p:txBody>
      </p:sp>
      <p:sp>
        <p:nvSpPr>
          <p:cNvPr id="3" name="Content Placeholder 2"/>
          <p:cNvSpPr>
            <a:spLocks noGrp="1"/>
          </p:cNvSpPr>
          <p:nvPr>
            <p:ph idx="1"/>
          </p:nvPr>
        </p:nvSpPr>
        <p:spPr/>
        <p:txBody>
          <a:bodyPr>
            <a:normAutofit lnSpcReduction="10000"/>
          </a:bodyPr>
          <a:lstStyle/>
          <a:p>
            <a:r>
              <a:rPr lang="en-US" dirty="0" smtClean="0"/>
              <a:t>Spelling is very important; misspelling a term can mean the difference in a diagnosis or treatment</a:t>
            </a:r>
          </a:p>
          <a:p>
            <a:endParaRPr lang="en-US" dirty="0" smtClean="0"/>
          </a:p>
          <a:p>
            <a:r>
              <a:rPr lang="en-US" dirty="0" smtClean="0"/>
              <a:t>Example: </a:t>
            </a:r>
            <a:r>
              <a:rPr lang="en-US" dirty="0" err="1" smtClean="0"/>
              <a:t>ilium</a:t>
            </a:r>
            <a:r>
              <a:rPr lang="en-US" dirty="0" smtClean="0"/>
              <a:t> and ileum are pronounced identically although they are two entirely different structures </a:t>
            </a:r>
          </a:p>
          <a:p>
            <a:r>
              <a:rPr lang="en-US" dirty="0" smtClean="0"/>
              <a:t>Ilium is the hip bone</a:t>
            </a:r>
          </a:p>
          <a:p>
            <a:r>
              <a:rPr lang="en-US" dirty="0" smtClean="0"/>
              <a:t>Ileum is the last section of the small intestine  </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1889</TotalTime>
  <Words>986</Words>
  <Application>Microsoft Macintosh PowerPoint</Application>
  <PresentationFormat>On-screen Show (4:3)</PresentationFormat>
  <Paragraphs>151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Medical Terminology</vt:lpstr>
      <vt:lpstr>Introduction To Medical Terminology</vt:lpstr>
      <vt:lpstr>Introduction To Medical Terminology</vt:lpstr>
      <vt:lpstr>Breaking A Medical Term Apart</vt:lpstr>
      <vt:lpstr>Word Roots And Combining Forms</vt:lpstr>
      <vt:lpstr>Breaking A Medical Term Apart</vt:lpstr>
      <vt:lpstr>Breaking A Medical Term Apart</vt:lpstr>
      <vt:lpstr>Breaking A Medical Term Apart</vt:lpstr>
      <vt:lpstr>Spelling Medical Terminology</vt:lpstr>
      <vt:lpstr>Prefix(FLASHCARDS)</vt:lpstr>
      <vt:lpstr>Suffixes(FLASHCARDS)</vt:lpstr>
      <vt:lpstr>Anatomical Position, Directional Terms, And Body Planes</vt:lpstr>
      <vt:lpstr>Directional Medical Terms</vt:lpstr>
      <vt:lpstr>Review Medical Terminology</vt:lpstr>
      <vt:lpstr>Body Directions And Position Review</vt:lpstr>
      <vt:lpstr>Body Directions And Position Review</vt:lpstr>
    </vt:vector>
  </TitlesOfParts>
  <Company>Salt Lake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Terminology</dc:title>
  <dc:creator>ahastin2</dc:creator>
  <cp:lastModifiedBy>1</cp:lastModifiedBy>
  <cp:revision>86</cp:revision>
  <dcterms:created xsi:type="dcterms:W3CDTF">2011-08-23T20:17:00Z</dcterms:created>
  <dcterms:modified xsi:type="dcterms:W3CDTF">2014-09-02T20:38:06Z</dcterms:modified>
</cp:coreProperties>
</file>