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7" r:id="rId13"/>
    <p:sldId id="269" r:id="rId14"/>
    <p:sldId id="270" r:id="rId15"/>
    <p:sldId id="271" r:id="rId16"/>
    <p:sldId id="272" r:id="rId17"/>
    <p:sldId id="273" r:id="rId18"/>
    <p:sldId id="274" r:id="rId19"/>
    <p:sldId id="285" r:id="rId20"/>
    <p:sldId id="275" r:id="rId21"/>
    <p:sldId id="276" r:id="rId22"/>
    <p:sldId id="277" r:id="rId23"/>
    <p:sldId id="278" r:id="rId24"/>
    <p:sldId id="279" r:id="rId25"/>
    <p:sldId id="280" r:id="rId26"/>
    <p:sldId id="265" r:id="rId27"/>
    <p:sldId id="281" r:id="rId28"/>
    <p:sldId id="282" r:id="rId29"/>
    <p:sldId id="283" r:id="rId30"/>
    <p:sldId id="284" r:id="rId31"/>
    <p:sldId id="286" r:id="rId32"/>
    <p:sldId id="287" r:id="rId33"/>
    <p:sldId id="288" r:id="rId34"/>
    <p:sldId id="289" r:id="rId35"/>
    <p:sldId id="290" r:id="rId36"/>
    <p:sldId id="291" r:id="rId37"/>
    <p:sldId id="292" r:id="rId38"/>
    <p:sldId id="294" r:id="rId39"/>
    <p:sldId id="29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0993032B-B625-4CB6-B549-1CF8698E6953}" type="datetimeFigureOut">
              <a:rPr lang="en-US" smtClean="0"/>
              <a:pPr/>
              <a:t>10/4/2011</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F3B725E-D96D-436E-953E-785ECE10B4B1}"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93032B-B625-4CB6-B549-1CF8698E6953}" type="datetimeFigureOut">
              <a:rPr lang="en-US" smtClean="0"/>
              <a:pPr/>
              <a:t>10/4/2011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F3B725E-D96D-436E-953E-785ECE10B4B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93032B-B625-4CB6-B549-1CF8698E6953}" type="datetimeFigureOut">
              <a:rPr lang="en-US" smtClean="0"/>
              <a:pPr/>
              <a:t>10/4/2011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F3B725E-D96D-436E-953E-785ECE10B4B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93032B-B625-4CB6-B549-1CF8698E6953}" type="datetimeFigureOut">
              <a:rPr lang="en-US" smtClean="0"/>
              <a:pPr/>
              <a:t>10/4/2011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F3B725E-D96D-436E-953E-785ECE10B4B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0993032B-B625-4CB6-B549-1CF8698E6953}" type="datetimeFigureOut">
              <a:rPr lang="en-US" smtClean="0"/>
              <a:pPr/>
              <a:t>10/4/2011</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F3B725E-D96D-436E-953E-785ECE10B4B1}"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93032B-B625-4CB6-B549-1CF8698E6953}" type="datetimeFigureOut">
              <a:rPr lang="en-US" smtClean="0"/>
              <a:pPr/>
              <a:t>10/4/2011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1F3B725E-D96D-436E-953E-785ECE10B4B1}"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93032B-B625-4CB6-B549-1CF8698E6953}" type="datetimeFigureOut">
              <a:rPr lang="en-US" smtClean="0"/>
              <a:pPr/>
              <a:t>10/4/2011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1F3B725E-D96D-436E-953E-785ECE10B4B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993032B-B625-4CB6-B549-1CF8698E6953}" type="datetimeFigureOut">
              <a:rPr lang="en-US" smtClean="0"/>
              <a:pPr/>
              <a:t>10/4/2011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F3B725E-D96D-436E-953E-785ECE10B4B1}"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993032B-B625-4CB6-B549-1CF8698E6953}" type="datetimeFigureOut">
              <a:rPr lang="en-US" smtClean="0"/>
              <a:pPr/>
              <a:t>10/4/2011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1F3B725E-D96D-436E-953E-785ECE10B4B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0993032B-B625-4CB6-B549-1CF8698E6953}" type="datetimeFigureOut">
              <a:rPr lang="en-US" smtClean="0"/>
              <a:pPr/>
              <a:t>10/4/2011</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F3B725E-D96D-436E-953E-785ECE10B4B1}"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0993032B-B625-4CB6-B549-1CF8698E6953}" type="datetimeFigureOut">
              <a:rPr lang="en-US" smtClean="0"/>
              <a:pPr/>
              <a:t>10/4/2011</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F3B725E-D96D-436E-953E-785ECE10B4B1}"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993032B-B625-4CB6-B549-1CF8698E6953}" type="datetimeFigureOut">
              <a:rPr lang="en-US" smtClean="0"/>
              <a:pPr/>
              <a:t>10/4/2011</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F3B725E-D96D-436E-953E-785ECE10B4B1}"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Oral And Written Communications</a:t>
            </a:r>
            <a:endParaRPr lang="en-US" dirty="0"/>
          </a:p>
        </p:txBody>
      </p:sp>
      <p:sp>
        <p:nvSpPr>
          <p:cNvPr id="3" name="Subtitle 2"/>
          <p:cNvSpPr>
            <a:spLocks noGrp="1"/>
          </p:cNvSpPr>
          <p:nvPr>
            <p:ph type="subTitle" idx="1"/>
          </p:nvPr>
        </p:nvSpPr>
        <p:spPr/>
        <p:txBody>
          <a:bodyPr>
            <a:normAutofit/>
          </a:bodyPr>
          <a:lstStyle/>
          <a:p>
            <a:r>
              <a:rPr lang="en-US" sz="7200" dirty="0" smtClean="0"/>
              <a:t>Chapter 6</a:t>
            </a:r>
            <a:endParaRPr lang="en-US"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Prescriptions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Each office will have it’s own protocol for prescriptions</a:t>
            </a:r>
          </a:p>
          <a:p>
            <a:r>
              <a:rPr lang="en-US" dirty="0" smtClean="0"/>
              <a:t>The general rule is that the medical assistant does not give out information or call in a prescription without the expressed direction of the physician</a:t>
            </a:r>
          </a:p>
          <a:p>
            <a:r>
              <a:rPr lang="en-US" dirty="0" smtClean="0"/>
              <a:t>Many physicians prefer to have prescriptions and refills faxed </a:t>
            </a:r>
          </a:p>
          <a:p>
            <a:r>
              <a:rPr lang="en-US" dirty="0" smtClean="0"/>
              <a:t>If this is a new prescription always ask if the patient has any allergies to medications, pharmacy name and phone number, and document when, where, and the pharmacist’s name in the chart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Prescriptions</a:t>
            </a:r>
            <a:endParaRPr lang="en-US" dirty="0"/>
          </a:p>
        </p:txBody>
      </p:sp>
      <p:sp>
        <p:nvSpPr>
          <p:cNvPr id="3" name="Content Placeholder 2"/>
          <p:cNvSpPr>
            <a:spLocks noGrp="1"/>
          </p:cNvSpPr>
          <p:nvPr>
            <p:ph idx="1"/>
          </p:nvPr>
        </p:nvSpPr>
        <p:spPr/>
        <p:txBody>
          <a:bodyPr>
            <a:normAutofit/>
          </a:bodyPr>
          <a:lstStyle/>
          <a:p>
            <a:r>
              <a:rPr lang="en-US" sz="2000" dirty="0" smtClean="0"/>
              <a:t>When calling in a prescription to a pharmacy you will need to give:</a:t>
            </a:r>
          </a:p>
          <a:p>
            <a:r>
              <a:rPr lang="en-US" sz="2000" dirty="0" smtClean="0"/>
              <a:t>Patients full name and DOB</a:t>
            </a:r>
          </a:p>
          <a:p>
            <a:r>
              <a:rPr lang="en-US" sz="2000" dirty="0" smtClean="0"/>
              <a:t>Prescription name, strength, quantity, number of refills, sig(how often and when), physician's full name, phone number, DEA(control substance), and your name and title</a:t>
            </a:r>
          </a:p>
          <a:p>
            <a:r>
              <a:rPr lang="en-US" sz="2000" dirty="0" smtClean="0"/>
              <a:t> Example: </a:t>
            </a:r>
          </a:p>
        </p:txBody>
      </p:sp>
      <p:pic>
        <p:nvPicPr>
          <p:cNvPr id="39938" name="Picture 2" descr="http://www.ezmedicaloffice.com/images/screen_shots/Prescription.gif"/>
          <p:cNvPicPr>
            <a:picLocks noChangeAspect="1" noChangeArrowheads="1"/>
          </p:cNvPicPr>
          <p:nvPr/>
        </p:nvPicPr>
        <p:blipFill>
          <a:blip r:embed="rId2" cstate="print"/>
          <a:srcRect/>
          <a:stretch>
            <a:fillRect/>
          </a:stretch>
        </p:blipFill>
        <p:spPr bwMode="auto">
          <a:xfrm>
            <a:off x="3124200" y="3657600"/>
            <a:ext cx="4933950" cy="2895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Results</a:t>
            </a:r>
            <a:endParaRPr lang="en-US" dirty="0"/>
          </a:p>
        </p:txBody>
      </p:sp>
      <p:sp>
        <p:nvSpPr>
          <p:cNvPr id="3" name="Content Placeholder 2"/>
          <p:cNvSpPr>
            <a:spLocks noGrp="1"/>
          </p:cNvSpPr>
          <p:nvPr>
            <p:ph idx="1"/>
          </p:nvPr>
        </p:nvSpPr>
        <p:spPr/>
        <p:txBody>
          <a:bodyPr/>
          <a:lstStyle/>
          <a:p>
            <a:r>
              <a:rPr lang="en-US" dirty="0" smtClean="0"/>
              <a:t>Always observe your office’s policy for releasing any test results</a:t>
            </a:r>
          </a:p>
          <a:p>
            <a:r>
              <a:rPr lang="en-US" dirty="0" smtClean="0"/>
              <a:t>Most physician's will want to speak to the patient directly when results are abnormal, while some will want the medical assistant to give the results</a:t>
            </a:r>
          </a:p>
          <a:p>
            <a:r>
              <a:rPr lang="en-US" dirty="0" smtClean="0"/>
              <a:t> Make sure you understand the information that you need to give the patient(ask if this is not understood)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Calls</a:t>
            </a:r>
            <a:endParaRPr lang="en-US" dirty="0"/>
          </a:p>
        </p:txBody>
      </p:sp>
      <p:sp>
        <p:nvSpPr>
          <p:cNvPr id="3" name="Content Placeholder 2"/>
          <p:cNvSpPr>
            <a:spLocks noGrp="1"/>
          </p:cNvSpPr>
          <p:nvPr>
            <p:ph idx="1"/>
          </p:nvPr>
        </p:nvSpPr>
        <p:spPr/>
        <p:txBody>
          <a:bodyPr/>
          <a:lstStyle/>
          <a:p>
            <a:r>
              <a:rPr lang="en-US" dirty="0" smtClean="0"/>
              <a:t>When a physician telephones to speak to your physician, politely ask the caller for his name and inform the physician</a:t>
            </a:r>
          </a:p>
          <a:p>
            <a:r>
              <a:rPr lang="en-US" dirty="0" smtClean="0"/>
              <a:t>If you are taking x-rays or laboratory results, make sure you repeat the information so you have accurate results, always record the persons name giving you the report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 Calls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There are a few calls that will be a challenge to you no matter when they are received</a:t>
            </a:r>
          </a:p>
          <a:p>
            <a:r>
              <a:rPr lang="en-US" dirty="0" smtClean="0"/>
              <a:t>These can include a call from an angry patient, a prank call, or an obscene call</a:t>
            </a:r>
          </a:p>
          <a:p>
            <a:r>
              <a:rPr lang="en-US" dirty="0" smtClean="0"/>
              <a:t>As with any phone call you receive, you should be tactful, professional, and as courteous as possible</a:t>
            </a:r>
          </a:p>
          <a:p>
            <a:r>
              <a:rPr lang="en-US" dirty="0" smtClean="0"/>
              <a:t>When an angry patient phones you and begins to rant and rave, ask them calmly, and in a smoothing voice to tell you his concerns</a:t>
            </a:r>
          </a:p>
          <a:p>
            <a:r>
              <a:rPr lang="en-US" dirty="0" smtClean="0"/>
              <a:t>If the caller uses profanity, tell the caller that you will not continue the call unless you can be spoken to in a courteous manner</a:t>
            </a:r>
          </a:p>
          <a:p>
            <a:r>
              <a:rPr lang="en-US" dirty="0" smtClean="0"/>
              <a:t>Referring a patient to the office manger may be your only option</a:t>
            </a:r>
          </a:p>
          <a:p>
            <a:r>
              <a:rPr lang="en-US" dirty="0" smtClean="0"/>
              <a:t>What ever the case, document the nature of the problem and the outcome </a:t>
            </a:r>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 Calls</a:t>
            </a:r>
            <a:endParaRPr lang="en-US" dirty="0"/>
          </a:p>
        </p:txBody>
      </p:sp>
      <p:sp>
        <p:nvSpPr>
          <p:cNvPr id="3" name="Content Placeholder 2"/>
          <p:cNvSpPr>
            <a:spLocks noGrp="1"/>
          </p:cNvSpPr>
          <p:nvPr>
            <p:ph idx="1"/>
          </p:nvPr>
        </p:nvSpPr>
        <p:spPr/>
        <p:txBody>
          <a:bodyPr/>
          <a:lstStyle/>
          <a:p>
            <a:r>
              <a:rPr lang="en-US" dirty="0" smtClean="0"/>
              <a:t>Often physician's advice patients to call the next day to report their progress</a:t>
            </a:r>
          </a:p>
          <a:p>
            <a:r>
              <a:rPr lang="en-US" dirty="0" smtClean="0"/>
              <a:t>You should determine whether you are to take a message or if the physician wishes to speak to the patient directly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Physician Visits Outside the Office</a:t>
            </a:r>
            <a:endParaRPr lang="en-US" dirty="0"/>
          </a:p>
        </p:txBody>
      </p:sp>
      <p:sp>
        <p:nvSpPr>
          <p:cNvPr id="3" name="Content Placeholder 2"/>
          <p:cNvSpPr>
            <a:spLocks noGrp="1"/>
          </p:cNvSpPr>
          <p:nvPr>
            <p:ph idx="1"/>
          </p:nvPr>
        </p:nvSpPr>
        <p:spPr/>
        <p:txBody>
          <a:bodyPr/>
          <a:lstStyle/>
          <a:p>
            <a:r>
              <a:rPr lang="en-US" dirty="0" smtClean="0"/>
              <a:t>When a patient calls and requests a house call, be sure you check with your physician before scheduling</a:t>
            </a:r>
          </a:p>
          <a:p>
            <a:r>
              <a:rPr lang="en-US" dirty="0" smtClean="0"/>
              <a:t>You need to establish a method of recording these visits, for the charges for their service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Phone Numbers</a:t>
            </a:r>
            <a:endParaRPr lang="en-US" dirty="0"/>
          </a:p>
        </p:txBody>
      </p:sp>
      <p:sp>
        <p:nvSpPr>
          <p:cNvPr id="3" name="Content Placeholder 2"/>
          <p:cNvSpPr>
            <a:spLocks noGrp="1"/>
          </p:cNvSpPr>
          <p:nvPr>
            <p:ph idx="1"/>
          </p:nvPr>
        </p:nvSpPr>
        <p:spPr/>
        <p:txBody>
          <a:bodyPr/>
          <a:lstStyle/>
          <a:p>
            <a:r>
              <a:rPr lang="en-US" dirty="0" smtClean="0"/>
              <a:t>It is a good idea to keep an up-to-date index of the most frequently used phone numbers by the telephone</a:t>
            </a:r>
          </a:p>
          <a:p>
            <a:r>
              <a:rPr lang="en-US" dirty="0" smtClean="0"/>
              <a:t>Emergency numbers:</a:t>
            </a:r>
          </a:p>
          <a:p>
            <a:r>
              <a:rPr lang="en-US" dirty="0" smtClean="0"/>
              <a:t>poison control</a:t>
            </a:r>
          </a:p>
          <a:p>
            <a:r>
              <a:rPr lang="en-US" dirty="0" smtClean="0"/>
              <a:t>ambulance</a:t>
            </a:r>
          </a:p>
          <a:p>
            <a:r>
              <a:rPr lang="en-US" dirty="0" smtClean="0"/>
              <a:t>security</a:t>
            </a:r>
          </a:p>
          <a:p>
            <a:pPr>
              <a:buNone/>
            </a:pPr>
            <a:r>
              <a:rPr lang="en-US" dirty="0" smtClean="0"/>
              <a:t>   ect….</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Appointment Strategies</a:t>
            </a:r>
            <a:endParaRPr lang="en-US" dirty="0"/>
          </a:p>
        </p:txBody>
      </p:sp>
      <p:sp>
        <p:nvSpPr>
          <p:cNvPr id="3" name="Content Placeholder 2"/>
          <p:cNvSpPr>
            <a:spLocks noGrp="1"/>
          </p:cNvSpPr>
          <p:nvPr>
            <p:ph idx="1"/>
          </p:nvPr>
        </p:nvSpPr>
        <p:spPr/>
        <p:txBody>
          <a:bodyPr/>
          <a:lstStyle/>
          <a:p>
            <a:r>
              <a:rPr lang="en-US" dirty="0" smtClean="0"/>
              <a:t>One of the most primary and vital functions in the course of managed care is the scheduling of appointments</a:t>
            </a:r>
          </a:p>
          <a:p>
            <a:r>
              <a:rPr lang="en-US" dirty="0" smtClean="0"/>
              <a:t>Managing time well for the physician and support staff will help keep patient flow at a satisfactory pace and promote a good professional working relationship</a:t>
            </a:r>
          </a:p>
          <a:p>
            <a:r>
              <a:rPr lang="en-US" dirty="0" smtClean="0"/>
              <a:t>Some unexpected emergencies and other unpredictable situations may arise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A Matrix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computer program(book) must have a fixed matrix</a:t>
            </a:r>
          </a:p>
          <a:p>
            <a:r>
              <a:rPr lang="en-US" dirty="0" smtClean="0"/>
              <a:t>The </a:t>
            </a:r>
            <a:r>
              <a:rPr lang="en-US" b="1" dirty="0" smtClean="0"/>
              <a:t>matrix</a:t>
            </a:r>
            <a:r>
              <a:rPr lang="en-US" dirty="0" smtClean="0"/>
              <a:t> refers to the practice of blocking off time slots and a format for establishing a time schedule for an appointment</a:t>
            </a:r>
          </a:p>
          <a:p>
            <a:r>
              <a:rPr lang="en-US" dirty="0" smtClean="0"/>
              <a:t>If you have an appointment book never use a pencil(HIPAA law)</a:t>
            </a:r>
          </a:p>
          <a:p>
            <a:r>
              <a:rPr lang="en-US" dirty="0" smtClean="0"/>
              <a:t>Always keep the </a:t>
            </a:r>
            <a:r>
              <a:rPr lang="en-US" b="1" dirty="0" smtClean="0"/>
              <a:t>appointment book </a:t>
            </a:r>
            <a:r>
              <a:rPr lang="en-US" dirty="0" smtClean="0"/>
              <a:t>on file for </a:t>
            </a:r>
            <a:r>
              <a:rPr lang="en-US" b="1" dirty="0" smtClean="0"/>
              <a:t>3 years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Answering The Telephone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telephone is the center of all activity in the medical office </a:t>
            </a:r>
          </a:p>
          <a:p>
            <a:r>
              <a:rPr lang="en-US" dirty="0" smtClean="0"/>
              <a:t>The professional attitude conveyed is critical to the success of the business of practicing medicine</a:t>
            </a:r>
          </a:p>
          <a:p>
            <a:r>
              <a:rPr lang="en-US" dirty="0" smtClean="0"/>
              <a:t>Most medical facilities have </a:t>
            </a:r>
          </a:p>
          <a:p>
            <a:pPr>
              <a:buNone/>
            </a:pPr>
            <a:r>
              <a:rPr lang="en-US" dirty="0" smtClean="0"/>
              <a:t>   multiple lines that must </a:t>
            </a:r>
          </a:p>
          <a:p>
            <a:pPr>
              <a:buNone/>
            </a:pPr>
            <a:r>
              <a:rPr lang="en-US" dirty="0" smtClean="0"/>
              <a:t>   be answered as soon as</a:t>
            </a:r>
          </a:p>
          <a:p>
            <a:pPr>
              <a:buNone/>
            </a:pPr>
            <a:r>
              <a:rPr lang="en-US" dirty="0" smtClean="0"/>
              <a:t>   possible</a:t>
            </a:r>
          </a:p>
          <a:p>
            <a:pPr>
              <a:buNone/>
            </a:pPr>
            <a:r>
              <a:rPr lang="en-US" dirty="0" smtClean="0"/>
              <a:t>  You should answer the phone by </a:t>
            </a:r>
          </a:p>
          <a:p>
            <a:pPr>
              <a:buNone/>
            </a:pPr>
            <a:r>
              <a:rPr lang="en-US" dirty="0" smtClean="0"/>
              <a:t>  the third ring</a:t>
            </a:r>
          </a:p>
          <a:p>
            <a:endParaRPr lang="en-US" dirty="0"/>
          </a:p>
        </p:txBody>
      </p:sp>
      <p:pic>
        <p:nvPicPr>
          <p:cNvPr id="13314" name="Picture 2" descr="http://www.makeorbreakmoments.com/wp-content/uploads/2010/08/woman-computer-phone.bmp"/>
          <p:cNvPicPr>
            <a:picLocks noChangeAspect="1" noChangeArrowheads="1"/>
          </p:cNvPicPr>
          <p:nvPr/>
        </p:nvPicPr>
        <p:blipFill>
          <a:blip r:embed="rId2" cstate="print"/>
          <a:srcRect/>
          <a:stretch>
            <a:fillRect/>
          </a:stretch>
        </p:blipFill>
        <p:spPr bwMode="auto">
          <a:xfrm>
            <a:off x="6781800" y="4267200"/>
            <a:ext cx="1819275" cy="2047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Appointment Strategies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Office hours may be scheduled with appointment made during specific times, or left as an open block of time(sick visits)</a:t>
            </a:r>
          </a:p>
          <a:p>
            <a:r>
              <a:rPr lang="en-US" dirty="0" smtClean="0"/>
              <a:t>The entire staff must be aware of the intended schedule of the physician(s)</a:t>
            </a:r>
          </a:p>
          <a:p>
            <a:r>
              <a:rPr lang="en-US" dirty="0" smtClean="0"/>
              <a:t>A computerized appointment system automatically locates the next available time, gives you a record of all appointments already made, allows you to locate a specific date and time, and prints copies of the daily schedule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The Schedule</a:t>
            </a:r>
            <a:endParaRPr lang="en-US" dirty="0"/>
          </a:p>
        </p:txBody>
      </p:sp>
      <p:sp>
        <p:nvSpPr>
          <p:cNvPr id="3" name="Content Placeholder 2"/>
          <p:cNvSpPr>
            <a:spLocks noGrp="1"/>
          </p:cNvSpPr>
          <p:nvPr>
            <p:ph idx="1"/>
          </p:nvPr>
        </p:nvSpPr>
        <p:spPr/>
        <p:txBody>
          <a:bodyPr/>
          <a:lstStyle/>
          <a:p>
            <a:r>
              <a:rPr lang="en-US" dirty="0" smtClean="0"/>
              <a:t>After a period of time, through trial and error, each medical practice staff arrives at a schedule that works best for them</a:t>
            </a:r>
          </a:p>
          <a:p>
            <a:r>
              <a:rPr lang="en-US" dirty="0" smtClean="0"/>
              <a:t>The time slots needed for various procedures, exams, and consultations can then be handled in short, medium, and extended appointment times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Canceled or Missed Appointment(no-shows)</a:t>
            </a:r>
            <a:endParaRPr lang="en-US" dirty="0"/>
          </a:p>
        </p:txBody>
      </p:sp>
      <p:sp>
        <p:nvSpPr>
          <p:cNvPr id="3" name="Content Placeholder 2"/>
          <p:cNvSpPr>
            <a:spLocks noGrp="1"/>
          </p:cNvSpPr>
          <p:nvPr>
            <p:ph idx="1"/>
          </p:nvPr>
        </p:nvSpPr>
        <p:spPr/>
        <p:txBody>
          <a:bodyPr/>
          <a:lstStyle/>
          <a:p>
            <a:r>
              <a:rPr lang="en-US" dirty="0" smtClean="0"/>
              <a:t>If a patient canceled or does not show up for the scheduled appointment, it should be noted in the person's chart and the appointment time given to another patient as soon as possible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Maintaining the Physician's Schedule</a:t>
            </a:r>
            <a:endParaRPr lang="en-US" dirty="0"/>
          </a:p>
        </p:txBody>
      </p:sp>
      <p:sp>
        <p:nvSpPr>
          <p:cNvPr id="3" name="Content Placeholder 2"/>
          <p:cNvSpPr>
            <a:spLocks noGrp="1"/>
          </p:cNvSpPr>
          <p:nvPr>
            <p:ph idx="1"/>
          </p:nvPr>
        </p:nvSpPr>
        <p:spPr/>
        <p:txBody>
          <a:bodyPr/>
          <a:lstStyle/>
          <a:p>
            <a:r>
              <a:rPr lang="en-US" dirty="0" smtClean="0"/>
              <a:t>In addition to scheduling patients, the medical assistant has the responsibility to help the physician stay on schedule</a:t>
            </a:r>
          </a:p>
          <a:p>
            <a:r>
              <a:rPr lang="en-US" dirty="0" smtClean="0"/>
              <a:t>It is a necessary courtesy for you to explain tactfully to all the patients who are waiting(how long and why) </a:t>
            </a:r>
          </a:p>
          <a:p>
            <a:r>
              <a:rPr lang="en-US" dirty="0" smtClean="0"/>
              <a:t>Remember that each patient has the right to feel that their time is just as important as yours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Late Patients</a:t>
            </a:r>
            <a:endParaRPr lang="en-US" dirty="0"/>
          </a:p>
        </p:txBody>
      </p:sp>
      <p:sp>
        <p:nvSpPr>
          <p:cNvPr id="3" name="Content Placeholder 2"/>
          <p:cNvSpPr>
            <a:spLocks noGrp="1"/>
          </p:cNvSpPr>
          <p:nvPr>
            <p:ph idx="1"/>
          </p:nvPr>
        </p:nvSpPr>
        <p:spPr/>
        <p:txBody>
          <a:bodyPr/>
          <a:lstStyle/>
          <a:p>
            <a:r>
              <a:rPr lang="en-US" dirty="0" smtClean="0"/>
              <a:t>There are occasional patients who seem to be late for every appointment</a:t>
            </a:r>
          </a:p>
          <a:p>
            <a:r>
              <a:rPr lang="en-US" dirty="0" smtClean="0"/>
              <a:t>In this situation, you may schedule them after you come back from lunch to work them in or at the end of the day</a:t>
            </a:r>
          </a:p>
          <a:p>
            <a:r>
              <a:rPr lang="en-US" dirty="0" smtClean="0"/>
              <a:t>Late arrives can be told to reschedule their appointment</a:t>
            </a:r>
          </a:p>
          <a:p>
            <a:r>
              <a:rPr lang="en-US" dirty="0" smtClean="0"/>
              <a:t>Late and missed appointment should be document in their chart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 appointment</a:t>
            </a:r>
            <a:endParaRPr lang="en-US" dirty="0"/>
          </a:p>
        </p:txBody>
      </p:sp>
      <p:sp>
        <p:nvSpPr>
          <p:cNvPr id="3" name="Content Placeholder 2"/>
          <p:cNvSpPr>
            <a:spLocks noGrp="1"/>
          </p:cNvSpPr>
          <p:nvPr>
            <p:ph idx="1"/>
          </p:nvPr>
        </p:nvSpPr>
        <p:spPr/>
        <p:txBody>
          <a:bodyPr/>
          <a:lstStyle/>
          <a:p>
            <a:r>
              <a:rPr lang="en-US" dirty="0" smtClean="0"/>
              <a:t>It is the medical assistant’s responsibly to assist patients with their payments, and any necessary follow-up or referral appointments after the physician has seen them</a:t>
            </a:r>
          </a:p>
          <a:p>
            <a:r>
              <a:rPr lang="en-US" dirty="0" smtClean="0"/>
              <a:t>Some offices send out reminder cards for yearly exams(pap test, physicals, mammogram) in the mail or by email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Appointments</a:t>
            </a:r>
            <a:endParaRPr lang="en-US" dirty="0"/>
          </a:p>
        </p:txBody>
      </p:sp>
      <p:sp>
        <p:nvSpPr>
          <p:cNvPr id="3" name="Content Placeholder 2"/>
          <p:cNvSpPr>
            <a:spLocks noGrp="1"/>
          </p:cNvSpPr>
          <p:nvPr>
            <p:ph idx="1"/>
          </p:nvPr>
        </p:nvSpPr>
        <p:spPr/>
        <p:txBody>
          <a:bodyPr/>
          <a:lstStyle/>
          <a:p>
            <a:r>
              <a:rPr lang="en-US" dirty="0" smtClean="0"/>
              <a:t>You will find that the patients will frequently ask to speak with the physician</a:t>
            </a:r>
          </a:p>
          <a:p>
            <a:r>
              <a:rPr lang="en-US" dirty="0" smtClean="0"/>
              <a:t>Never say:</a:t>
            </a:r>
          </a:p>
          <a:p>
            <a:r>
              <a:rPr lang="en-US" dirty="0" smtClean="0"/>
              <a:t>The doctor is busy</a:t>
            </a:r>
          </a:p>
          <a:p>
            <a:r>
              <a:rPr lang="en-US" dirty="0" smtClean="0"/>
              <a:t>Say the physician is with a patient now</a:t>
            </a:r>
          </a:p>
          <a:p>
            <a:r>
              <a:rPr lang="en-US" dirty="0" smtClean="0"/>
              <a:t>Ask if you may take a message and we will return your call as soon as possible</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Communication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written communication? </a:t>
            </a:r>
          </a:p>
          <a:p>
            <a:r>
              <a:rPr lang="en-US" dirty="0" smtClean="0"/>
              <a:t>Its often called correspondence, the communication by the exchange of letters</a:t>
            </a:r>
          </a:p>
          <a:p>
            <a:r>
              <a:rPr lang="en-US" dirty="0" smtClean="0"/>
              <a:t>In a physician’s office, written communication is often necessary:</a:t>
            </a:r>
          </a:p>
          <a:p>
            <a:r>
              <a:rPr lang="en-US" dirty="0" smtClean="0"/>
              <a:t>To inform the staff of a policy or decision</a:t>
            </a:r>
          </a:p>
          <a:p>
            <a:r>
              <a:rPr lang="en-US" dirty="0" smtClean="0"/>
              <a:t>To contact professional colleagues</a:t>
            </a:r>
          </a:p>
          <a:p>
            <a:r>
              <a:rPr lang="en-US" dirty="0" smtClean="0"/>
              <a:t>To send personal message</a:t>
            </a:r>
          </a:p>
          <a:p>
            <a:r>
              <a:rPr lang="en-US" dirty="0" smtClean="0"/>
              <a:t>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 and HIPAA Regulations</a:t>
            </a:r>
            <a:endParaRPr lang="en-US" dirty="0"/>
          </a:p>
        </p:txBody>
      </p:sp>
      <p:sp>
        <p:nvSpPr>
          <p:cNvPr id="3" name="Content Placeholder 2"/>
          <p:cNvSpPr>
            <a:spLocks noGrp="1"/>
          </p:cNvSpPr>
          <p:nvPr>
            <p:ph idx="1"/>
          </p:nvPr>
        </p:nvSpPr>
        <p:spPr/>
        <p:txBody>
          <a:bodyPr/>
          <a:lstStyle/>
          <a:p>
            <a:r>
              <a:rPr lang="en-US" dirty="0" smtClean="0"/>
              <a:t>Communication that include personal information about patients require special handling:</a:t>
            </a:r>
          </a:p>
          <a:p>
            <a:r>
              <a:rPr lang="en-US" dirty="0" smtClean="0"/>
              <a:t>To request a consultation from a specialist</a:t>
            </a:r>
          </a:p>
          <a:p>
            <a:r>
              <a:rPr lang="en-US" dirty="0" smtClean="0"/>
              <a:t>To provide results to the referring physician from a specialist</a:t>
            </a:r>
          </a:p>
          <a:p>
            <a:r>
              <a:rPr lang="en-US" dirty="0" smtClean="0"/>
              <a:t>To request any medical records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office </a:t>
            </a:r>
            <a:r>
              <a:rPr lang="en-US" dirty="0" smtClean="0"/>
              <a:t>Communication</a:t>
            </a:r>
            <a:endParaRPr lang="en-US" dirty="0"/>
          </a:p>
        </p:txBody>
      </p:sp>
      <p:sp>
        <p:nvSpPr>
          <p:cNvPr id="3" name="Content Placeholder 2"/>
          <p:cNvSpPr>
            <a:spLocks noGrp="1"/>
          </p:cNvSpPr>
          <p:nvPr>
            <p:ph idx="1"/>
          </p:nvPr>
        </p:nvSpPr>
        <p:spPr/>
        <p:txBody>
          <a:bodyPr/>
          <a:lstStyle/>
          <a:p>
            <a:r>
              <a:rPr lang="en-US" dirty="0" smtClean="0"/>
              <a:t>This is an informal, memo-style communication that is usually specific to one concern</a:t>
            </a:r>
          </a:p>
          <a:p>
            <a:r>
              <a:rPr lang="en-US" dirty="0" smtClean="0"/>
              <a:t>If you want to ensure that everyone read the memo, a copy must be given to each person</a:t>
            </a:r>
          </a:p>
          <a:p>
            <a:r>
              <a:rPr lang="en-US" dirty="0" smtClean="0"/>
              <a:t>They initial or sign stating they have  read the memo then it circulates(back to sender)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Telephone Screening</a:t>
            </a:r>
            <a:endParaRPr lang="en-US" dirty="0"/>
          </a:p>
        </p:txBody>
      </p:sp>
      <p:sp>
        <p:nvSpPr>
          <p:cNvPr id="3" name="Content Placeholder 2"/>
          <p:cNvSpPr>
            <a:spLocks noGrp="1"/>
          </p:cNvSpPr>
          <p:nvPr>
            <p:ph idx="1"/>
          </p:nvPr>
        </p:nvSpPr>
        <p:spPr/>
        <p:txBody>
          <a:bodyPr>
            <a:normAutofit lnSpcReduction="10000"/>
          </a:bodyPr>
          <a:lstStyle/>
          <a:p>
            <a:pPr>
              <a:buNone/>
            </a:pPr>
            <a:endParaRPr lang="en-US" dirty="0" smtClean="0"/>
          </a:p>
          <a:p>
            <a:r>
              <a:rPr lang="en-US" dirty="0" smtClean="0"/>
              <a:t>An established phone screening manual should be kept near the phone for reference </a:t>
            </a:r>
          </a:p>
          <a:p>
            <a:r>
              <a:rPr lang="en-US" dirty="0" smtClean="0"/>
              <a:t>The assistant must learn how to logically proceed through a set of question and give the standard advice that has been pre-authorized by the physician</a:t>
            </a:r>
          </a:p>
          <a:p>
            <a:r>
              <a:rPr lang="en-US" dirty="0" smtClean="0"/>
              <a:t>This process is known as telephone screening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And Professional Letters</a:t>
            </a:r>
            <a:endParaRPr lang="en-US" dirty="0"/>
          </a:p>
        </p:txBody>
      </p:sp>
      <p:sp>
        <p:nvSpPr>
          <p:cNvPr id="3" name="Content Placeholder 2"/>
          <p:cNvSpPr>
            <a:spLocks noGrp="1"/>
          </p:cNvSpPr>
          <p:nvPr>
            <p:ph idx="1"/>
          </p:nvPr>
        </p:nvSpPr>
        <p:spPr/>
        <p:txBody>
          <a:bodyPr/>
          <a:lstStyle/>
          <a:p>
            <a:r>
              <a:rPr lang="en-US" dirty="0" smtClean="0"/>
              <a:t>Physician may ask for your assistance with a personal or professional letter </a:t>
            </a:r>
          </a:p>
          <a:p>
            <a:r>
              <a:rPr lang="en-US" dirty="0" smtClean="0"/>
              <a:t>A competent medical assistant should be able to compose the </a:t>
            </a:r>
            <a:r>
              <a:rPr lang="en-US" dirty="0" smtClean="0"/>
              <a:t>necessary </a:t>
            </a:r>
            <a:r>
              <a:rPr lang="en-US" dirty="0" smtClean="0"/>
              <a:t>letter after </a:t>
            </a:r>
            <a:r>
              <a:rPr lang="en-US" dirty="0" smtClean="0"/>
              <a:t>receiving </a:t>
            </a:r>
            <a:r>
              <a:rPr lang="en-US" dirty="0" smtClean="0"/>
              <a:t>the </a:t>
            </a:r>
            <a:r>
              <a:rPr lang="en-US" dirty="0" smtClean="0"/>
              <a:t>specific </a:t>
            </a:r>
            <a:r>
              <a:rPr lang="en-US" dirty="0" smtClean="0"/>
              <a:t>information desired</a:t>
            </a:r>
          </a:p>
          <a:p>
            <a:r>
              <a:rPr lang="en-US" dirty="0" smtClean="0"/>
              <a:t>All the physician will need to do is provide a signature(and proofread)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Preparing Written Communication</a:t>
            </a:r>
            <a:endParaRPr lang="en-US" dirty="0"/>
          </a:p>
        </p:txBody>
      </p:sp>
      <p:sp>
        <p:nvSpPr>
          <p:cNvPr id="3" name="Content Placeholder 2"/>
          <p:cNvSpPr>
            <a:spLocks noGrp="1"/>
          </p:cNvSpPr>
          <p:nvPr>
            <p:ph idx="1"/>
          </p:nvPr>
        </p:nvSpPr>
        <p:spPr/>
        <p:txBody>
          <a:bodyPr/>
          <a:lstStyle/>
          <a:p>
            <a:r>
              <a:rPr lang="en-US" dirty="0" smtClean="0"/>
              <a:t>Almost everyday, the mail-carrier arrives, there will be something received that requires a response</a:t>
            </a:r>
          </a:p>
          <a:p>
            <a:r>
              <a:rPr lang="en-US" dirty="0" smtClean="0"/>
              <a:t>Some physicians will allow you to open and sort their mail, while others will handle this on their own</a:t>
            </a:r>
          </a:p>
          <a:p>
            <a:endParaRPr lang="en-US" dirty="0" smtClean="0"/>
          </a:p>
          <a:p>
            <a:pPr>
              <a:buNone/>
            </a:pP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Spelling, Parts Of Speech, Sentence Structure, Punctuation Marks, And The Eight Parts Of Speech</a:t>
            </a:r>
            <a:endParaRPr lang="en-US" sz="2800" dirty="0"/>
          </a:p>
        </p:txBody>
      </p:sp>
      <p:sp>
        <p:nvSpPr>
          <p:cNvPr id="3" name="Content Placeholder 2"/>
          <p:cNvSpPr>
            <a:spLocks noGrp="1"/>
          </p:cNvSpPr>
          <p:nvPr>
            <p:ph idx="1"/>
          </p:nvPr>
        </p:nvSpPr>
        <p:spPr/>
        <p:txBody>
          <a:bodyPr/>
          <a:lstStyle/>
          <a:p>
            <a:r>
              <a:rPr lang="en-US" dirty="0" smtClean="0"/>
              <a:t>Probably the most important criteria about any communication is that it be written using proper grammar and punctuation and have no misspelled words</a:t>
            </a:r>
          </a:p>
          <a:p>
            <a:r>
              <a:rPr lang="en-US" dirty="0" smtClean="0"/>
              <a:t>Page 142-145 goes over rules and examples for composing a letter</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Ways To Communicate</a:t>
            </a:r>
            <a:endParaRPr lang="en-US" dirty="0"/>
          </a:p>
        </p:txBody>
      </p:sp>
      <p:sp>
        <p:nvSpPr>
          <p:cNvPr id="3" name="Content Placeholder 2"/>
          <p:cNvSpPr>
            <a:spLocks noGrp="1"/>
          </p:cNvSpPr>
          <p:nvPr>
            <p:ph idx="1"/>
          </p:nvPr>
        </p:nvSpPr>
        <p:spPr/>
        <p:txBody>
          <a:bodyPr/>
          <a:lstStyle/>
          <a:p>
            <a:r>
              <a:rPr lang="en-US" dirty="0" smtClean="0"/>
              <a:t>There are many ways to receive and send information in today’s technological society</a:t>
            </a:r>
          </a:p>
          <a:p>
            <a:r>
              <a:rPr lang="en-US" dirty="0" smtClean="0"/>
              <a:t>Some common methods are fax, pager, cellular phone, voice mail, conference call, teleconferencing, e-mail, and the internet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Fax Machine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fax machine is connected to a telephone line </a:t>
            </a:r>
          </a:p>
          <a:p>
            <a:r>
              <a:rPr lang="en-US" dirty="0" smtClean="0"/>
              <a:t>The machine scans a document and converts the image to electronic impulses that are transmitted over the telephone lines</a:t>
            </a:r>
          </a:p>
          <a:p>
            <a:r>
              <a:rPr lang="en-US" dirty="0" smtClean="0"/>
              <a:t>The fax machine may also be able to store multiple documents in memory and have automatic redialing when a busy signal is detected</a:t>
            </a:r>
          </a:p>
          <a:p>
            <a:r>
              <a:rPr lang="en-US" dirty="0" smtClean="0"/>
              <a:t>The fax machine should always be kept in a confidential room(HIPAA)</a:t>
            </a:r>
          </a:p>
          <a:p>
            <a:r>
              <a:rPr lang="en-US" dirty="0" smtClean="0"/>
              <a:t>Always use a cover page(this has confidential on it, and will be the first page received)</a:t>
            </a:r>
          </a:p>
          <a:p>
            <a:endParaRPr lang="en-US" dirty="0"/>
          </a:p>
        </p:txBody>
      </p:sp>
      <p:pic>
        <p:nvPicPr>
          <p:cNvPr id="1026" name="Picture 2" descr="http://sendfaxthroughinternet.com/images/fax_machine2.gif"/>
          <p:cNvPicPr>
            <a:picLocks noChangeAspect="1" noChangeArrowheads="1"/>
          </p:cNvPicPr>
          <p:nvPr/>
        </p:nvPicPr>
        <p:blipFill>
          <a:blip r:embed="rId2" cstate="print"/>
          <a:srcRect/>
          <a:stretch>
            <a:fillRect/>
          </a:stretch>
        </p:blipFill>
        <p:spPr bwMode="auto">
          <a:xfrm>
            <a:off x="609600" y="0"/>
            <a:ext cx="2971800" cy="1676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Some physicians wear pagers so they can be contacted regardless of where they are or what they are involved in</a:t>
            </a:r>
          </a:p>
          <a:p>
            <a:r>
              <a:rPr lang="en-US" dirty="0" smtClean="0"/>
              <a:t>A pager is a small electronic device that is activated by a telephone signal</a:t>
            </a:r>
          </a:p>
          <a:p>
            <a:r>
              <a:rPr lang="en-US" dirty="0" smtClean="0"/>
              <a:t>When you wish to contact a physician, you simply dial the number, after it rings, a series of beeps will be heard, and you enter the phone number from which you are calling or a voice message and then hit the pound key on your phone</a:t>
            </a:r>
          </a:p>
          <a:p>
            <a:r>
              <a:rPr lang="en-US" dirty="0" smtClean="0"/>
              <a:t>This will produce a beeping or vibration, the number or message will be displayed in the pager’s small viewing area </a:t>
            </a:r>
            <a:endParaRPr lang="en-US" dirty="0"/>
          </a:p>
        </p:txBody>
      </p:sp>
      <p:pic>
        <p:nvPicPr>
          <p:cNvPr id="48130" name="Picture 2" descr="http://www.fusionwireless.com/images/pager.jpg"/>
          <p:cNvPicPr>
            <a:picLocks noChangeAspect="1" noChangeArrowheads="1"/>
          </p:cNvPicPr>
          <p:nvPr/>
        </p:nvPicPr>
        <p:blipFill>
          <a:blip r:embed="rId2" cstate="print"/>
          <a:srcRect/>
          <a:stretch>
            <a:fillRect/>
          </a:stretch>
        </p:blipFill>
        <p:spPr bwMode="auto">
          <a:xfrm>
            <a:off x="1295400" y="228600"/>
            <a:ext cx="2743200" cy="1295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 mail</a:t>
            </a:r>
            <a:endParaRPr lang="en-US" dirty="0"/>
          </a:p>
        </p:txBody>
      </p:sp>
      <p:sp>
        <p:nvSpPr>
          <p:cNvPr id="3" name="Content Placeholder 2"/>
          <p:cNvSpPr>
            <a:spLocks noGrp="1"/>
          </p:cNvSpPr>
          <p:nvPr>
            <p:ph idx="1"/>
          </p:nvPr>
        </p:nvSpPr>
        <p:spPr/>
        <p:txBody>
          <a:bodyPr/>
          <a:lstStyle/>
          <a:p>
            <a:r>
              <a:rPr lang="en-US" dirty="0" smtClean="0"/>
              <a:t>Voice mail is another way to communicate</a:t>
            </a:r>
          </a:p>
          <a:p>
            <a:r>
              <a:rPr lang="en-US" dirty="0" smtClean="0"/>
              <a:t>It is similar to a telephone answering machine, except voice mail can receive messages and place them in your “mailbox” even if the phone is busy</a:t>
            </a:r>
          </a:p>
          <a:p>
            <a:r>
              <a:rPr lang="en-US" dirty="0" smtClean="0"/>
              <a:t>These message can be retrieved by accessing the voice mail using a personal identification number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normAutofit/>
          </a:bodyPr>
          <a:lstStyle/>
          <a:p>
            <a:r>
              <a:rPr lang="en-US" sz="2400" dirty="0" smtClean="0"/>
              <a:t>The telephone can be used to conduct conversations with several people in various locations at the same time</a:t>
            </a:r>
          </a:p>
          <a:p>
            <a:r>
              <a:rPr lang="en-US" sz="2400" dirty="0" smtClean="0"/>
              <a:t>This allows business to be conducted, meeting to occur, and professional or personal communication to be carried out </a:t>
            </a:r>
            <a:endParaRPr lang="en-US" sz="2400" dirty="0"/>
          </a:p>
        </p:txBody>
      </p:sp>
      <p:pic>
        <p:nvPicPr>
          <p:cNvPr id="2050" name="Picture 2" descr="http://www.keeztechnology.com/wp-content/uploads/2011/07/i-phonemobilesmobile-unlockingmobile-maniasoftwaresmobile-technologytechnologysoftwares2.jpg"/>
          <p:cNvPicPr>
            <a:picLocks noChangeAspect="1" noChangeArrowheads="1"/>
          </p:cNvPicPr>
          <p:nvPr/>
        </p:nvPicPr>
        <p:blipFill>
          <a:blip r:embed="rId2" cstate="print"/>
          <a:srcRect/>
          <a:stretch>
            <a:fillRect/>
          </a:stretch>
        </p:blipFill>
        <p:spPr bwMode="auto">
          <a:xfrm>
            <a:off x="3886200" y="3886200"/>
            <a:ext cx="2676525" cy="27622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 Machine</a:t>
            </a:r>
            <a:endParaRPr lang="en-US" dirty="0"/>
          </a:p>
        </p:txBody>
      </p:sp>
      <p:sp>
        <p:nvSpPr>
          <p:cNvPr id="3" name="Content Placeholder 2"/>
          <p:cNvSpPr>
            <a:spLocks noGrp="1"/>
          </p:cNvSpPr>
          <p:nvPr>
            <p:ph idx="1"/>
          </p:nvPr>
        </p:nvSpPr>
        <p:spPr/>
        <p:txBody>
          <a:bodyPr/>
          <a:lstStyle/>
          <a:p>
            <a:r>
              <a:rPr lang="en-US" dirty="0" smtClean="0"/>
              <a:t>The copy machine is extremely important to the efficiency of the office</a:t>
            </a:r>
          </a:p>
          <a:p>
            <a:r>
              <a:rPr lang="en-US" dirty="0" smtClean="0"/>
              <a:t>A photocopy of correspondence, an insurance form, a patient’s record, laboratory reports, or account information is often needed</a:t>
            </a:r>
          </a:p>
          <a:p>
            <a:r>
              <a:rPr lang="en-US" dirty="0" smtClean="0"/>
              <a:t>Remember that the copier is </a:t>
            </a:r>
          </a:p>
          <a:p>
            <a:pPr>
              <a:buNone/>
            </a:pPr>
            <a:r>
              <a:rPr lang="en-US" dirty="0" smtClean="0"/>
              <a:t>   not for you personal use</a:t>
            </a:r>
          </a:p>
          <a:p>
            <a:pPr>
              <a:buNone/>
            </a:pPr>
            <a:endParaRPr lang="en-US" dirty="0" smtClean="0"/>
          </a:p>
          <a:p>
            <a:endParaRPr lang="en-US" dirty="0"/>
          </a:p>
        </p:txBody>
      </p:sp>
      <p:pic>
        <p:nvPicPr>
          <p:cNvPr id="1026" name="Picture 2" descr="http://www.mypencil.com/mall/BRTDCP8040.jpg"/>
          <p:cNvPicPr>
            <a:picLocks noChangeAspect="1" noChangeArrowheads="1"/>
          </p:cNvPicPr>
          <p:nvPr/>
        </p:nvPicPr>
        <p:blipFill>
          <a:blip r:embed="rId2" cstate="print"/>
          <a:srcRect/>
          <a:stretch>
            <a:fillRect/>
          </a:stretch>
        </p:blipFill>
        <p:spPr bwMode="auto">
          <a:xfrm>
            <a:off x="6400800" y="3962400"/>
            <a:ext cx="2505075" cy="21812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Printers</a:t>
            </a:r>
            <a:endParaRPr lang="en-US" dirty="0"/>
          </a:p>
        </p:txBody>
      </p:sp>
      <p:sp>
        <p:nvSpPr>
          <p:cNvPr id="3" name="Content Placeholder 2"/>
          <p:cNvSpPr>
            <a:spLocks noGrp="1"/>
          </p:cNvSpPr>
          <p:nvPr>
            <p:ph idx="1"/>
          </p:nvPr>
        </p:nvSpPr>
        <p:spPr/>
        <p:txBody>
          <a:bodyPr/>
          <a:lstStyle/>
          <a:p>
            <a:r>
              <a:rPr lang="en-US" dirty="0" smtClean="0"/>
              <a:t>To produce hard copy from computer files, you must have a printer</a:t>
            </a:r>
          </a:p>
          <a:p>
            <a:r>
              <a:rPr lang="en-US" dirty="0" smtClean="0"/>
              <a:t>Laser printers are more expensive, but have a better quality</a:t>
            </a:r>
          </a:p>
          <a:p>
            <a:r>
              <a:rPr lang="en-US" dirty="0" smtClean="0"/>
              <a:t>A toner cartridge inside the printer contains the printer’s powered “ink” cartridge and should last for 5000 pages of text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Nonemergency Calls</a:t>
            </a:r>
            <a:endParaRPr lang="en-US" dirty="0"/>
          </a:p>
        </p:txBody>
      </p:sp>
      <p:sp>
        <p:nvSpPr>
          <p:cNvPr id="3" name="Content Placeholder 2"/>
          <p:cNvSpPr>
            <a:spLocks noGrp="1"/>
          </p:cNvSpPr>
          <p:nvPr>
            <p:ph idx="1"/>
          </p:nvPr>
        </p:nvSpPr>
        <p:spPr/>
        <p:txBody>
          <a:bodyPr/>
          <a:lstStyle/>
          <a:p>
            <a:r>
              <a:rPr lang="en-US" dirty="0" smtClean="0"/>
              <a:t>If the person on the phone needs additional information or if the call is going to take a while(longer than one minute) ask the caller if you may call them back with the information</a:t>
            </a:r>
          </a:p>
          <a:p>
            <a:r>
              <a:rPr lang="en-US" dirty="0" smtClean="0"/>
              <a:t>Be sure to check the caller’s phone number and the best time for them to be reached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Transferring Telephone Calls</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need to transfer a patient's call to another department or office, first give the caller the phone number, extension number, and person’s name.</a:t>
            </a:r>
          </a:p>
          <a:p>
            <a:r>
              <a:rPr lang="en-US" dirty="0" smtClean="0"/>
              <a:t>Stay on the phone while you transfer the patient, when the person answers, explain who is waiting to speak to them, and give them the patients name and a short explanation for the call </a:t>
            </a:r>
          </a:p>
          <a:p>
            <a:r>
              <a:rPr lang="en-US" dirty="0" smtClean="0"/>
              <a:t>Never blind transfer a caller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Documenting Telephone Messages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Documenting telephone messages is of vital importance and should be treated likewise</a:t>
            </a:r>
          </a:p>
          <a:p>
            <a:r>
              <a:rPr lang="en-US" dirty="0" smtClean="0"/>
              <a:t>It is equally important that the date, time, and a brief message regarding the call be recorded</a:t>
            </a:r>
          </a:p>
          <a:p>
            <a:r>
              <a:rPr lang="en-US" dirty="0" smtClean="0"/>
              <a:t>All messages that are urgent should be given priority and handled as soon as possible </a:t>
            </a:r>
          </a:p>
          <a:p>
            <a:r>
              <a:rPr lang="en-US" dirty="0" smtClean="0"/>
              <a:t>Calls should be returned in the order of importance</a:t>
            </a:r>
          </a:p>
          <a:p>
            <a:r>
              <a:rPr lang="en-US" dirty="0" smtClean="0"/>
              <a:t>Follow HIPAA and confidentiality when return calls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Documenting Telephone Messages</a:t>
            </a:r>
            <a:endParaRPr lang="en-US" dirty="0"/>
          </a:p>
        </p:txBody>
      </p:sp>
      <p:sp>
        <p:nvSpPr>
          <p:cNvPr id="3" name="Content Placeholder 2"/>
          <p:cNvSpPr>
            <a:spLocks noGrp="1"/>
          </p:cNvSpPr>
          <p:nvPr>
            <p:ph idx="1"/>
          </p:nvPr>
        </p:nvSpPr>
        <p:spPr/>
        <p:txBody>
          <a:bodyPr/>
          <a:lstStyle/>
          <a:p>
            <a:r>
              <a:rPr lang="en-US" dirty="0" smtClean="0"/>
              <a:t>Important elements in a telephone message are:</a:t>
            </a:r>
          </a:p>
          <a:p>
            <a:r>
              <a:rPr lang="en-US" dirty="0" smtClean="0"/>
              <a:t>Caller full name(patient's name)</a:t>
            </a:r>
          </a:p>
          <a:p>
            <a:r>
              <a:rPr lang="en-US" dirty="0" smtClean="0"/>
              <a:t>Brief note indicating the nature of the call</a:t>
            </a:r>
          </a:p>
          <a:p>
            <a:r>
              <a:rPr lang="en-US" dirty="0" smtClean="0"/>
              <a:t>Action required</a:t>
            </a:r>
          </a:p>
          <a:p>
            <a:r>
              <a:rPr lang="en-US" dirty="0" smtClean="0"/>
              <a:t>Date, time, and name of person receiving the call</a:t>
            </a:r>
          </a:p>
          <a:p>
            <a:r>
              <a:rPr lang="en-US" dirty="0" smtClean="0"/>
              <a:t>Correct phone number(s)</a:t>
            </a:r>
          </a:p>
          <a:p>
            <a:r>
              <a:rPr lang="en-US" dirty="0" smtClean="0"/>
              <a:t>Time they may be reached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Types Of Phone Calls</a:t>
            </a:r>
            <a:endParaRPr lang="en-US" dirty="0"/>
          </a:p>
        </p:txBody>
      </p:sp>
      <p:sp>
        <p:nvSpPr>
          <p:cNvPr id="3" name="Content Placeholder 2"/>
          <p:cNvSpPr>
            <a:spLocks noGrp="1"/>
          </p:cNvSpPr>
          <p:nvPr>
            <p:ph idx="1"/>
          </p:nvPr>
        </p:nvSpPr>
        <p:spPr/>
        <p:txBody>
          <a:bodyPr/>
          <a:lstStyle/>
          <a:p>
            <a:r>
              <a:rPr lang="en-US" dirty="0" smtClean="0"/>
              <a:t>The most frequent types of calls are:</a:t>
            </a:r>
          </a:p>
          <a:p>
            <a:r>
              <a:rPr lang="en-US" dirty="0" smtClean="0"/>
              <a:t>Referrals</a:t>
            </a:r>
          </a:p>
          <a:p>
            <a:r>
              <a:rPr lang="en-US" dirty="0" smtClean="0"/>
              <a:t>Patient’s who are calling for appointments, perceptions, or results of tests</a:t>
            </a:r>
          </a:p>
          <a:p>
            <a:r>
              <a:rPr lang="en-US" dirty="0" smtClean="0"/>
              <a:t>Emergency calls</a:t>
            </a:r>
          </a:p>
          <a:p>
            <a:r>
              <a:rPr lang="en-US" dirty="0" smtClean="0"/>
              <a:t>Other physician’s, hospitals, or laboratories</a:t>
            </a:r>
          </a:p>
          <a:p>
            <a:r>
              <a:rPr lang="en-US" dirty="0" smtClean="0"/>
              <a:t>Personal calls and general business calls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r>
              <a:rPr lang="en-US" dirty="0" smtClean="0"/>
              <a:t>Appointments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Patients who call for an appointment should be given </a:t>
            </a:r>
            <a:r>
              <a:rPr lang="en-US" b="1" dirty="0" smtClean="0"/>
              <a:t>two appointment times</a:t>
            </a:r>
          </a:p>
          <a:p>
            <a:r>
              <a:rPr lang="en-US" dirty="0" smtClean="0"/>
              <a:t>Do not say:</a:t>
            </a:r>
          </a:p>
          <a:p>
            <a:r>
              <a:rPr lang="en-US" dirty="0" smtClean="0"/>
              <a:t>when would you like to come in</a:t>
            </a:r>
          </a:p>
          <a:p>
            <a:r>
              <a:rPr lang="en-US" dirty="0" smtClean="0"/>
              <a:t>Ask if they  prefer morning or afternoons</a:t>
            </a:r>
          </a:p>
          <a:p>
            <a:r>
              <a:rPr lang="en-US" dirty="0" smtClean="0"/>
              <a:t>Do not say:</a:t>
            </a:r>
          </a:p>
          <a:p>
            <a:r>
              <a:rPr lang="en-US" dirty="0" smtClean="0"/>
              <a:t>Are you patient here</a:t>
            </a:r>
          </a:p>
          <a:p>
            <a:r>
              <a:rPr lang="en-US" dirty="0" smtClean="0"/>
              <a:t>It is better to say when were you last seen</a:t>
            </a:r>
          </a:p>
          <a:p>
            <a:r>
              <a:rPr lang="en-US" dirty="0" smtClean="0"/>
              <a:t>Do not say:</a:t>
            </a:r>
          </a:p>
          <a:p>
            <a:r>
              <a:rPr lang="en-US" dirty="0" smtClean="0"/>
              <a:t>What’s the problem</a:t>
            </a:r>
          </a:p>
          <a:p>
            <a:r>
              <a:rPr lang="en-US" dirty="0" smtClean="0"/>
              <a:t>Say what is the reason for your visit</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575</TotalTime>
  <Words>2139</Words>
  <Application>Microsoft Office PowerPoint</Application>
  <PresentationFormat>On-screen Show (4:3)</PresentationFormat>
  <Paragraphs>189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Foundry</vt:lpstr>
      <vt:lpstr>Oral And Written Communications</vt:lpstr>
      <vt:lpstr>Answering The Telephone</vt:lpstr>
      <vt:lpstr>Telephone Screening</vt:lpstr>
      <vt:lpstr>Nonemergency Calls</vt:lpstr>
      <vt:lpstr>Transferring Telephone Calls</vt:lpstr>
      <vt:lpstr>Documenting Telephone Messages</vt:lpstr>
      <vt:lpstr>Documenting Telephone Messages</vt:lpstr>
      <vt:lpstr>Common Types Of Phone Calls</vt:lpstr>
      <vt:lpstr>Appointments</vt:lpstr>
      <vt:lpstr>Prescriptions</vt:lpstr>
      <vt:lpstr>Prescriptions</vt:lpstr>
      <vt:lpstr>Test Results</vt:lpstr>
      <vt:lpstr>Professional Calls</vt:lpstr>
      <vt:lpstr>Difficult Calls</vt:lpstr>
      <vt:lpstr>Follow –up Calls</vt:lpstr>
      <vt:lpstr>Physician Visits Outside the Office</vt:lpstr>
      <vt:lpstr>Finding Phone Numbers</vt:lpstr>
      <vt:lpstr>Appointment Strategies</vt:lpstr>
      <vt:lpstr>Establishing A Matrix</vt:lpstr>
      <vt:lpstr>Appointment Strategies</vt:lpstr>
      <vt:lpstr>Maintaining The Schedule</vt:lpstr>
      <vt:lpstr>Canceled or Missed Appointment(no-shows)</vt:lpstr>
      <vt:lpstr>Maintaining the Physician's Schedule</vt:lpstr>
      <vt:lpstr>Handling Late Patients</vt:lpstr>
      <vt:lpstr>Follow up appointment</vt:lpstr>
      <vt:lpstr>Appointments</vt:lpstr>
      <vt:lpstr>Written Communication</vt:lpstr>
      <vt:lpstr>Communication and HIPAA Regulations</vt:lpstr>
      <vt:lpstr>Inner office Communication</vt:lpstr>
      <vt:lpstr>Personal And Professional Letters</vt:lpstr>
      <vt:lpstr>Preparing Written Communication</vt:lpstr>
      <vt:lpstr>Spelling, Parts Of Speech, Sentence Structure, Punctuation Marks, And The Eight Parts Of Speech</vt:lpstr>
      <vt:lpstr>Alternative Ways To Communicate</vt:lpstr>
      <vt:lpstr>Fax Machine</vt:lpstr>
      <vt:lpstr>Pagers</vt:lpstr>
      <vt:lpstr>Voice mail</vt:lpstr>
      <vt:lpstr>Conference Calls</vt:lpstr>
      <vt:lpstr>Copy Machine</vt:lpstr>
      <vt:lpstr>Printers</vt:lpstr>
    </vt:vector>
  </TitlesOfParts>
  <Company>Salt Lake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And Written Communications</dc:title>
  <dc:creator>ahastin2</dc:creator>
  <cp:lastModifiedBy>.</cp:lastModifiedBy>
  <cp:revision>64</cp:revision>
  <dcterms:created xsi:type="dcterms:W3CDTF">2011-10-02T21:58:15Z</dcterms:created>
  <dcterms:modified xsi:type="dcterms:W3CDTF">2011-10-04T17:27:34Z</dcterms:modified>
</cp:coreProperties>
</file>