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61" r:id="rId4"/>
    <p:sldId id="257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1" d="100"/>
          <a:sy n="81" d="100"/>
        </p:scale>
        <p:origin x="-120" y="-13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2/27/14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2/27/14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2/27/14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2/27/14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2/27/14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Pharmacology Math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Oral, Parenteral and Pediatric Dosages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238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 calculations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41999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 fluid ounce = 30 ml</a:t>
            </a:r>
          </a:p>
          <a:p>
            <a:r>
              <a:rPr lang="en-US" dirty="0" smtClean="0"/>
              <a:t>1 grain = 60 mg or 65 mg</a:t>
            </a:r>
          </a:p>
          <a:p>
            <a:r>
              <a:rPr lang="en-US" dirty="0" smtClean="0"/>
              <a:t>15 grains = 1 gram</a:t>
            </a:r>
          </a:p>
          <a:p>
            <a:r>
              <a:rPr lang="en-US" dirty="0" smtClean="0"/>
              <a:t>1 gram = 1,000 mg</a:t>
            </a:r>
          </a:p>
          <a:p>
            <a:r>
              <a:rPr lang="en-US" dirty="0" smtClean="0"/>
              <a:t>1 ml = 15 drops </a:t>
            </a:r>
            <a:r>
              <a:rPr lang="en-US" dirty="0" err="1" smtClean="0"/>
              <a:t>gtt</a:t>
            </a:r>
            <a:endParaRPr lang="en-US" dirty="0" smtClean="0"/>
          </a:p>
          <a:p>
            <a:r>
              <a:rPr lang="en-US" dirty="0" smtClean="0"/>
              <a:t>5 ml = 1 teaspoon</a:t>
            </a:r>
          </a:p>
          <a:p>
            <a:r>
              <a:rPr lang="en-US" dirty="0" smtClean="0"/>
              <a:t>Xi=11 </a:t>
            </a:r>
          </a:p>
          <a:p>
            <a:r>
              <a:rPr lang="en-US" dirty="0" smtClean="0"/>
              <a:t>Xv= 15</a:t>
            </a:r>
          </a:p>
          <a:p>
            <a:r>
              <a:rPr lang="en-US" dirty="0"/>
              <a:t>x</a:t>
            </a:r>
            <a:r>
              <a:rPr lang="en-US" dirty="0" smtClean="0"/>
              <a:t>= 10</a:t>
            </a:r>
          </a:p>
          <a:p>
            <a:r>
              <a:rPr lang="en-US" dirty="0" smtClean="0"/>
              <a:t>V= 5</a:t>
            </a:r>
          </a:p>
          <a:p>
            <a:r>
              <a:rPr lang="en-US" dirty="0" smtClean="0"/>
              <a:t>Aspirin gr x = 60 and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533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Formula for pharmacology dosage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u="sng" dirty="0" smtClean="0"/>
              <a:t>What the physician ordered </a:t>
            </a:r>
            <a:r>
              <a:rPr lang="en-US" dirty="0" smtClean="0"/>
              <a:t>  Multiply </a:t>
            </a:r>
            <a:r>
              <a:rPr lang="en-US" smtClean="0"/>
              <a:t>the ML’s </a:t>
            </a:r>
            <a:r>
              <a:rPr lang="en-US" dirty="0" smtClean="0"/>
              <a:t>= your answer</a:t>
            </a:r>
            <a:endParaRPr lang="en-US" u="sng" dirty="0" smtClean="0"/>
          </a:p>
          <a:p>
            <a:pPr marL="0" indent="0">
              <a:buNone/>
            </a:pPr>
            <a:r>
              <a:rPr lang="en-US" dirty="0" smtClean="0"/>
              <a:t>   What you have available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272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Oral Dosage </a:t>
            </a:r>
            <a:br>
              <a:rPr lang="en-US" dirty="0" smtClean="0"/>
            </a:br>
            <a:r>
              <a:rPr lang="en-US" dirty="0" smtClean="0"/>
              <a:t>					Case study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patient with a lumbar laminectomy has Benadryl 100 mg capsules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hs</a:t>
            </a:r>
            <a:r>
              <a:rPr lang="en-US" dirty="0" smtClean="0"/>
              <a:t> prn ordered for insomnia.  You have Benadryl 50 mg capsules available.  How many capsules will you administer now?</a:t>
            </a:r>
          </a:p>
          <a:p>
            <a:r>
              <a:rPr lang="en-US" dirty="0" smtClean="0"/>
              <a:t>Step 1- Take what the doctor ordered- 100 mg divide by </a:t>
            </a:r>
          </a:p>
          <a:p>
            <a:r>
              <a:rPr lang="en-US" dirty="0" smtClean="0"/>
              <a:t>Step 2- What you have available- 50 mg </a:t>
            </a:r>
          </a:p>
          <a:p>
            <a:r>
              <a:rPr lang="en-US" dirty="0" smtClean="0"/>
              <a:t>Step 3- 100/50 = 2 capsules</a:t>
            </a:r>
          </a:p>
          <a:p>
            <a:r>
              <a:rPr lang="en-US" dirty="0" smtClean="0"/>
              <a:t>Step 4- your answer is 2 capsules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461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Parenteral Dosage</a:t>
            </a:r>
            <a:br>
              <a:rPr lang="en-US" dirty="0" smtClean="0"/>
            </a:br>
            <a:r>
              <a:rPr lang="en-US" dirty="0" smtClean="0"/>
              <a:t>					Case study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patient who was involved in a motor vehicle accident complains of pain and has </a:t>
            </a:r>
            <a:r>
              <a:rPr lang="en-US" dirty="0" err="1" smtClean="0"/>
              <a:t>Dilaudid</a:t>
            </a:r>
            <a:r>
              <a:rPr lang="en-US" dirty="0" smtClean="0"/>
              <a:t> 2 mg IM q3 h prn ordered.  You have </a:t>
            </a:r>
            <a:r>
              <a:rPr lang="en-US" dirty="0" err="1" smtClean="0"/>
              <a:t>Dilaudid</a:t>
            </a:r>
            <a:r>
              <a:rPr lang="en-US" dirty="0" smtClean="0"/>
              <a:t> 4 mg available.  How many milliliters will you administer?</a:t>
            </a:r>
          </a:p>
          <a:p>
            <a:r>
              <a:rPr lang="en-US" dirty="0" smtClean="0"/>
              <a:t>Step 1- What the physician ordered </a:t>
            </a:r>
            <a:r>
              <a:rPr lang="en-US" dirty="0" err="1" smtClean="0"/>
              <a:t>Dilaudid</a:t>
            </a:r>
            <a:r>
              <a:rPr lang="en-US" dirty="0" smtClean="0"/>
              <a:t> 2 mg divided </a:t>
            </a:r>
          </a:p>
          <a:p>
            <a:r>
              <a:rPr lang="en-US" dirty="0" smtClean="0"/>
              <a:t>Step 2- What you </a:t>
            </a:r>
            <a:r>
              <a:rPr lang="en-US" dirty="0" err="1" smtClean="0"/>
              <a:t>Dilaudid</a:t>
            </a:r>
            <a:r>
              <a:rPr lang="en-US" dirty="0" smtClean="0"/>
              <a:t> 4 mg available</a:t>
            </a:r>
          </a:p>
          <a:p>
            <a:r>
              <a:rPr lang="en-US" dirty="0" smtClean="0"/>
              <a:t>Step 3- 2/4= 0.5 ml </a:t>
            </a:r>
          </a:p>
          <a:p>
            <a:r>
              <a:rPr lang="en-US" dirty="0" smtClean="0"/>
              <a:t>Step 4- Your answer is 0.5 ml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461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533117"/>
            <a:ext cx="8610600" cy="1238713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       Pediatric </a:t>
            </a:r>
            <a:r>
              <a:rPr lang="en-US" dirty="0" smtClean="0"/>
              <a:t>dosage</a:t>
            </a:r>
            <a:br>
              <a:rPr lang="en-US" dirty="0" smtClean="0"/>
            </a:br>
            <a:r>
              <a:rPr lang="en-US" dirty="0" smtClean="0"/>
              <a:t>					Case study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59990"/>
            <a:ext cx="10820400" cy="477332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Ordered </a:t>
            </a:r>
            <a:r>
              <a:rPr lang="en-US" dirty="0" err="1" smtClean="0"/>
              <a:t>Vancocin</a:t>
            </a:r>
            <a:r>
              <a:rPr lang="en-US" dirty="0" smtClean="0"/>
              <a:t> 300 mg q6 h for a child weighing 70 lb.  You have </a:t>
            </a:r>
            <a:r>
              <a:rPr lang="en-US" dirty="0" err="1" smtClean="0"/>
              <a:t>Vancocin</a:t>
            </a:r>
            <a:r>
              <a:rPr lang="en-US" dirty="0" smtClean="0"/>
              <a:t> 250 mg/5 ml.  The recommended dosage daily PO dosage for a child is 40 mg/kg/day in divided doses q6 h.  a. Child’s weight _______ kg. b. What is the safe recommended dosage or range for this child? _________ c. Is the order safe? __________ d. If yes, how many milliliters will you administer? ________.</a:t>
            </a:r>
          </a:p>
          <a:p>
            <a:r>
              <a:rPr lang="en-US" dirty="0" smtClean="0"/>
              <a:t>Step 1- Take child’s weight 70 lbs / 2.2= 31.82 kilos</a:t>
            </a:r>
          </a:p>
          <a:p>
            <a:r>
              <a:rPr lang="en-US" dirty="0" smtClean="0"/>
              <a:t>Step 2- Take weight 31.82 x recommended dosage and multiply by 40. </a:t>
            </a:r>
          </a:p>
          <a:p>
            <a:pPr marL="457200" lvl="1" indent="0">
              <a:buNone/>
            </a:pPr>
            <a:r>
              <a:rPr lang="en-US" dirty="0"/>
              <a:t>	 </a:t>
            </a:r>
            <a:r>
              <a:rPr lang="en-US" dirty="0" smtClean="0"/>
              <a:t>  31.82 x 40= 1272.80 is the recommended daily dosage </a:t>
            </a:r>
          </a:p>
          <a:p>
            <a:r>
              <a:rPr lang="en-US" dirty="0" smtClean="0"/>
              <a:t>Step 3- Now you need to figure out if what the physician ordered is safe to administer. </a:t>
            </a:r>
          </a:p>
          <a:p>
            <a:pPr marL="914400" lvl="2" indent="0">
              <a:buNone/>
            </a:pPr>
            <a:r>
              <a:rPr lang="en-US" dirty="0" smtClean="0"/>
              <a:t>    Take what the physician ordered </a:t>
            </a:r>
            <a:r>
              <a:rPr lang="en-US" dirty="0" err="1" smtClean="0"/>
              <a:t>Vancocin</a:t>
            </a:r>
            <a:r>
              <a:rPr lang="en-US" dirty="0" smtClean="0"/>
              <a:t> 300 mg multiply 4= 1200 mg.</a:t>
            </a:r>
          </a:p>
          <a:p>
            <a:r>
              <a:rPr lang="en-US" dirty="0" smtClean="0"/>
              <a:t>Step 3- Is it safe to administer? Yes</a:t>
            </a:r>
          </a:p>
          <a:p>
            <a:r>
              <a:rPr lang="en-US" dirty="0" smtClean="0"/>
              <a:t>Step 4- How much will you administer? </a:t>
            </a:r>
          </a:p>
          <a:p>
            <a:pPr marL="914400" lvl="2" indent="0">
              <a:buNone/>
            </a:pPr>
            <a:r>
              <a:rPr lang="en-US" dirty="0" smtClean="0"/>
              <a:t>    You will take what the physician ordered </a:t>
            </a:r>
            <a:r>
              <a:rPr lang="en-US" dirty="0" err="1" smtClean="0"/>
              <a:t>Vancocin</a:t>
            </a:r>
            <a:r>
              <a:rPr lang="en-US" dirty="0" smtClean="0"/>
              <a:t> 300 mg divide by what you have </a:t>
            </a:r>
          </a:p>
          <a:p>
            <a:pPr marL="914400" lvl="2" indent="0">
              <a:buNone/>
            </a:pPr>
            <a:r>
              <a:rPr lang="en-US" dirty="0"/>
              <a:t> </a:t>
            </a:r>
            <a:r>
              <a:rPr lang="en-US" dirty="0" smtClean="0"/>
              <a:t>   available </a:t>
            </a:r>
            <a:r>
              <a:rPr lang="en-US" dirty="0" err="1" smtClean="0"/>
              <a:t>Vancocin</a:t>
            </a:r>
            <a:r>
              <a:rPr lang="en-US" dirty="0" smtClean="0"/>
              <a:t> 250 mg/ 5 ml.</a:t>
            </a:r>
            <a:endParaRPr lang="en-US" dirty="0"/>
          </a:p>
          <a:p>
            <a:pPr marL="914400" lvl="2" indent="0">
              <a:buNone/>
            </a:pPr>
            <a:r>
              <a:rPr lang="en-US" dirty="0" smtClean="0"/>
              <a:t>    300/250x5= 6 ml</a:t>
            </a:r>
          </a:p>
          <a:p>
            <a:pPr marL="914400" lvl="2" indent="0">
              <a:buNone/>
            </a:pPr>
            <a:r>
              <a:rPr lang="en-US" dirty="0"/>
              <a:t> </a:t>
            </a:r>
            <a:r>
              <a:rPr lang="en-US" dirty="0" smtClean="0"/>
              <a:t>   Your answer is 6 ml</a:t>
            </a:r>
          </a:p>
          <a:p>
            <a:pPr marL="914400" lvl="2" indent="0">
              <a:buNone/>
            </a:pPr>
            <a:r>
              <a:rPr lang="en-US" dirty="0" smtClean="0"/>
              <a:t>You will administer- 6 ml</a:t>
            </a:r>
          </a:p>
        </p:txBody>
      </p:sp>
    </p:spTree>
    <p:extLst>
      <p:ext uri="{BB962C8B-B14F-4D97-AF65-F5344CB8AC3E}">
        <p14:creationId xmlns:p14="http://schemas.microsoft.com/office/powerpoint/2010/main" val="1875668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TC104033937[[fn=Vapor Trail]]</Template>
  <TotalTime>98</TotalTime>
  <Words>355</Words>
  <Application>Microsoft Macintosh PowerPoint</Application>
  <PresentationFormat>Custom</PresentationFormat>
  <Paragraphs>45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Vapor Trail</vt:lpstr>
      <vt:lpstr>Pharmacology Math Review</vt:lpstr>
      <vt:lpstr>Metric calculations</vt:lpstr>
      <vt:lpstr>Formula for pharmacology dosage </vt:lpstr>
      <vt:lpstr>Oral Dosage       Case study 1</vt:lpstr>
      <vt:lpstr>Parenteral Dosage      Case study 2</vt:lpstr>
      <vt:lpstr>       Pediatric dosage      Case study 3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Pharmacology Math Review</dc:title>
  <dc:creator>Andrea Martinez-Chavez</dc:creator>
  <cp:lastModifiedBy>1</cp:lastModifiedBy>
  <cp:revision>15</cp:revision>
  <dcterms:created xsi:type="dcterms:W3CDTF">2014-02-27T06:16:18Z</dcterms:created>
  <dcterms:modified xsi:type="dcterms:W3CDTF">2014-02-27T19:54:15Z</dcterms:modified>
</cp:coreProperties>
</file>