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64437-90B4-473F-996D-88FD82B26C5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48B4-6F09-403B-8184-88A212FB5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Review</a:t>
            </a:r>
            <a:br>
              <a:rPr lang="en-US" sz="5400" dirty="0" smtClean="0"/>
            </a:br>
            <a:r>
              <a:rPr lang="en-US" sz="5400" dirty="0" smtClean="0"/>
              <a:t>Chapter 15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 smtClean="0"/>
              <a:t>Specimen Collection And Laboratory Procedures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</a:t>
            </a:r>
            <a:r>
              <a:rPr lang="en-US" b="1" dirty="0" smtClean="0"/>
              <a:t> </a:t>
            </a:r>
            <a:r>
              <a:rPr lang="en-US" dirty="0" smtClean="0"/>
              <a:t>the centrifuged deposit of a urinalysis suitable for microscopic examination for the presence of erythrocytes(RBC), leukocytes(WBC), casts, crystals, bacteria, fungi, parasites, mucous, and sperm(males)?</a:t>
            </a:r>
          </a:p>
          <a:p>
            <a:r>
              <a:rPr lang="en-US" dirty="0" smtClean="0"/>
              <a:t>Urine sediment</a:t>
            </a:r>
          </a:p>
          <a:p>
            <a:r>
              <a:rPr lang="en-US" dirty="0" smtClean="0"/>
              <a:t> This is a test that uses a cotton swab (similar to a Q-tip) is quickly rubbed over both tonsils as well as the back wall of the mouth (the posterior pharynx)?</a:t>
            </a:r>
          </a:p>
          <a:p>
            <a:r>
              <a:rPr lang="en-US" dirty="0" smtClean="0"/>
              <a:t>Group A strep test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name of the screening test done on infants at birth and two weeks for genetic testing?</a:t>
            </a:r>
          </a:p>
          <a:p>
            <a:r>
              <a:rPr lang="en-US" dirty="0" smtClean="0"/>
              <a:t>Newborn </a:t>
            </a:r>
            <a:r>
              <a:rPr lang="en-US" dirty="0" smtClean="0"/>
              <a:t>screening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polyuria</a:t>
            </a:r>
            <a:r>
              <a:rPr lang="en-US" dirty="0" smtClean="0"/>
              <a:t>?</a:t>
            </a:r>
          </a:p>
          <a:p>
            <a:r>
              <a:rPr lang="en-US" dirty="0" smtClean="0"/>
              <a:t>Excessive urine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dysuria</a:t>
            </a:r>
            <a:endParaRPr lang="en-US" dirty="0" smtClean="0"/>
          </a:p>
          <a:p>
            <a:r>
              <a:rPr lang="en-US" dirty="0" smtClean="0"/>
              <a:t>Painful urine</a:t>
            </a:r>
          </a:p>
          <a:p>
            <a:pPr>
              <a:defRPr/>
            </a:pPr>
            <a:r>
              <a:rPr lang="en-US" dirty="0" smtClean="0"/>
              <a:t>The medical term for blood in urine</a:t>
            </a:r>
          </a:p>
          <a:p>
            <a:pPr>
              <a:defRPr/>
            </a:pPr>
            <a:r>
              <a:rPr lang="en-US" dirty="0" err="1" smtClean="0"/>
              <a:t>Hematuria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This hormones is produced during pregnancy?</a:t>
            </a:r>
            <a:r>
              <a:rPr lang="en-US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rgbClr val="555555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HCG(human chorionic </a:t>
            </a:r>
            <a:r>
              <a:rPr lang="en-US" dirty="0" err="1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gonadotropin</a:t>
            </a:r>
            <a:r>
              <a:rPr lang="en-US" dirty="0" smtClean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 </a:t>
            </a:r>
            <a:r>
              <a:rPr lang="en-US" sz="8000" dirty="0" smtClean="0"/>
              <a:t>Where is your first choice for a </a:t>
            </a:r>
            <a:r>
              <a:rPr lang="en-US" sz="8000" dirty="0" err="1" smtClean="0"/>
              <a:t>venipuncture</a:t>
            </a:r>
            <a:r>
              <a:rPr lang="en-US" sz="8000" dirty="0" smtClean="0"/>
              <a:t> method?</a:t>
            </a:r>
          </a:p>
          <a:p>
            <a:r>
              <a:rPr lang="en-US" sz="8000" dirty="0" err="1"/>
              <a:t>A</a:t>
            </a:r>
            <a:r>
              <a:rPr lang="en-US" sz="8000" dirty="0" err="1" smtClean="0"/>
              <a:t>ntecubital</a:t>
            </a:r>
            <a:r>
              <a:rPr lang="en-US" sz="8000" dirty="0" smtClean="0"/>
              <a:t> area</a:t>
            </a:r>
          </a:p>
          <a:p>
            <a:r>
              <a:rPr lang="en-US" sz="8000" dirty="0" smtClean="0"/>
              <a:t>List the three vein used most often in the </a:t>
            </a:r>
            <a:r>
              <a:rPr lang="en-US" sz="8000" dirty="0" err="1" smtClean="0"/>
              <a:t>antecubital</a:t>
            </a:r>
            <a:r>
              <a:rPr lang="en-US" sz="8000" dirty="0" smtClean="0"/>
              <a:t> area?</a:t>
            </a:r>
          </a:p>
          <a:p>
            <a:pPr>
              <a:defRPr/>
            </a:pPr>
            <a:r>
              <a:rPr lang="en-US" sz="8000" dirty="0" smtClean="0"/>
              <a:t>Median </a:t>
            </a:r>
            <a:r>
              <a:rPr lang="en-US" sz="8000" dirty="0" err="1" smtClean="0"/>
              <a:t>cubital</a:t>
            </a:r>
            <a:r>
              <a:rPr lang="en-US" sz="8000" dirty="0" smtClean="0"/>
              <a:t> vein</a:t>
            </a:r>
          </a:p>
          <a:p>
            <a:pPr>
              <a:defRPr/>
            </a:pPr>
            <a:r>
              <a:rPr lang="en-US" sz="8000" dirty="0" smtClean="0"/>
              <a:t>Cephalic vein</a:t>
            </a:r>
          </a:p>
          <a:p>
            <a:pPr>
              <a:defRPr/>
            </a:pPr>
            <a:r>
              <a:rPr lang="en-US" sz="8000" dirty="0" err="1" smtClean="0"/>
              <a:t>Basilic</a:t>
            </a:r>
            <a:r>
              <a:rPr lang="en-US" sz="8000" dirty="0" smtClean="0"/>
              <a:t>  vein</a:t>
            </a:r>
          </a:p>
          <a:p>
            <a:pPr>
              <a:defRPr/>
            </a:pPr>
            <a:r>
              <a:rPr lang="en-US" sz="8000" dirty="0" smtClean="0"/>
              <a:t>Name the three methods for </a:t>
            </a:r>
            <a:r>
              <a:rPr lang="en-US" sz="8000" dirty="0" err="1" smtClean="0"/>
              <a:t>venipunctures</a:t>
            </a:r>
            <a:endParaRPr lang="en-US" sz="8000" dirty="0" smtClean="0"/>
          </a:p>
          <a:p>
            <a:pPr>
              <a:defRPr/>
            </a:pPr>
            <a:r>
              <a:rPr lang="en-US" sz="8000" dirty="0" smtClean="0"/>
              <a:t>Vacuum, syringe, butterfly(winged)</a:t>
            </a:r>
          </a:p>
          <a:p>
            <a:pPr>
              <a:defRPr/>
            </a:pPr>
            <a:r>
              <a:rPr lang="en-US" sz="8000" dirty="0" smtClean="0"/>
              <a:t>How far should you insert the needle for a </a:t>
            </a:r>
            <a:r>
              <a:rPr lang="en-US" sz="8000" dirty="0" err="1" smtClean="0"/>
              <a:t>vaccum</a:t>
            </a:r>
            <a:r>
              <a:rPr lang="en-US" sz="8000" dirty="0" smtClean="0"/>
              <a:t> </a:t>
            </a:r>
            <a:r>
              <a:rPr lang="en-US" sz="8000" dirty="0" err="1" smtClean="0"/>
              <a:t>venipunture</a:t>
            </a:r>
            <a:r>
              <a:rPr lang="en-US" sz="8000" dirty="0" smtClean="0"/>
              <a:t>?</a:t>
            </a:r>
          </a:p>
          <a:p>
            <a:pPr>
              <a:defRPr/>
            </a:pPr>
            <a:r>
              <a:rPr lang="en-US" sz="8000" dirty="0" smtClean="0"/>
              <a:t>No more than a ½ inch into the arm</a:t>
            </a:r>
          </a:p>
          <a:p>
            <a:pPr>
              <a:defRPr/>
            </a:pPr>
            <a:r>
              <a:rPr lang="en-US" sz="8000" dirty="0" smtClean="0"/>
              <a:t>What degree is a butterfly needle inserted?</a:t>
            </a:r>
          </a:p>
          <a:p>
            <a:pPr>
              <a:defRPr/>
            </a:pPr>
            <a:r>
              <a:rPr lang="en-US" sz="8000" dirty="0" smtClean="0"/>
              <a:t>10 to 15 degree</a:t>
            </a:r>
          </a:p>
          <a:p>
            <a:pPr>
              <a:defRPr/>
            </a:pPr>
            <a:r>
              <a:rPr lang="en-US" sz="8000" dirty="0" smtClean="0"/>
              <a:t>When using a butterfly needle you will see what(you will know you are in the vein)?</a:t>
            </a:r>
          </a:p>
          <a:p>
            <a:pPr>
              <a:defRPr/>
            </a:pPr>
            <a:r>
              <a:rPr lang="en-US" sz="8000" dirty="0" smtClean="0"/>
              <a:t>A “flash” of blood</a:t>
            </a:r>
          </a:p>
          <a:p>
            <a:pPr>
              <a:defRPr/>
            </a:pPr>
            <a:r>
              <a:rPr lang="en-US" sz="8000" dirty="0" smtClean="0"/>
              <a:t>This is a localized collection of blood within the tissues?</a:t>
            </a:r>
          </a:p>
          <a:p>
            <a:pPr>
              <a:defRPr/>
            </a:pPr>
            <a:r>
              <a:rPr lang="en-US" sz="8000" dirty="0" smtClean="0"/>
              <a:t>Hematoma</a:t>
            </a:r>
          </a:p>
          <a:p>
            <a:pPr>
              <a:buFontTx/>
              <a:buNone/>
            </a:pPr>
            <a:r>
              <a:rPr lang="en-US" sz="8000" dirty="0" smtClean="0"/>
              <a:t>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objective on the microscope?</a:t>
            </a:r>
          </a:p>
          <a:p>
            <a:r>
              <a:rPr lang="en-US" dirty="0" smtClean="0"/>
              <a:t>Is </a:t>
            </a:r>
            <a:r>
              <a:rPr lang="en-US" dirty="0"/>
              <a:t>the optical element that gathers light from the </a:t>
            </a:r>
            <a:r>
              <a:rPr lang="en-US" dirty="0" smtClean="0"/>
              <a:t>object, </a:t>
            </a:r>
            <a:r>
              <a:rPr lang="en-US" dirty="0"/>
              <a:t> </a:t>
            </a:r>
            <a:r>
              <a:rPr lang="en-US" dirty="0" smtClean="0"/>
              <a:t>there are </a:t>
            </a:r>
            <a:r>
              <a:rPr lang="en-US" dirty="0"/>
              <a:t>three or four small lenses </a:t>
            </a:r>
          </a:p>
          <a:p>
            <a:r>
              <a:rPr lang="en-US" dirty="0"/>
              <a:t>To obtain greater detail in viewing a specimen through a </a:t>
            </a:r>
            <a:r>
              <a:rPr lang="en-US" dirty="0" smtClean="0"/>
              <a:t>microscope, you should?</a:t>
            </a:r>
          </a:p>
          <a:p>
            <a:r>
              <a:rPr lang="en-US" dirty="0" smtClean="0"/>
              <a:t>Turn </a:t>
            </a:r>
            <a:r>
              <a:rPr lang="en-US" dirty="0"/>
              <a:t>the nosepiece to </a:t>
            </a:r>
            <a:r>
              <a:rPr lang="en-US" dirty="0" smtClean="0"/>
              <a:t>a higher power</a:t>
            </a:r>
          </a:p>
          <a:p>
            <a:r>
              <a:rPr lang="en-US" dirty="0" smtClean="0"/>
              <a:t>What is the name of the needle used for a capillary stick(finger/heel stick)?</a:t>
            </a:r>
          </a:p>
          <a:p>
            <a:r>
              <a:rPr lang="en-US" dirty="0" smtClean="0"/>
              <a:t>Lancet</a:t>
            </a:r>
          </a:p>
          <a:p>
            <a:r>
              <a:rPr lang="en-US" dirty="0" smtClean="0"/>
              <a:t>What two fingers should be used for capillary punctures?</a:t>
            </a:r>
          </a:p>
          <a:p>
            <a:r>
              <a:rPr lang="en-US" dirty="0"/>
              <a:t>R</a:t>
            </a:r>
            <a:r>
              <a:rPr lang="en-US" dirty="0" smtClean="0"/>
              <a:t>ing or middle finger(non-dominant hand first)</a:t>
            </a:r>
          </a:p>
          <a:p>
            <a:r>
              <a:rPr lang="en-US" dirty="0"/>
              <a:t>A</a:t>
            </a:r>
            <a:r>
              <a:rPr lang="en-US" dirty="0" smtClean="0"/>
              <a:t> tourniquet  should be placed where on the arm?</a:t>
            </a:r>
          </a:p>
          <a:p>
            <a:r>
              <a:rPr lang="en-US" dirty="0" smtClean="0"/>
              <a:t>Three inches above the elbow</a:t>
            </a:r>
          </a:p>
          <a:p>
            <a:r>
              <a:rPr lang="en-US" dirty="0" smtClean="0"/>
              <a:t>Never leave a tourniquet on longer than?</a:t>
            </a:r>
          </a:p>
          <a:p>
            <a:r>
              <a:rPr lang="en-US" dirty="0" smtClean="0"/>
              <a:t>One minute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Define </a:t>
            </a:r>
            <a:r>
              <a:rPr lang="en-US" dirty="0" err="1" smtClean="0"/>
              <a:t>hemolysis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Breakdown of red blood cells</a:t>
            </a:r>
          </a:p>
          <a:p>
            <a:r>
              <a:rPr lang="en-US" dirty="0" smtClean="0"/>
              <a:t>Give some examples of why </a:t>
            </a:r>
            <a:r>
              <a:rPr lang="en-US" dirty="0" err="1" smtClean="0"/>
              <a:t>hemolysis</a:t>
            </a:r>
            <a:r>
              <a:rPr lang="en-US" dirty="0" smtClean="0"/>
              <a:t> could happen?</a:t>
            </a:r>
          </a:p>
          <a:p>
            <a:pPr>
              <a:defRPr/>
            </a:pPr>
            <a:r>
              <a:rPr lang="en-US" dirty="0" smtClean="0"/>
              <a:t>Prolonged tourniquet time, cleansing the </a:t>
            </a:r>
            <a:r>
              <a:rPr lang="en-US" dirty="0" err="1" smtClean="0"/>
              <a:t>venipuncture</a:t>
            </a:r>
            <a:r>
              <a:rPr lang="en-US" dirty="0" smtClean="0"/>
              <a:t> site with alcohol and not allowing the site to dry, pulling the plunger of a syringe back too fast, vigorous mixing or shaking of a specimen, having the patient pump their hand </a:t>
            </a:r>
          </a:p>
          <a:p>
            <a:pPr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It is critical that the what be pushed back into place before beginning the phlebotomy procedure with a syringe draw?</a:t>
            </a:r>
          </a:p>
          <a:p>
            <a:pPr>
              <a:defRPr/>
            </a:pPr>
            <a:r>
              <a:rPr lang="en-US" dirty="0" smtClean="0"/>
              <a:t>Plunger, to avoid air into the vein</a:t>
            </a:r>
          </a:p>
          <a:p>
            <a:pPr>
              <a:defRPr/>
            </a:pPr>
            <a:r>
              <a:rPr lang="en-US" dirty="0" smtClean="0"/>
              <a:t>What are gauge sizes for a </a:t>
            </a:r>
            <a:r>
              <a:rPr lang="en-US" dirty="0" err="1" smtClean="0"/>
              <a:t>venipuncture</a:t>
            </a:r>
            <a:r>
              <a:rPr lang="en-US" dirty="0" smtClean="0"/>
              <a:t> needles? </a:t>
            </a:r>
          </a:p>
          <a:p>
            <a:r>
              <a:rPr lang="en-US" dirty="0" smtClean="0"/>
              <a:t>21 or 22 gauge </a:t>
            </a:r>
          </a:p>
          <a:p>
            <a:r>
              <a:rPr lang="en-US" dirty="0" smtClean="0"/>
              <a:t>What is added to a collection tube that will prevent a clot from being formed?</a:t>
            </a:r>
          </a:p>
          <a:p>
            <a:r>
              <a:rPr lang="en-US" dirty="0" smtClean="0"/>
              <a:t> Anticoagulant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a waived test?</a:t>
            </a:r>
          </a:p>
          <a:p>
            <a:r>
              <a:rPr lang="en-US" dirty="0" smtClean="0"/>
              <a:t>Moderately complex tests, which </a:t>
            </a:r>
            <a:r>
              <a:rPr lang="en-US" dirty="0" smtClean="0"/>
              <a:t>medical assistants</a:t>
            </a:r>
            <a:r>
              <a:rPr lang="en-US" dirty="0" smtClean="0"/>
              <a:t> </a:t>
            </a:r>
            <a:r>
              <a:rPr lang="en-US" dirty="0" smtClean="0"/>
              <a:t>can do(rapid strep's, UA)</a:t>
            </a:r>
          </a:p>
          <a:p>
            <a:r>
              <a:rPr lang="en-US" dirty="0" smtClean="0"/>
              <a:t>What is a non-waived tests?</a:t>
            </a:r>
          </a:p>
          <a:p>
            <a:r>
              <a:rPr lang="en-US" dirty="0" smtClean="0"/>
              <a:t> complex tests with multiple steps(HIV)</a:t>
            </a:r>
          </a:p>
          <a:p>
            <a:r>
              <a:rPr lang="en-US" dirty="0" smtClean="0"/>
              <a:t>What is CLIA </a:t>
            </a:r>
          </a:p>
          <a:p>
            <a:r>
              <a:rPr lang="en-US" dirty="0" smtClean="0"/>
              <a:t> Clinical Laboratory Improvement Amendments: Law passed in 1988, establishing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32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hemoglobin?</a:t>
            </a:r>
          </a:p>
          <a:p>
            <a:r>
              <a:rPr lang="en-US" dirty="0" smtClean="0"/>
              <a:t>Is the protein molecule in red blood cells that carries oxygen from the lungs to the body's tissues and returns carbon dioxide from the tissues to the lungs</a:t>
            </a:r>
          </a:p>
          <a:p>
            <a:r>
              <a:rPr lang="en-US" dirty="0" smtClean="0"/>
              <a:t>What is the normal hemoglobin range for females?</a:t>
            </a:r>
          </a:p>
          <a:p>
            <a:r>
              <a:rPr lang="en-US" dirty="0" smtClean="0"/>
              <a:t>12 to 16 g/dl</a:t>
            </a:r>
          </a:p>
          <a:p>
            <a:r>
              <a:rPr lang="en-US" dirty="0" smtClean="0"/>
              <a:t>What is the normal hemoglobin range for males?</a:t>
            </a:r>
          </a:p>
          <a:p>
            <a:r>
              <a:rPr lang="en-US" dirty="0" smtClean="0"/>
              <a:t>14 to 18 g/dl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hematocrit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is a simple yet reliable test to measure the percent volume of red blood cells per volume of whole blood</a:t>
            </a:r>
          </a:p>
          <a:p>
            <a:r>
              <a:rPr lang="en-US" dirty="0" smtClean="0"/>
              <a:t>When performing a </a:t>
            </a:r>
            <a:r>
              <a:rPr lang="en-US" dirty="0" err="1" smtClean="0"/>
              <a:t>hematocrit</a:t>
            </a:r>
            <a:r>
              <a:rPr lang="en-US" dirty="0" smtClean="0"/>
              <a:t>, you should hold the tube how, and fill the tube how much?</a:t>
            </a:r>
          </a:p>
          <a:p>
            <a:pPr>
              <a:defRPr/>
            </a:pPr>
            <a:r>
              <a:rPr lang="en-US" dirty="0" smtClean="0"/>
              <a:t>Horizontally(avoid air bubbles) , fill three-fourths full</a:t>
            </a:r>
          </a:p>
          <a:p>
            <a:pPr>
              <a:defRPr/>
            </a:pPr>
            <a:r>
              <a:rPr lang="en-US" dirty="0" smtClean="0"/>
              <a:t>What is a </a:t>
            </a:r>
            <a:r>
              <a:rPr lang="en-US" dirty="0" err="1" smtClean="0"/>
              <a:t>hematocrit</a:t>
            </a:r>
            <a:r>
              <a:rPr lang="en-US" dirty="0" smtClean="0"/>
              <a:t>  screening test done for?</a:t>
            </a:r>
          </a:p>
          <a:p>
            <a:pPr>
              <a:defRPr/>
            </a:pPr>
            <a:r>
              <a:rPr lang="en-US" dirty="0" smtClean="0"/>
              <a:t>Anemia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What is an ERS?</a:t>
            </a:r>
          </a:p>
          <a:p>
            <a:r>
              <a:rPr lang="en-US" dirty="0" smtClean="0"/>
              <a:t>Erythrocyte Sedimentation </a:t>
            </a:r>
            <a:r>
              <a:rPr lang="en-US" dirty="0" smtClean="0"/>
              <a:t>Rate or </a:t>
            </a:r>
            <a:r>
              <a:rPr lang="en-US" dirty="0" err="1" smtClean="0"/>
              <a:t>sed</a:t>
            </a:r>
            <a:r>
              <a:rPr lang="en-US" dirty="0" smtClean="0"/>
              <a:t> rate</a:t>
            </a:r>
            <a:endParaRPr lang="en-US" dirty="0" smtClean="0"/>
          </a:p>
          <a:p>
            <a:r>
              <a:rPr lang="en-US" dirty="0" smtClean="0"/>
              <a:t>What is the normal fasting blood sugar level?</a:t>
            </a:r>
          </a:p>
          <a:p>
            <a:r>
              <a:rPr lang="en-US" dirty="0" smtClean="0"/>
              <a:t>70 to 120 mg/dl</a:t>
            </a:r>
          </a:p>
          <a:p>
            <a:r>
              <a:rPr lang="en-US" dirty="0" smtClean="0"/>
              <a:t>What is DM?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What is an Hemoglobin A1C test?</a:t>
            </a:r>
          </a:p>
          <a:p>
            <a:r>
              <a:rPr lang="en-US" dirty="0" smtClean="0"/>
              <a:t>This is an important blood test used to determine how well your diabetes is being controlled, over a three month period</a:t>
            </a:r>
          </a:p>
          <a:p>
            <a:r>
              <a:rPr lang="en-US" dirty="0" smtClean="0"/>
              <a:t>What is a normal total cholesterol level?</a:t>
            </a:r>
          </a:p>
          <a:p>
            <a:r>
              <a:rPr lang="en-US" dirty="0" smtClean="0"/>
              <a:t>130 to 200 mg/dl</a:t>
            </a:r>
          </a:p>
          <a:p>
            <a:r>
              <a:rPr lang="en-US" dirty="0" smtClean="0"/>
              <a:t>What is your good cholesterol </a:t>
            </a:r>
          </a:p>
          <a:p>
            <a:r>
              <a:rPr lang="en-US" dirty="0" smtClean="0"/>
              <a:t>HDL</a:t>
            </a:r>
          </a:p>
          <a:p>
            <a:r>
              <a:rPr lang="en-US" dirty="0" smtClean="0"/>
              <a:t>What is your bad cholesterol?</a:t>
            </a:r>
          </a:p>
          <a:p>
            <a:r>
              <a:rPr lang="en-US" dirty="0" smtClean="0"/>
              <a:t>LDL</a:t>
            </a:r>
          </a:p>
          <a:p>
            <a:r>
              <a:rPr lang="en-US" dirty="0" smtClean="0"/>
              <a:t>What is triglycerides</a:t>
            </a:r>
          </a:p>
          <a:p>
            <a:r>
              <a:rPr lang="en-US" dirty="0" smtClean="0"/>
              <a:t>These are fats carried in the blood from the food we eat(part of a cholesterol panel)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are the three main reason for performing a urinalysis?</a:t>
            </a:r>
          </a:p>
          <a:p>
            <a:pPr>
              <a:defRPr/>
            </a:pPr>
            <a:r>
              <a:rPr lang="en-US" dirty="0" smtClean="0"/>
              <a:t>Screening for urine glucose, diagnosis of  suspected disease(bacteria UTI), or  monitoring the course of treatment (UTI antibiotics)</a:t>
            </a:r>
          </a:p>
          <a:p>
            <a:pPr>
              <a:defRPr/>
            </a:pPr>
            <a:r>
              <a:rPr lang="en-US" dirty="0" smtClean="0"/>
              <a:t>What are the three physical assessments of a urinalysis?</a:t>
            </a:r>
          </a:p>
          <a:p>
            <a:pPr>
              <a:defRPr/>
            </a:pPr>
            <a:r>
              <a:rPr lang="en-US" dirty="0" smtClean="0"/>
              <a:t>Color, odor, and turbidity(clarity)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second step in a urinalysis?</a:t>
            </a:r>
          </a:p>
          <a:p>
            <a:pPr>
              <a:defRPr/>
            </a:pPr>
            <a:r>
              <a:rPr lang="en-US" dirty="0" smtClean="0"/>
              <a:t>Chemical reagent </a:t>
            </a:r>
            <a:r>
              <a:rPr lang="en-US" dirty="0" smtClean="0"/>
              <a:t>strips</a:t>
            </a:r>
          </a:p>
          <a:p>
            <a:pPr>
              <a:defRPr/>
            </a:pPr>
            <a:r>
              <a:rPr lang="en-US" dirty="0" smtClean="0"/>
              <a:t>This </a:t>
            </a:r>
            <a:r>
              <a:rPr lang="en-US" dirty="0" smtClean="0"/>
              <a:t>is the part of the chemical(strip)exam of the urinalysis that shows positive for sugar?</a:t>
            </a:r>
          </a:p>
          <a:p>
            <a:pPr>
              <a:defRPr/>
            </a:pPr>
            <a:r>
              <a:rPr lang="en-US" dirty="0" smtClean="0"/>
              <a:t>Glucose</a:t>
            </a:r>
          </a:p>
          <a:p>
            <a:pPr>
              <a:defRPr/>
            </a:pPr>
            <a:r>
              <a:rPr lang="en-US" dirty="0" smtClean="0"/>
              <a:t>After </a:t>
            </a:r>
            <a:r>
              <a:rPr lang="en-US" dirty="0" smtClean="0"/>
              <a:t>centrifuging(spinning down) the urine, what should you do next?</a:t>
            </a:r>
          </a:p>
          <a:p>
            <a:pPr>
              <a:defRPr/>
            </a:pPr>
            <a:r>
              <a:rPr lang="en-US" dirty="0" smtClean="0"/>
              <a:t>Pour the supernatant(urine) and place the sediment on the slide with a cover slip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618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Chapter 15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Chapter 15</dc:title>
  <dc:creator>ahastin2</dc:creator>
  <cp:lastModifiedBy>ahastin2</cp:lastModifiedBy>
  <cp:revision>36</cp:revision>
  <dcterms:created xsi:type="dcterms:W3CDTF">2011-12-12T18:02:25Z</dcterms:created>
  <dcterms:modified xsi:type="dcterms:W3CDTF">2011-12-15T17:47:23Z</dcterms:modified>
</cp:coreProperties>
</file>