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94" r:id="rId4"/>
    <p:sldId id="257" r:id="rId5"/>
    <p:sldId id="258"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6" r:id="rId29"/>
    <p:sldId id="284" r:id="rId30"/>
    <p:sldId id="285" r:id="rId31"/>
    <p:sldId id="287"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F1F541-A02F-425F-9747-26DEF853B9CC}" type="datetimeFigureOut">
              <a:rPr lang="en-US" smtClean="0"/>
              <a:pPr/>
              <a:t>09/22/2013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DA7CC-8D2B-4060-BDE0-98DEC514ED86}"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1F541-A02F-425F-9747-26DEF853B9CC}" type="datetimeFigureOut">
              <a:rPr lang="en-US" smtClean="0"/>
              <a:pPr/>
              <a:t>09/22/2013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DA7CC-8D2B-4060-BDE0-98DEC514ED86}"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1F541-A02F-425F-9747-26DEF853B9CC}" type="datetimeFigureOut">
              <a:rPr lang="en-US" smtClean="0"/>
              <a:pPr/>
              <a:t>09/22/2013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DA7CC-8D2B-4060-BDE0-98DEC514ED86}"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1F541-A02F-425F-9747-26DEF853B9CC}" type="datetimeFigureOut">
              <a:rPr lang="en-US" smtClean="0"/>
              <a:pPr/>
              <a:t>09/22/2013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DA7CC-8D2B-4060-BDE0-98DEC514ED86}"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1F541-A02F-425F-9747-26DEF853B9CC}" type="datetimeFigureOut">
              <a:rPr lang="en-US" smtClean="0"/>
              <a:pPr/>
              <a:t>09/22/2013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DA7CC-8D2B-4060-BDE0-98DEC514ED86}"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F1F541-A02F-425F-9747-26DEF853B9CC}" type="datetimeFigureOut">
              <a:rPr lang="en-US" smtClean="0"/>
              <a:pPr/>
              <a:t>09/22/2013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DA7CC-8D2B-4060-BDE0-98DEC514ED86}"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1F541-A02F-425F-9747-26DEF853B9CC}" type="datetimeFigureOut">
              <a:rPr lang="en-US" smtClean="0"/>
              <a:pPr/>
              <a:t>09/22/2013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DA7CC-8D2B-4060-BDE0-98DEC514ED86}"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1F541-A02F-425F-9747-26DEF853B9CC}" type="datetimeFigureOut">
              <a:rPr lang="en-US" smtClean="0"/>
              <a:pPr/>
              <a:t>09/22/2013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DA7CC-8D2B-4060-BDE0-98DEC514ED86}"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F541-A02F-425F-9747-26DEF853B9CC}" type="datetimeFigureOut">
              <a:rPr lang="en-US" smtClean="0"/>
              <a:pPr/>
              <a:t>09/22/2013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DA7CC-8D2B-4060-BDE0-98DEC514ED86}"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1F541-A02F-425F-9747-26DEF853B9CC}" type="datetimeFigureOut">
              <a:rPr lang="en-US" smtClean="0"/>
              <a:pPr/>
              <a:t>09/22/2013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DA7CC-8D2B-4060-BDE0-98DEC514ED86}"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1F541-A02F-425F-9747-26DEF853B9CC}" type="datetimeFigureOut">
              <a:rPr lang="en-US" smtClean="0"/>
              <a:pPr/>
              <a:t>09/22/2013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DA7CC-8D2B-4060-BDE0-98DEC514ED86}"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F541-A02F-425F-9747-26DEF853B9CC}" type="datetimeFigureOut">
              <a:rPr lang="en-US" smtClean="0"/>
              <a:pPr/>
              <a:t>09/22/2013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DA7CC-8D2B-4060-BDE0-98DEC514ED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Senses</a:t>
            </a:r>
            <a:endParaRPr lang="en-US" dirty="0"/>
          </a:p>
        </p:txBody>
      </p:sp>
      <p:sp>
        <p:nvSpPr>
          <p:cNvPr id="3" name="Subtitle 2"/>
          <p:cNvSpPr>
            <a:spLocks noGrp="1"/>
          </p:cNvSpPr>
          <p:nvPr>
            <p:ph type="subTitle" idx="1"/>
          </p:nvPr>
        </p:nvSpPr>
        <p:spPr/>
        <p:txBody>
          <a:bodyPr>
            <a:normAutofit/>
          </a:bodyPr>
          <a:lstStyle/>
          <a:p>
            <a:r>
              <a:rPr lang="en-US" sz="6000" dirty="0" smtClean="0"/>
              <a:t>Chapter 11 Unit 3</a:t>
            </a:r>
            <a:endParaRPr lang="en-US" sz="6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Membranes</a:t>
            </a:r>
            <a:endParaRPr lang="en-US" dirty="0"/>
          </a:p>
        </p:txBody>
      </p:sp>
      <p:sp>
        <p:nvSpPr>
          <p:cNvPr id="4" name="Content Placeholder 3"/>
          <p:cNvSpPr>
            <a:spLocks noGrp="1"/>
          </p:cNvSpPr>
          <p:nvPr>
            <p:ph sz="half" idx="1"/>
          </p:nvPr>
        </p:nvSpPr>
        <p:spPr/>
        <p:txBody>
          <a:bodyPr>
            <a:noAutofit/>
          </a:bodyPr>
          <a:lstStyle/>
          <a:p>
            <a:r>
              <a:rPr lang="en-US" sz="3200" dirty="0" smtClean="0"/>
              <a:t>A mucous membrane called the </a:t>
            </a:r>
            <a:r>
              <a:rPr lang="en-US" sz="3200" b="1" dirty="0" smtClean="0"/>
              <a:t>conjunctiva</a:t>
            </a:r>
            <a:r>
              <a:rPr lang="en-US" sz="3200" dirty="0" smtClean="0"/>
              <a:t> lines the inner surfaces of the eyelids and covers the anterior sclera surface of the eye</a:t>
            </a:r>
            <a:endParaRPr lang="en-US" sz="3200" dirty="0"/>
          </a:p>
        </p:txBody>
      </p:sp>
      <p:sp>
        <p:nvSpPr>
          <p:cNvPr id="8" name="Content Placeholder 7"/>
          <p:cNvSpPr>
            <a:spLocks noGrp="1"/>
          </p:cNvSpPr>
          <p:nvPr>
            <p:ph sz="half" idx="2"/>
          </p:nvPr>
        </p:nvSpPr>
        <p:spPr/>
        <p:txBody>
          <a:bodyPr/>
          <a:lstStyle/>
          <a:p>
            <a:endParaRPr lang="en-US"/>
          </a:p>
        </p:txBody>
      </p:sp>
      <p:pic>
        <p:nvPicPr>
          <p:cNvPr id="23554" name="Picture 2" descr="http://seeclearly.com/Images/conjunctivitis.jpg"/>
          <p:cNvPicPr>
            <a:picLocks noChangeAspect="1" noChangeArrowheads="1"/>
          </p:cNvPicPr>
          <p:nvPr/>
        </p:nvPicPr>
        <p:blipFill>
          <a:blip r:embed="rId2" cstate="print"/>
          <a:srcRect/>
          <a:stretch>
            <a:fillRect/>
          </a:stretch>
        </p:blipFill>
        <p:spPr bwMode="auto">
          <a:xfrm>
            <a:off x="4572000" y="1676400"/>
            <a:ext cx="3886200" cy="4953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Cornea</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The</a:t>
            </a:r>
            <a:r>
              <a:rPr lang="en-US" b="1" dirty="0" smtClean="0"/>
              <a:t> cornea </a:t>
            </a:r>
            <a:r>
              <a:rPr lang="en-US" dirty="0" smtClean="0"/>
              <a:t>is a clear, dome-shaped surface that covers the front of the eye. </a:t>
            </a:r>
          </a:p>
          <a:p>
            <a:r>
              <a:rPr lang="en-US" dirty="0" smtClean="0"/>
              <a:t>It is the first and most powerful lens in the eye's optical system.</a:t>
            </a:r>
          </a:p>
          <a:p>
            <a:r>
              <a:rPr lang="en-US" dirty="0" smtClean="0"/>
              <a:t>To keep it transparent the cornea contains no blood vessels.</a:t>
            </a:r>
          </a:p>
          <a:p>
            <a:r>
              <a:rPr lang="en-US" dirty="0" smtClean="0"/>
              <a:t>Tears that flow over it and aqueous humor in the chamber behind it keep it nourished. </a:t>
            </a:r>
          </a:p>
          <a:p>
            <a:r>
              <a:rPr lang="en-US" dirty="0" smtClean="0"/>
              <a:t>When you hear of eye banks and eye transplants, it is the cornea that is being replaced. </a:t>
            </a:r>
          </a:p>
          <a:p>
            <a:r>
              <a:rPr lang="en-US" dirty="0" smtClean="0"/>
              <a:t>The cornea can be damaged from: accidents, infections, and genetic defects.</a:t>
            </a:r>
            <a:endParaRPr lang="en-US" dirty="0"/>
          </a:p>
        </p:txBody>
      </p:sp>
      <p:sp>
        <p:nvSpPr>
          <p:cNvPr id="8" name="Content Placeholder 7"/>
          <p:cNvSpPr>
            <a:spLocks noGrp="1"/>
          </p:cNvSpPr>
          <p:nvPr>
            <p:ph sz="half" idx="2"/>
          </p:nvPr>
        </p:nvSpPr>
        <p:spPr/>
        <p:txBody>
          <a:bodyPr>
            <a:normAutofit fontScale="70000" lnSpcReduction="20000"/>
          </a:bodyPr>
          <a:lstStyle/>
          <a:p>
            <a:endParaRPr lang="en-US"/>
          </a:p>
        </p:txBody>
      </p:sp>
      <p:pic>
        <p:nvPicPr>
          <p:cNvPr id="22530" name="Picture 2" descr="http://shands.org/health/graphics/images/en/10225.jpg"/>
          <p:cNvPicPr>
            <a:picLocks noChangeAspect="1" noChangeArrowheads="1"/>
          </p:cNvPicPr>
          <p:nvPr/>
        </p:nvPicPr>
        <p:blipFill>
          <a:blip r:embed="rId2" cstate="print"/>
          <a:srcRect/>
          <a:stretch>
            <a:fillRect/>
          </a:stretch>
        </p:blipFill>
        <p:spPr bwMode="auto">
          <a:xfrm>
            <a:off x="4648200" y="1447800"/>
            <a:ext cx="4114800" cy="4876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The Image</a:t>
            </a:r>
            <a:endParaRPr lang="en-US" dirty="0"/>
          </a:p>
        </p:txBody>
      </p:sp>
      <p:sp>
        <p:nvSpPr>
          <p:cNvPr id="4" name="Content Placeholder 3"/>
          <p:cNvSpPr>
            <a:spLocks noGrp="1"/>
          </p:cNvSpPr>
          <p:nvPr>
            <p:ph sz="half" idx="1"/>
          </p:nvPr>
        </p:nvSpPr>
        <p:spPr/>
        <p:txBody>
          <a:bodyPr>
            <a:noAutofit/>
          </a:bodyPr>
          <a:lstStyle/>
          <a:p>
            <a:r>
              <a:rPr lang="en-US" sz="3200" dirty="0" smtClean="0"/>
              <a:t>Further protection for the eye is provided by</a:t>
            </a:r>
            <a:r>
              <a:rPr lang="en-US" sz="3200" b="1" dirty="0" smtClean="0"/>
              <a:t> </a:t>
            </a:r>
            <a:r>
              <a:rPr lang="en-US" sz="3200" b="1" dirty="0" err="1" smtClean="0"/>
              <a:t>lacrimal</a:t>
            </a:r>
            <a:r>
              <a:rPr lang="en-US" sz="3200" b="1" dirty="0" smtClean="0"/>
              <a:t> glands</a:t>
            </a:r>
            <a:r>
              <a:rPr lang="en-US" sz="3200" dirty="0" smtClean="0"/>
              <a:t>, which secrete tears to moisten and cleanse the surface of the membrane(When we cry we get a runny nose)</a:t>
            </a:r>
            <a:endParaRPr lang="en-US" sz="3200" dirty="0"/>
          </a:p>
        </p:txBody>
      </p:sp>
      <p:sp>
        <p:nvSpPr>
          <p:cNvPr id="8" name="Content Placeholder 7"/>
          <p:cNvSpPr>
            <a:spLocks noGrp="1"/>
          </p:cNvSpPr>
          <p:nvPr>
            <p:ph sz="half" idx="2"/>
          </p:nvPr>
        </p:nvSpPr>
        <p:spPr/>
        <p:txBody>
          <a:bodyPr/>
          <a:lstStyle/>
          <a:p>
            <a:endParaRPr lang="en-US"/>
          </a:p>
        </p:txBody>
      </p:sp>
      <p:pic>
        <p:nvPicPr>
          <p:cNvPr id="26626" name="Picture 2" descr="http://www.cancertreatment-wecareindia.com/other_condition/images/Lacrimal%20Gland%20Tumor.gif"/>
          <p:cNvPicPr>
            <a:picLocks noChangeAspect="1" noChangeArrowheads="1"/>
          </p:cNvPicPr>
          <p:nvPr/>
        </p:nvPicPr>
        <p:blipFill>
          <a:blip r:embed="rId2" cstate="print"/>
          <a:srcRect/>
          <a:stretch>
            <a:fillRect/>
          </a:stretch>
        </p:blipFill>
        <p:spPr bwMode="auto">
          <a:xfrm>
            <a:off x="4419600" y="1143000"/>
            <a:ext cx="4495800" cy="5334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Retina</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The </a:t>
            </a:r>
            <a:r>
              <a:rPr lang="en-US" b="1" dirty="0" smtClean="0"/>
              <a:t>retina</a:t>
            </a:r>
            <a:r>
              <a:rPr lang="en-US" dirty="0" smtClean="0"/>
              <a:t> is the film of the eye. </a:t>
            </a:r>
          </a:p>
          <a:p>
            <a:r>
              <a:rPr lang="en-US" dirty="0" smtClean="0"/>
              <a:t>It converts light rays into electrical signals and sends them to the brain through the optic nerve and is composed of nerve tissue</a:t>
            </a:r>
          </a:p>
          <a:p>
            <a:r>
              <a:rPr lang="en-US" dirty="0" smtClean="0"/>
              <a:t>The retina is where most of the problems leading to vision loss occur.</a:t>
            </a:r>
          </a:p>
          <a:p>
            <a:r>
              <a:rPr lang="en-US" dirty="0" smtClean="0"/>
              <a:t>Retina has rods: that detect light(7 million) and cones: that detect colors(100 million)</a:t>
            </a:r>
          </a:p>
          <a:p>
            <a:endParaRPr lang="en-US" dirty="0"/>
          </a:p>
        </p:txBody>
      </p:sp>
      <p:sp>
        <p:nvSpPr>
          <p:cNvPr id="9" name="Content Placeholder 8"/>
          <p:cNvSpPr>
            <a:spLocks noGrp="1"/>
          </p:cNvSpPr>
          <p:nvPr>
            <p:ph sz="half" idx="2"/>
          </p:nvPr>
        </p:nvSpPr>
        <p:spPr/>
        <p:txBody>
          <a:bodyPr>
            <a:normAutofit fontScale="85000" lnSpcReduction="20000"/>
          </a:bodyPr>
          <a:lstStyle/>
          <a:p>
            <a:endParaRPr lang="en-US"/>
          </a:p>
        </p:txBody>
      </p:sp>
      <p:pic>
        <p:nvPicPr>
          <p:cNvPr id="7" name="Content Placeholder 4" descr="images.jpg retina.jpg"/>
          <p:cNvPicPr>
            <a:picLocks noChangeAspect="1"/>
          </p:cNvPicPr>
          <p:nvPr/>
        </p:nvPicPr>
        <p:blipFill>
          <a:blip r:embed="rId2" cstate="print"/>
          <a:srcRect/>
          <a:stretch>
            <a:fillRect/>
          </a:stretch>
        </p:blipFill>
        <p:spPr>
          <a:xfrm>
            <a:off x="5105400" y="1143000"/>
            <a:ext cx="3200400" cy="3733800"/>
          </a:xfrm>
          <a:prstGeom prst="rect">
            <a:avLst/>
          </a:prstGeom>
        </p:spPr>
      </p:pic>
      <p:pic>
        <p:nvPicPr>
          <p:cNvPr id="8" name="Picture 4" descr="http://t3.gstatic.com/images?q=tbn:ANd9GcTIxT81tPLsO2u8WptB4dWJTpe1vRbWvnJQ0zB9Kgh90vfY81na"/>
          <p:cNvPicPr>
            <a:picLocks noChangeAspect="1" noChangeArrowheads="1"/>
          </p:cNvPicPr>
          <p:nvPr/>
        </p:nvPicPr>
        <p:blipFill>
          <a:blip r:embed="rId3" cstate="print"/>
          <a:srcRect/>
          <a:stretch>
            <a:fillRect/>
          </a:stretch>
        </p:blipFill>
        <p:spPr bwMode="auto">
          <a:xfrm>
            <a:off x="5638800" y="4714875"/>
            <a:ext cx="2143125" cy="2143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Diseases And Disorders Of The Eye</a:t>
            </a:r>
            <a:endParaRPr lang="en-US" dirty="0"/>
          </a:p>
        </p:txBody>
      </p:sp>
      <p:sp>
        <p:nvSpPr>
          <p:cNvPr id="8" name="Content Placeholder 7"/>
          <p:cNvSpPr>
            <a:spLocks noGrp="1"/>
          </p:cNvSpPr>
          <p:nvPr>
            <p:ph idx="1"/>
          </p:nvPr>
        </p:nvSpPr>
        <p:spPr>
          <a:xfrm>
            <a:off x="457200" y="1066800"/>
            <a:ext cx="8229600" cy="5059363"/>
          </a:xfrm>
        </p:spPr>
        <p:txBody>
          <a:bodyPr>
            <a:normAutofit/>
          </a:bodyPr>
          <a:lstStyle/>
          <a:p>
            <a:r>
              <a:rPr lang="en-US" sz="2800" b="1" dirty="0" smtClean="0"/>
              <a:t>Age related macular degeneration</a:t>
            </a:r>
            <a:r>
              <a:rPr lang="en-US" sz="2800" dirty="0" smtClean="0"/>
              <a:t>: This alters the light-sensing retina in the back of the eye</a:t>
            </a:r>
          </a:p>
          <a:p>
            <a:r>
              <a:rPr lang="en-US" sz="2800" dirty="0" smtClean="0"/>
              <a:t>This is a gradual loss of central vision; however, side(peripheral) vision may remain</a:t>
            </a:r>
          </a:p>
          <a:p>
            <a:r>
              <a:rPr lang="en-US" sz="2800" b="1" dirty="0" smtClean="0"/>
              <a:t>Cataract</a:t>
            </a:r>
            <a:r>
              <a:rPr lang="en-US" sz="2800" dirty="0" smtClean="0"/>
              <a:t>: This is a gradual cloudiness of the lens; the condition causes a painless, gradual blurring and loss of visual acuity(usually over 70 year of age)  </a:t>
            </a:r>
            <a:endParaRPr lang="en-US" sz="2800" dirty="0"/>
          </a:p>
        </p:txBody>
      </p:sp>
      <p:pic>
        <p:nvPicPr>
          <p:cNvPr id="9" name="Content Placeholder 4" descr="cataract-2.jpg"/>
          <p:cNvPicPr>
            <a:picLocks noChangeAspect="1"/>
          </p:cNvPicPr>
          <p:nvPr/>
        </p:nvPicPr>
        <p:blipFill>
          <a:blip r:embed="rId2" cstate="print"/>
          <a:srcRect/>
          <a:stretch>
            <a:fillRect/>
          </a:stretch>
        </p:blipFill>
        <p:spPr>
          <a:xfrm>
            <a:off x="685800" y="4248150"/>
            <a:ext cx="3810000" cy="2609850"/>
          </a:xfrm>
          <a:prstGeom prst="rect">
            <a:avLst/>
          </a:prstGeom>
        </p:spPr>
      </p:pic>
      <p:pic>
        <p:nvPicPr>
          <p:cNvPr id="10" name="Picture 4" descr="http://t1.gstatic.com/images?q=tbn:ANd9GcTXIPULCPXqj3EzBTDQefm4jYqgpozp25981WBUV-ETyDBkgY-y"/>
          <p:cNvPicPr>
            <a:picLocks noChangeAspect="1" noChangeArrowheads="1"/>
          </p:cNvPicPr>
          <p:nvPr/>
        </p:nvPicPr>
        <p:blipFill>
          <a:blip r:embed="rId3" cstate="print"/>
          <a:srcRect/>
          <a:stretch>
            <a:fillRect/>
          </a:stretch>
        </p:blipFill>
        <p:spPr bwMode="auto">
          <a:xfrm>
            <a:off x="5181600" y="4343400"/>
            <a:ext cx="3429000" cy="2514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 Of The Eye</a:t>
            </a:r>
            <a:endParaRPr lang="en-US" dirty="0"/>
          </a:p>
        </p:txBody>
      </p:sp>
      <p:sp>
        <p:nvSpPr>
          <p:cNvPr id="3" name="Content Placeholder 2"/>
          <p:cNvSpPr>
            <a:spLocks noGrp="1"/>
          </p:cNvSpPr>
          <p:nvPr>
            <p:ph sz="half" idx="1"/>
          </p:nvPr>
        </p:nvSpPr>
        <p:spPr/>
        <p:txBody>
          <a:bodyPr/>
          <a:lstStyle/>
          <a:p>
            <a:r>
              <a:rPr lang="en-US" b="1" dirty="0" smtClean="0"/>
              <a:t>Conjunctivitis</a:t>
            </a:r>
            <a:r>
              <a:rPr lang="en-US" dirty="0" smtClean="0"/>
              <a:t>: This condition is caused by inflammation of the conjunctiva</a:t>
            </a:r>
          </a:p>
          <a:p>
            <a:r>
              <a:rPr lang="en-US" dirty="0" smtClean="0"/>
              <a:t>It usually begins in one eye and spreads rapidly</a:t>
            </a:r>
          </a:p>
          <a:p>
            <a:r>
              <a:rPr lang="en-US" dirty="0" smtClean="0"/>
              <a:t>It is usually cause by an infection and also referred to as “pinkeye.”</a:t>
            </a:r>
          </a:p>
          <a:p>
            <a:endParaRPr lang="en-US" dirty="0"/>
          </a:p>
        </p:txBody>
      </p:sp>
      <p:sp>
        <p:nvSpPr>
          <p:cNvPr id="8" name="Content Placeholder 7"/>
          <p:cNvSpPr>
            <a:spLocks noGrp="1"/>
          </p:cNvSpPr>
          <p:nvPr>
            <p:ph sz="half" idx="2"/>
          </p:nvPr>
        </p:nvSpPr>
        <p:spPr/>
        <p:txBody>
          <a:bodyPr/>
          <a:lstStyle/>
          <a:p>
            <a:endParaRPr lang="en-US"/>
          </a:p>
        </p:txBody>
      </p:sp>
      <p:pic>
        <p:nvPicPr>
          <p:cNvPr id="7" name="Content Placeholder 4" descr="images.jpg pink.jpg"/>
          <p:cNvPicPr>
            <a:picLocks noChangeAspect="1"/>
          </p:cNvPicPr>
          <p:nvPr/>
        </p:nvPicPr>
        <p:blipFill>
          <a:blip r:embed="rId2" cstate="print"/>
          <a:srcRect/>
          <a:stretch>
            <a:fillRect/>
          </a:stretch>
        </p:blipFill>
        <p:spPr>
          <a:xfrm>
            <a:off x="4495800" y="1371600"/>
            <a:ext cx="4038600" cy="5486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And Disorders Of The Eye</a:t>
            </a:r>
            <a:endParaRPr lang="en-US" dirty="0"/>
          </a:p>
        </p:txBody>
      </p:sp>
      <p:sp>
        <p:nvSpPr>
          <p:cNvPr id="4" name="Content Placeholder 3"/>
          <p:cNvSpPr>
            <a:spLocks noGrp="1"/>
          </p:cNvSpPr>
          <p:nvPr>
            <p:ph sz="half" idx="1"/>
          </p:nvPr>
        </p:nvSpPr>
        <p:spPr/>
        <p:txBody>
          <a:bodyPr>
            <a:normAutofit lnSpcReduction="10000"/>
          </a:bodyPr>
          <a:lstStyle/>
          <a:p>
            <a:r>
              <a:rPr lang="en-US" b="1" dirty="0" smtClean="0"/>
              <a:t>Myopia</a:t>
            </a:r>
            <a:r>
              <a:rPr lang="en-US" dirty="0" smtClean="0"/>
              <a:t>: This condition is also known as nearsightedness </a:t>
            </a:r>
          </a:p>
          <a:p>
            <a:r>
              <a:rPr lang="en-US" dirty="0" smtClean="0"/>
              <a:t>Objects can be seen distinctly only when close to the eyes</a:t>
            </a:r>
          </a:p>
          <a:p>
            <a:r>
              <a:rPr lang="en-US" dirty="0" smtClean="0"/>
              <a:t>The cause is a misshapen(large) eyeball so objects are refracted in front of the retina</a:t>
            </a:r>
          </a:p>
          <a:p>
            <a:endParaRPr lang="en-US" dirty="0"/>
          </a:p>
        </p:txBody>
      </p:sp>
      <p:sp>
        <p:nvSpPr>
          <p:cNvPr id="8" name="Content Placeholder 7"/>
          <p:cNvSpPr>
            <a:spLocks noGrp="1"/>
          </p:cNvSpPr>
          <p:nvPr>
            <p:ph sz="half" idx="2"/>
          </p:nvPr>
        </p:nvSpPr>
        <p:spPr/>
        <p:txBody>
          <a:bodyPr>
            <a:normAutofit lnSpcReduction="10000"/>
          </a:bodyPr>
          <a:lstStyle/>
          <a:p>
            <a:endParaRPr lang="en-US"/>
          </a:p>
        </p:txBody>
      </p:sp>
      <p:pic>
        <p:nvPicPr>
          <p:cNvPr id="25602" name="Picture 2" descr="http://www.janetgoodrichmethod.com/wp-content/uploads/2011/02/myopia.jpg"/>
          <p:cNvPicPr>
            <a:picLocks noChangeAspect="1" noChangeArrowheads="1"/>
          </p:cNvPicPr>
          <p:nvPr/>
        </p:nvPicPr>
        <p:blipFill>
          <a:blip r:embed="rId2" cstate="print"/>
          <a:srcRect/>
          <a:stretch>
            <a:fillRect/>
          </a:stretch>
        </p:blipFill>
        <p:spPr bwMode="auto">
          <a:xfrm>
            <a:off x="4495800" y="1295400"/>
            <a:ext cx="3810000" cy="5257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Latin Vision </a:t>
            </a:r>
            <a:endParaRPr lang="en-US" dirty="0"/>
          </a:p>
        </p:txBody>
      </p:sp>
      <p:sp>
        <p:nvSpPr>
          <p:cNvPr id="8" name="Content Placeholder 7"/>
          <p:cNvSpPr>
            <a:spLocks noGrp="1"/>
          </p:cNvSpPr>
          <p:nvPr>
            <p:ph idx="1"/>
          </p:nvPr>
        </p:nvSpPr>
        <p:spPr/>
        <p:txBody>
          <a:bodyPr>
            <a:normAutofit/>
          </a:bodyPr>
          <a:lstStyle/>
          <a:p>
            <a:r>
              <a:rPr lang="en-US" b="1" dirty="0" smtClean="0"/>
              <a:t>OD</a:t>
            </a:r>
            <a:r>
              <a:rPr lang="en-US" dirty="0" smtClean="0"/>
              <a:t> stands for </a:t>
            </a:r>
            <a:r>
              <a:rPr lang="en-US" i="1" dirty="0" smtClean="0"/>
              <a:t>oculus </a:t>
            </a:r>
            <a:r>
              <a:rPr lang="en-US" i="1" dirty="0" err="1" smtClean="0"/>
              <a:t>dexter</a:t>
            </a:r>
            <a:r>
              <a:rPr lang="en-US" dirty="0" smtClean="0"/>
              <a:t> and indicates the </a:t>
            </a:r>
            <a:r>
              <a:rPr lang="en-US" b="1" dirty="0" smtClean="0"/>
              <a:t>RIGHT</a:t>
            </a:r>
            <a:r>
              <a:rPr lang="en-US" dirty="0" smtClean="0"/>
              <a:t> eye </a:t>
            </a:r>
            <a:br>
              <a:rPr lang="en-US" dirty="0" smtClean="0"/>
            </a:br>
            <a:r>
              <a:rPr lang="en-US" b="1" dirty="0" smtClean="0"/>
              <a:t>OS</a:t>
            </a:r>
            <a:r>
              <a:rPr lang="en-US" dirty="0" smtClean="0"/>
              <a:t> stands for </a:t>
            </a:r>
            <a:r>
              <a:rPr lang="en-US" i="1" dirty="0" smtClean="0"/>
              <a:t>oculus sinister</a:t>
            </a:r>
            <a:r>
              <a:rPr lang="en-US" dirty="0" smtClean="0"/>
              <a:t> and indicates the </a:t>
            </a:r>
            <a:r>
              <a:rPr lang="en-US" b="1" dirty="0" smtClean="0"/>
              <a:t>LEFT</a:t>
            </a:r>
            <a:r>
              <a:rPr lang="en-US" dirty="0" smtClean="0"/>
              <a:t> eye</a:t>
            </a:r>
            <a:br>
              <a:rPr lang="en-US" dirty="0" smtClean="0"/>
            </a:br>
            <a:r>
              <a:rPr lang="en-US" b="1" dirty="0" smtClean="0"/>
              <a:t>OU</a:t>
            </a:r>
            <a:r>
              <a:rPr lang="en-US" dirty="0" smtClean="0"/>
              <a:t> stands for oculus </a:t>
            </a:r>
            <a:r>
              <a:rPr lang="en-US" dirty="0" err="1" smtClean="0"/>
              <a:t>u</a:t>
            </a:r>
            <a:r>
              <a:rPr lang="en-US" dirty="0" err="1" smtClean="0"/>
              <a:t>terque</a:t>
            </a:r>
            <a:r>
              <a:rPr lang="en-US" dirty="0" smtClean="0"/>
              <a:t> </a:t>
            </a:r>
            <a:r>
              <a:rPr lang="en-US" dirty="0" smtClean="0"/>
              <a:t>and indicates </a:t>
            </a:r>
            <a:r>
              <a:rPr lang="en-US" b="1" dirty="0" smtClean="0"/>
              <a:t>BOTH</a:t>
            </a:r>
            <a:r>
              <a:rPr lang="en-US" dirty="0" smtClean="0"/>
              <a:t> eyes</a:t>
            </a:r>
            <a:br>
              <a:rPr lang="en-US" dirty="0" smtClean="0"/>
            </a:br>
            <a:r>
              <a:rPr lang="en-US" dirty="0" smtClean="0"/>
              <a:t/>
            </a:r>
            <a:br>
              <a:rPr lang="en-US" dirty="0" smtClean="0"/>
            </a:b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 And The Sense Of Hearing</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ear is capable of receiving vibrations in the air and translating them into the sounds we recognize: the more the vibrations per second, the higher the frequency, or pitch, of the sound; the stronger the vibration, the louder the sound</a:t>
            </a:r>
            <a:endParaRPr lang="en-US" dirty="0"/>
          </a:p>
        </p:txBody>
      </p:sp>
      <p:sp>
        <p:nvSpPr>
          <p:cNvPr id="8" name="Content Placeholder 7"/>
          <p:cNvSpPr>
            <a:spLocks noGrp="1"/>
          </p:cNvSpPr>
          <p:nvPr>
            <p:ph sz="half" idx="2"/>
          </p:nvPr>
        </p:nvSpPr>
        <p:spPr/>
        <p:txBody>
          <a:bodyPr>
            <a:normAutofit lnSpcReduction="10000"/>
          </a:bodyPr>
          <a:lstStyle/>
          <a:p>
            <a:endParaRPr lang="en-US"/>
          </a:p>
        </p:txBody>
      </p:sp>
      <p:pic>
        <p:nvPicPr>
          <p:cNvPr id="14338" name="Picture 2" descr="http://www.hearingtestlabs.com/how_lg.jpg"/>
          <p:cNvPicPr>
            <a:picLocks noChangeAspect="1" noChangeArrowheads="1"/>
          </p:cNvPicPr>
          <p:nvPr/>
        </p:nvPicPr>
        <p:blipFill>
          <a:blip r:embed="rId2" cstate="print"/>
          <a:srcRect/>
          <a:stretch>
            <a:fillRect/>
          </a:stretch>
        </p:blipFill>
        <p:spPr bwMode="auto">
          <a:xfrm>
            <a:off x="4495800" y="1066800"/>
            <a:ext cx="4648200" cy="54864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WordArt 2"/>
          <p:cNvSpPr>
            <a:spLocks noChangeArrowheads="1" noChangeShapeType="1" noTextEdit="1"/>
          </p:cNvSpPr>
          <p:nvPr/>
        </p:nvSpPr>
        <p:spPr bwMode="auto">
          <a:xfrm>
            <a:off x="228600" y="152400"/>
            <a:ext cx="8686800" cy="838200"/>
          </a:xfrm>
          <a:prstGeom prst="rect">
            <a:avLst/>
          </a:prstGeom>
        </p:spPr>
        <p:txBody>
          <a:bodyPr wrap="none" fromWordArt="1">
            <a:prstTxWarp prst="textPlain">
              <a:avLst>
                <a:gd name="adj" fmla="val 50000"/>
              </a:avLst>
            </a:prstTxWarp>
          </a:bodyPr>
          <a:lstStyle/>
          <a:p>
            <a:pPr algn="ctr"/>
            <a:r>
              <a:rPr lang="en-US" kern="10">
                <a:ln w="9525">
                  <a:solidFill>
                    <a:srgbClr val="000000"/>
                  </a:solidFill>
                  <a:miter lim="800000"/>
                  <a:headEnd/>
                  <a:tailEnd/>
                </a:ln>
                <a:gradFill rotWithShape="1">
                  <a:gsLst>
                    <a:gs pos="0">
                      <a:srgbClr val="CCCCFF"/>
                    </a:gs>
                    <a:gs pos="17999">
                      <a:srgbClr val="99CCFF"/>
                    </a:gs>
                    <a:gs pos="36000">
                      <a:srgbClr val="9966FF"/>
                    </a:gs>
                    <a:gs pos="61000">
                      <a:srgbClr val="CC99FF"/>
                    </a:gs>
                    <a:gs pos="82001">
                      <a:srgbClr val="99CCFF"/>
                    </a:gs>
                    <a:gs pos="100000">
                      <a:srgbClr val="CCCCFF"/>
                    </a:gs>
                  </a:gsLst>
                  <a:lin ang="2700000" scaled="1"/>
                </a:gradFill>
                <a:latin typeface="Comic Sans MS"/>
              </a:rPr>
              <a:t>The Ear </a:t>
            </a:r>
          </a:p>
        </p:txBody>
      </p:sp>
      <p:sp>
        <p:nvSpPr>
          <p:cNvPr id="40964" name="Text Box 4"/>
          <p:cNvSpPr txBox="1">
            <a:spLocks noChangeArrowheads="1"/>
          </p:cNvSpPr>
          <p:nvPr/>
        </p:nvSpPr>
        <p:spPr bwMode="auto">
          <a:xfrm>
            <a:off x="838200" y="990600"/>
            <a:ext cx="7696200" cy="3540125"/>
          </a:xfrm>
          <a:prstGeom prst="rect">
            <a:avLst/>
          </a:prstGeom>
          <a:noFill/>
          <a:ln w="9525">
            <a:noFill/>
            <a:miter lim="800000"/>
            <a:headEnd/>
            <a:tailEnd/>
          </a:ln>
        </p:spPr>
        <p:txBody>
          <a:bodyPr>
            <a:spAutoFit/>
          </a:bodyPr>
          <a:lstStyle/>
          <a:p>
            <a:pPr algn="ctr">
              <a:spcBef>
                <a:spcPct val="50000"/>
              </a:spcBef>
              <a:defRPr/>
            </a:pPr>
            <a:r>
              <a:rPr lang="en-US" sz="3200" dirty="0">
                <a:solidFill>
                  <a:schemeClr val="accent2"/>
                </a:solidFill>
              </a:rPr>
              <a:t>The ear has three major areas:</a:t>
            </a:r>
          </a:p>
          <a:p>
            <a:pPr marL="514350" indent="-514350" algn="ctr">
              <a:spcBef>
                <a:spcPct val="50000"/>
              </a:spcBef>
              <a:buFontTx/>
              <a:buAutoNum type="arabicPeriod"/>
              <a:defRPr/>
            </a:pPr>
            <a:r>
              <a:rPr lang="en-US" sz="3200" dirty="0">
                <a:solidFill>
                  <a:schemeClr val="accent2"/>
                </a:solidFill>
              </a:rPr>
              <a:t>The outer ear</a:t>
            </a:r>
          </a:p>
          <a:p>
            <a:pPr marL="514350" indent="-514350" algn="ctr">
              <a:spcBef>
                <a:spcPct val="50000"/>
              </a:spcBef>
              <a:buFontTx/>
              <a:buAutoNum type="arabicPeriod"/>
              <a:defRPr/>
            </a:pPr>
            <a:r>
              <a:rPr lang="en-US" sz="3200" dirty="0">
                <a:solidFill>
                  <a:schemeClr val="accent2"/>
                </a:solidFill>
              </a:rPr>
              <a:t>The middle ear</a:t>
            </a:r>
          </a:p>
          <a:p>
            <a:pPr marL="514350" indent="-514350" algn="ctr">
              <a:spcBef>
                <a:spcPct val="50000"/>
              </a:spcBef>
              <a:buFontTx/>
              <a:buAutoNum type="arabicPeriod"/>
              <a:defRPr/>
            </a:pPr>
            <a:r>
              <a:rPr lang="en-US" sz="3200" dirty="0">
                <a:solidFill>
                  <a:schemeClr val="accent2"/>
                </a:solidFill>
              </a:rPr>
              <a:t>The inner ear</a:t>
            </a:r>
          </a:p>
          <a:p>
            <a:pPr marL="514350" indent="-514350" algn="ctr">
              <a:spcBef>
                <a:spcPct val="50000"/>
              </a:spcBef>
              <a:buFontTx/>
              <a:buAutoNum type="arabicPeriod"/>
              <a:defRPr/>
            </a:pPr>
            <a:endParaRPr lang="en-US" sz="3200" dirty="0">
              <a:solidFill>
                <a:schemeClr val="accent2"/>
              </a:solidFill>
            </a:endParaRPr>
          </a:p>
        </p:txBody>
      </p:sp>
      <p:pic>
        <p:nvPicPr>
          <p:cNvPr id="29698" name="Picture 2" descr="http://www.acehearing.com/media/hearingdiagram2.jpg"/>
          <p:cNvPicPr>
            <a:picLocks noChangeAspect="1" noChangeArrowheads="1"/>
          </p:cNvPicPr>
          <p:nvPr/>
        </p:nvPicPr>
        <p:blipFill>
          <a:blip r:embed="rId3" cstate="print"/>
          <a:srcRect/>
          <a:stretch>
            <a:fillRect/>
          </a:stretch>
        </p:blipFill>
        <p:spPr bwMode="auto">
          <a:xfrm>
            <a:off x="1447800" y="3733800"/>
            <a:ext cx="5638800" cy="3124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500" fill="hold"/>
                                        <p:tgtEl>
                                          <p:spTgt spid="40964"/>
                                        </p:tgtEl>
                                        <p:attrNameLst>
                                          <p:attrName>ppt_w</p:attrName>
                                        </p:attrNameLst>
                                      </p:cBhvr>
                                      <p:tavLst>
                                        <p:tav tm="0">
                                          <p:val>
                                            <p:fltVal val="0"/>
                                          </p:val>
                                        </p:tav>
                                        <p:tav tm="100000">
                                          <p:val>
                                            <p:strVal val="#ppt_w"/>
                                          </p:val>
                                        </p:tav>
                                      </p:tavLst>
                                    </p:anim>
                                    <p:anim calcmode="lin" valueType="num">
                                      <p:cBhvr>
                                        <p:cTn id="8" dur="500" fill="hold"/>
                                        <p:tgtEl>
                                          <p:spTgt spid="4096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301625" y="228600"/>
            <a:ext cx="8534400" cy="758825"/>
          </a:xfrm>
        </p:spPr>
        <p:txBody>
          <a:bodyPr>
            <a:normAutofit fontScale="90000"/>
          </a:bodyPr>
          <a:lstStyle/>
          <a:p>
            <a:r>
              <a:rPr lang="en-US" smtClean="0"/>
              <a:t>Senses</a:t>
            </a:r>
          </a:p>
        </p:txBody>
      </p:sp>
      <p:sp>
        <p:nvSpPr>
          <p:cNvPr id="88067" name="Content Placeholder 2"/>
          <p:cNvSpPr>
            <a:spLocks noGrp="1"/>
          </p:cNvSpPr>
          <p:nvPr>
            <p:ph sz="half" idx="1"/>
          </p:nvPr>
        </p:nvSpPr>
        <p:spPr>
          <a:xfrm>
            <a:off x="301625" y="1371600"/>
            <a:ext cx="4038600" cy="4681538"/>
          </a:xfrm>
        </p:spPr>
        <p:txBody>
          <a:bodyPr>
            <a:normAutofit lnSpcReduction="10000"/>
          </a:bodyPr>
          <a:lstStyle/>
          <a:p>
            <a:r>
              <a:rPr lang="en-US" dirty="0" smtClean="0"/>
              <a:t>Have you ever been to a fireworks show? </a:t>
            </a:r>
          </a:p>
          <a:p>
            <a:r>
              <a:rPr lang="en-US" dirty="0" smtClean="0"/>
              <a:t>Bright bursts of lights in various colors, booms and crackles of explosions, and the scent of gunpowder are all part of the experience</a:t>
            </a:r>
          </a:p>
          <a:p>
            <a:r>
              <a:rPr lang="en-US" dirty="0" smtClean="0"/>
              <a:t>We can enjoy because of our senses.   </a:t>
            </a:r>
          </a:p>
        </p:txBody>
      </p:sp>
      <p:pic>
        <p:nvPicPr>
          <p:cNvPr id="88068" name="Content Placeholder 4" descr="fireworks4.jpg"/>
          <p:cNvPicPr>
            <a:picLocks noGrp="1" noChangeAspect="1"/>
          </p:cNvPicPr>
          <p:nvPr>
            <p:ph sz="half" idx="2"/>
          </p:nvPr>
        </p:nvPicPr>
        <p:blipFill>
          <a:blip r:embed="rId2" cstate="print"/>
          <a:srcRect/>
          <a:stretch>
            <a:fillRect/>
          </a:stretch>
        </p:blipFill>
        <p:spPr>
          <a:xfrm>
            <a:off x="4648200" y="1295400"/>
            <a:ext cx="4191000" cy="50292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wipe(down)">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wipe(down)">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wipe(down)">
                                      <p:cBhvr>
                                        <p:cTn id="17"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Outer Ear</a:t>
            </a:r>
            <a:endParaRPr lang="en-US" dirty="0"/>
          </a:p>
        </p:txBody>
      </p:sp>
      <p:sp>
        <p:nvSpPr>
          <p:cNvPr id="3" name="Content Placeholder 2"/>
          <p:cNvSpPr>
            <a:spLocks noGrp="1"/>
          </p:cNvSpPr>
          <p:nvPr>
            <p:ph sz="half" idx="1"/>
          </p:nvPr>
        </p:nvSpPr>
        <p:spPr/>
        <p:txBody>
          <a:bodyPr/>
          <a:lstStyle/>
          <a:p>
            <a:r>
              <a:rPr lang="en-US" sz="2800" dirty="0" smtClean="0"/>
              <a:t>Vibrations are picked up by the </a:t>
            </a:r>
            <a:r>
              <a:rPr lang="en-US" sz="2800" b="1" dirty="0" err="1" smtClean="0"/>
              <a:t>pinna</a:t>
            </a:r>
            <a:r>
              <a:rPr lang="en-US" sz="2800" dirty="0" smtClean="0"/>
              <a:t>(auricle) of the outer ear and directed down the external </a:t>
            </a:r>
            <a:r>
              <a:rPr lang="en-US" sz="2800" b="1" dirty="0" smtClean="0"/>
              <a:t>auditory </a:t>
            </a:r>
            <a:r>
              <a:rPr lang="en-US" sz="2800" dirty="0" smtClean="0"/>
              <a:t>canal to the </a:t>
            </a:r>
            <a:r>
              <a:rPr lang="en-US" sz="2800" b="1" dirty="0" smtClean="0"/>
              <a:t>tympanic membrane</a:t>
            </a:r>
            <a:r>
              <a:rPr lang="en-US" sz="2800" dirty="0" smtClean="0"/>
              <a:t>(eardrum</a:t>
            </a:r>
            <a:r>
              <a:rPr lang="en-US" dirty="0" smtClean="0"/>
              <a:t>)</a:t>
            </a:r>
            <a:endParaRPr lang="en-US" dirty="0"/>
          </a:p>
        </p:txBody>
      </p:sp>
      <p:sp>
        <p:nvSpPr>
          <p:cNvPr id="8" name="Content Placeholder 7"/>
          <p:cNvSpPr>
            <a:spLocks noGrp="1"/>
          </p:cNvSpPr>
          <p:nvPr>
            <p:ph sz="half" idx="2"/>
          </p:nvPr>
        </p:nvSpPr>
        <p:spPr/>
        <p:txBody>
          <a:bodyPr/>
          <a:lstStyle/>
          <a:p>
            <a:endParaRPr lang="en-US"/>
          </a:p>
        </p:txBody>
      </p:sp>
      <p:pic>
        <p:nvPicPr>
          <p:cNvPr id="7" name="Content Placeholder 4" descr="images.jpgear.jpg"/>
          <p:cNvPicPr>
            <a:picLocks noChangeAspect="1"/>
          </p:cNvPicPr>
          <p:nvPr/>
        </p:nvPicPr>
        <p:blipFill>
          <a:blip r:embed="rId2" cstate="print"/>
          <a:srcRect/>
          <a:stretch>
            <a:fillRect/>
          </a:stretch>
        </p:blipFill>
        <p:spPr>
          <a:xfrm>
            <a:off x="4419600" y="1219200"/>
            <a:ext cx="4572000" cy="50292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Ear</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The sound vibrates the membrane and the</a:t>
            </a:r>
            <a:r>
              <a:rPr lang="en-US" b="1" dirty="0" smtClean="0"/>
              <a:t> </a:t>
            </a:r>
            <a:r>
              <a:rPr lang="en-US" b="1" dirty="0" err="1" smtClean="0"/>
              <a:t>malleus</a:t>
            </a:r>
            <a:r>
              <a:rPr lang="en-US" b="1" dirty="0" smtClean="0"/>
              <a:t> </a:t>
            </a:r>
            <a:r>
              <a:rPr lang="en-US" dirty="0" smtClean="0"/>
              <a:t>attached to its inner surface</a:t>
            </a:r>
          </a:p>
          <a:p>
            <a:r>
              <a:rPr lang="en-US" dirty="0" smtClean="0"/>
              <a:t>The </a:t>
            </a:r>
            <a:r>
              <a:rPr lang="en-US" dirty="0" err="1" smtClean="0"/>
              <a:t>malleus</a:t>
            </a:r>
            <a:r>
              <a:rPr lang="en-US" dirty="0" smtClean="0"/>
              <a:t> “strikes” the </a:t>
            </a:r>
            <a:r>
              <a:rPr lang="en-US" b="1" dirty="0" err="1" smtClean="0"/>
              <a:t>incus</a:t>
            </a:r>
            <a:r>
              <a:rPr lang="en-US" dirty="0" smtClean="0"/>
              <a:t> which moves the </a:t>
            </a:r>
            <a:r>
              <a:rPr lang="en-US" b="1" dirty="0" smtClean="0"/>
              <a:t>staples</a:t>
            </a:r>
          </a:p>
          <a:p>
            <a:r>
              <a:rPr lang="en-US" dirty="0" smtClean="0"/>
              <a:t>These three small bones </a:t>
            </a:r>
            <a:r>
              <a:rPr lang="en-US" dirty="0" smtClean="0"/>
              <a:t>are located in </a:t>
            </a:r>
            <a:r>
              <a:rPr lang="en-US" dirty="0" smtClean="0"/>
              <a:t>the </a:t>
            </a:r>
            <a:r>
              <a:rPr lang="en-US" dirty="0" smtClean="0"/>
              <a:t>middle ear</a:t>
            </a:r>
          </a:p>
          <a:p>
            <a:r>
              <a:rPr lang="en-US" dirty="0" smtClean="0"/>
              <a:t>FYI: They are the smallest bones in the body</a:t>
            </a:r>
            <a:endParaRPr lang="en-US" dirty="0"/>
          </a:p>
        </p:txBody>
      </p:sp>
      <p:sp>
        <p:nvSpPr>
          <p:cNvPr id="8" name="Content Placeholder 7"/>
          <p:cNvSpPr>
            <a:spLocks noGrp="1"/>
          </p:cNvSpPr>
          <p:nvPr>
            <p:ph sz="half" idx="2"/>
          </p:nvPr>
        </p:nvSpPr>
        <p:spPr/>
        <p:txBody>
          <a:bodyPr>
            <a:normAutofit fontScale="92500" lnSpcReduction="20000"/>
          </a:bodyPr>
          <a:lstStyle/>
          <a:p>
            <a:endParaRPr lang="en-US"/>
          </a:p>
        </p:txBody>
      </p:sp>
      <p:pic>
        <p:nvPicPr>
          <p:cNvPr id="7" name="Content Placeholder 4" descr="images.jpg midd.jpg"/>
          <p:cNvPicPr>
            <a:picLocks noChangeAspect="1"/>
          </p:cNvPicPr>
          <p:nvPr/>
        </p:nvPicPr>
        <p:blipFill>
          <a:blip r:embed="rId2" cstate="print"/>
          <a:srcRect/>
          <a:stretch>
            <a:fillRect/>
          </a:stretch>
        </p:blipFill>
        <p:spPr>
          <a:xfrm>
            <a:off x="4343400" y="1295400"/>
            <a:ext cx="4495800" cy="5257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Inner Ear</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The vibrations continue from the middle ear through to the cochlea, with specialized nerve cells </a:t>
            </a:r>
          </a:p>
          <a:p>
            <a:r>
              <a:rPr lang="en-US" dirty="0" smtClean="0"/>
              <a:t>The inner ear also contains three semicircular canals, and are responsible for maintaining equilibrium(balance)</a:t>
            </a:r>
          </a:p>
        </p:txBody>
      </p:sp>
      <p:sp>
        <p:nvSpPr>
          <p:cNvPr id="8" name="Content Placeholder 7"/>
          <p:cNvSpPr>
            <a:spLocks noGrp="1"/>
          </p:cNvSpPr>
          <p:nvPr>
            <p:ph sz="half" idx="2"/>
          </p:nvPr>
        </p:nvSpPr>
        <p:spPr/>
        <p:txBody>
          <a:bodyPr>
            <a:normAutofit lnSpcReduction="10000"/>
          </a:bodyPr>
          <a:lstStyle/>
          <a:p>
            <a:endParaRPr lang="en-US"/>
          </a:p>
        </p:txBody>
      </p:sp>
      <p:pic>
        <p:nvPicPr>
          <p:cNvPr id="32770" name="Picture 2" descr="http://www.audiphoneakron.com/images/diagram-of-inner-ear.jpg"/>
          <p:cNvPicPr>
            <a:picLocks noChangeAspect="1" noChangeArrowheads="1"/>
          </p:cNvPicPr>
          <p:nvPr/>
        </p:nvPicPr>
        <p:blipFill>
          <a:blip r:embed="rId2" cstate="print"/>
          <a:srcRect/>
          <a:stretch>
            <a:fillRect/>
          </a:stretch>
        </p:blipFill>
        <p:spPr bwMode="auto">
          <a:xfrm>
            <a:off x="4495800" y="1295400"/>
            <a:ext cx="4648200" cy="5334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Diseases </a:t>
            </a:r>
            <a:br>
              <a:rPr lang="en-US" dirty="0" smtClean="0"/>
            </a:br>
            <a:r>
              <a:rPr lang="en-US" dirty="0" smtClean="0"/>
              <a:t>And Disorders Of The Ear</a:t>
            </a:r>
            <a:endParaRPr lang="en-US" dirty="0"/>
          </a:p>
        </p:txBody>
      </p:sp>
      <p:sp>
        <p:nvSpPr>
          <p:cNvPr id="11" name="Content Placeholder 10"/>
          <p:cNvSpPr>
            <a:spLocks noGrp="1"/>
          </p:cNvSpPr>
          <p:nvPr>
            <p:ph idx="1"/>
          </p:nvPr>
        </p:nvSpPr>
        <p:spPr/>
        <p:txBody>
          <a:bodyPr/>
          <a:lstStyle/>
          <a:p>
            <a:r>
              <a:rPr lang="en-US" dirty="0" smtClean="0"/>
              <a:t>Auditory canal obstruction: This refers to anything in the ear canal that in some manner occludes the opening</a:t>
            </a:r>
          </a:p>
          <a:p>
            <a:r>
              <a:rPr lang="en-US" dirty="0" smtClean="0"/>
              <a:t>Can be </a:t>
            </a:r>
            <a:r>
              <a:rPr lang="en-US" b="1" dirty="0" err="1" smtClean="0"/>
              <a:t>cerumen</a:t>
            </a:r>
            <a:r>
              <a:rPr lang="en-US" dirty="0" smtClean="0"/>
              <a:t>(earwax) or any foreign objects(bean, pea, bead, or insect) children often put objects in their ears</a:t>
            </a:r>
          </a:p>
          <a:p>
            <a:r>
              <a:rPr lang="en-US" dirty="0" smtClean="0"/>
              <a:t>This may consist of removal technique appropriate to the obstruction </a:t>
            </a:r>
            <a:endParaRPr lang="en-US" dirty="0"/>
          </a:p>
        </p:txBody>
      </p:sp>
      <p:pic>
        <p:nvPicPr>
          <p:cNvPr id="9218" name="Picture 2" descr="http://www.riversideonline.com/source/images/image_popup/r7_earwax.jpg"/>
          <p:cNvPicPr>
            <a:picLocks noChangeAspect="1" noChangeArrowheads="1"/>
          </p:cNvPicPr>
          <p:nvPr/>
        </p:nvPicPr>
        <p:blipFill>
          <a:blip r:embed="rId2" cstate="print"/>
          <a:srcRect/>
          <a:stretch>
            <a:fillRect/>
          </a:stretch>
        </p:blipFill>
        <p:spPr bwMode="auto">
          <a:xfrm>
            <a:off x="6172200" y="5334001"/>
            <a:ext cx="2667000" cy="1524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Loss</a:t>
            </a:r>
            <a:endParaRPr lang="en-US" dirty="0"/>
          </a:p>
        </p:txBody>
      </p:sp>
      <p:sp>
        <p:nvSpPr>
          <p:cNvPr id="3" name="Content Placeholder 2"/>
          <p:cNvSpPr>
            <a:spLocks noGrp="1"/>
          </p:cNvSpPr>
          <p:nvPr>
            <p:ph idx="1"/>
          </p:nvPr>
        </p:nvSpPr>
        <p:spPr/>
        <p:txBody>
          <a:bodyPr/>
          <a:lstStyle/>
          <a:p>
            <a:r>
              <a:rPr lang="en-US" dirty="0" smtClean="0"/>
              <a:t>Hearing loss is a condition of reduced ability to perceive sound at normal levels</a:t>
            </a:r>
          </a:p>
          <a:p>
            <a:r>
              <a:rPr lang="en-US" dirty="0" smtClean="0"/>
              <a:t>The loss can be gradual or sudden</a:t>
            </a:r>
          </a:p>
          <a:p>
            <a:r>
              <a:rPr lang="en-US" dirty="0" smtClean="0"/>
              <a:t>Common causes are acute infections, buildup of earwax, middle ear infection, swelling, head trauma, tumor</a:t>
            </a:r>
          </a:p>
          <a:p>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Meniere’s</a:t>
            </a:r>
            <a:r>
              <a:rPr lang="en-US" dirty="0" smtClean="0"/>
              <a:t> Disease</a:t>
            </a:r>
            <a:endParaRPr lang="en-US" dirty="0"/>
          </a:p>
        </p:txBody>
      </p:sp>
      <p:sp>
        <p:nvSpPr>
          <p:cNvPr id="3" name="Content Placeholder 2"/>
          <p:cNvSpPr>
            <a:spLocks noGrp="1"/>
          </p:cNvSpPr>
          <p:nvPr>
            <p:ph idx="1"/>
          </p:nvPr>
        </p:nvSpPr>
        <p:spPr/>
        <p:txBody>
          <a:bodyPr/>
          <a:lstStyle/>
          <a:p>
            <a:r>
              <a:rPr lang="en-US" b="1" dirty="0" err="1" smtClean="0"/>
              <a:t>Meniere’s</a:t>
            </a:r>
            <a:r>
              <a:rPr lang="en-US" b="1" dirty="0" smtClean="0"/>
              <a:t> disease </a:t>
            </a:r>
            <a:r>
              <a:rPr lang="en-US" dirty="0" smtClean="0"/>
              <a:t>is a disorder of the inner ear, usually affecting one ear</a:t>
            </a:r>
          </a:p>
          <a:p>
            <a:r>
              <a:rPr lang="en-US" dirty="0" smtClean="0"/>
              <a:t>This condition is characterized by severe vertigo(dizziness) and tinnitus(ringing in the ears).</a:t>
            </a:r>
          </a:p>
          <a:p>
            <a:r>
              <a:rPr lang="en-US" dirty="0" smtClean="0"/>
              <a:t>The cause is unknown, but probably results from an abnormality in the fluids of the inner ear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Sickness</a:t>
            </a:r>
            <a:endParaRPr lang="en-US" dirty="0"/>
          </a:p>
        </p:txBody>
      </p:sp>
      <p:sp>
        <p:nvSpPr>
          <p:cNvPr id="3" name="Content Placeholder 2"/>
          <p:cNvSpPr>
            <a:spLocks noGrp="1"/>
          </p:cNvSpPr>
          <p:nvPr>
            <p:ph idx="1"/>
          </p:nvPr>
        </p:nvSpPr>
        <p:spPr/>
        <p:txBody>
          <a:bodyPr/>
          <a:lstStyle/>
          <a:p>
            <a:r>
              <a:rPr lang="en-US" dirty="0" smtClean="0"/>
              <a:t>A condition that occurs when involving movement(planes, boats, cars)</a:t>
            </a:r>
          </a:p>
          <a:p>
            <a:r>
              <a:rPr lang="en-US" dirty="0" smtClean="0"/>
              <a:t>This is characterized by loss of equilibrium, perspiration, headache, nausea, and vomiting</a:t>
            </a:r>
          </a:p>
          <a:p>
            <a:r>
              <a:rPr lang="en-US" dirty="0" smtClean="0"/>
              <a:t>This disorder results from excessive stimulation of the inner ear receptors or confusion in the brain between the visual stimulus and movement perception</a:t>
            </a:r>
          </a:p>
          <a:p>
            <a:endParaRPr lang="en-US" dirty="0"/>
          </a:p>
        </p:txBody>
      </p:sp>
      <p:pic>
        <p:nvPicPr>
          <p:cNvPr id="6146" name="Picture 2" descr="http://ironshrink.com/wp-content/uploads/2011/03/motion-sickness.gif"/>
          <p:cNvPicPr>
            <a:picLocks noChangeAspect="1" noChangeArrowheads="1"/>
          </p:cNvPicPr>
          <p:nvPr/>
        </p:nvPicPr>
        <p:blipFill>
          <a:blip r:embed="rId2" cstate="print"/>
          <a:srcRect/>
          <a:stretch>
            <a:fillRect/>
          </a:stretch>
        </p:blipFill>
        <p:spPr bwMode="auto">
          <a:xfrm>
            <a:off x="7381875" y="0"/>
            <a:ext cx="1762125" cy="277177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Otitis</a:t>
            </a:r>
            <a:r>
              <a:rPr lang="en-US" dirty="0" smtClean="0"/>
              <a:t> </a:t>
            </a:r>
            <a:r>
              <a:rPr lang="en-US" dirty="0" err="1" smtClean="0"/>
              <a:t>Externa</a:t>
            </a:r>
            <a:r>
              <a:rPr lang="en-US" dirty="0" smtClean="0"/>
              <a:t> And </a:t>
            </a:r>
            <a:r>
              <a:rPr lang="en-US" dirty="0" err="1" smtClean="0"/>
              <a:t>Otitis</a:t>
            </a:r>
            <a:r>
              <a:rPr lang="en-US" dirty="0" smtClean="0"/>
              <a:t> Media</a:t>
            </a:r>
            <a:endParaRPr lang="en-US" dirty="0"/>
          </a:p>
        </p:txBody>
      </p:sp>
      <p:sp>
        <p:nvSpPr>
          <p:cNvPr id="3" name="Content Placeholder 2"/>
          <p:cNvSpPr>
            <a:spLocks noGrp="1"/>
          </p:cNvSpPr>
          <p:nvPr>
            <p:ph idx="1"/>
          </p:nvPr>
        </p:nvSpPr>
        <p:spPr>
          <a:xfrm>
            <a:off x="457200" y="1524000"/>
            <a:ext cx="8229600" cy="4525963"/>
          </a:xfrm>
        </p:spPr>
        <p:txBody>
          <a:bodyPr>
            <a:normAutofit fontScale="77500" lnSpcReduction="20000"/>
          </a:bodyPr>
          <a:lstStyle/>
          <a:p>
            <a:r>
              <a:rPr lang="en-US" b="1" dirty="0" err="1" smtClean="0"/>
              <a:t>Otitis</a:t>
            </a:r>
            <a:r>
              <a:rPr lang="en-US" b="1" dirty="0" smtClean="0"/>
              <a:t> </a:t>
            </a:r>
            <a:r>
              <a:rPr lang="en-US" b="1" dirty="0" err="1" smtClean="0"/>
              <a:t>externa</a:t>
            </a:r>
            <a:r>
              <a:rPr lang="en-US" b="1" dirty="0" smtClean="0"/>
              <a:t> </a:t>
            </a:r>
            <a:r>
              <a:rPr lang="en-US" dirty="0" smtClean="0"/>
              <a:t>is an infection of the external auditory canal</a:t>
            </a:r>
          </a:p>
          <a:p>
            <a:r>
              <a:rPr lang="en-US" dirty="0" smtClean="0"/>
              <a:t>Causes pain and hearing loss(also called swimmer’s ear)</a:t>
            </a:r>
          </a:p>
          <a:p>
            <a:r>
              <a:rPr lang="en-US" dirty="0" smtClean="0"/>
              <a:t>Treatment is pain drops, pain </a:t>
            </a:r>
            <a:r>
              <a:rPr lang="en-US" dirty="0" smtClean="0"/>
              <a:t>medication(IBU, </a:t>
            </a:r>
            <a:r>
              <a:rPr lang="en-US" dirty="0" smtClean="0"/>
              <a:t>Tylenol), and antibiotic drops</a:t>
            </a:r>
          </a:p>
          <a:p>
            <a:r>
              <a:rPr lang="en-US" dirty="0" err="1" smtClean="0"/>
              <a:t>Otitis</a:t>
            </a:r>
            <a:r>
              <a:rPr lang="en-US" dirty="0" smtClean="0"/>
              <a:t> Media is an infection of the middle ear</a:t>
            </a:r>
          </a:p>
          <a:p>
            <a:r>
              <a:rPr lang="en-US" dirty="0" smtClean="0"/>
              <a:t>Associated with respiratory tract infections</a:t>
            </a:r>
          </a:p>
          <a:p>
            <a:r>
              <a:rPr lang="en-US" dirty="0" smtClean="0"/>
              <a:t>Causes severe, deep, and throbbing pain, fever, and hearing loss</a:t>
            </a:r>
          </a:p>
          <a:p>
            <a:r>
              <a:rPr lang="en-US" dirty="0" smtClean="0"/>
              <a:t>Treatment includes antibiotic (penicillin or sulfa) and pain medication</a:t>
            </a:r>
          </a:p>
          <a:p>
            <a:pPr>
              <a:buNone/>
            </a:pPr>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122" name="Picture 2" descr="http://www.documentingreality.com/forum/attachments/f149/256216d1300477047-otitis-externa-6a00e55387f26c88330133f188605b970b-800wi.jpg"/>
          <p:cNvPicPr>
            <a:picLocks noChangeAspect="1" noChangeArrowheads="1"/>
          </p:cNvPicPr>
          <p:nvPr/>
        </p:nvPicPr>
        <p:blipFill>
          <a:blip r:embed="rId2" cstate="print"/>
          <a:srcRect/>
          <a:stretch>
            <a:fillRect/>
          </a:stretch>
        </p:blipFill>
        <p:spPr bwMode="auto">
          <a:xfrm>
            <a:off x="457200" y="5105400"/>
            <a:ext cx="2590800" cy="1752600"/>
          </a:xfrm>
          <a:prstGeom prst="rect">
            <a:avLst/>
          </a:prstGeom>
          <a:noFill/>
        </p:spPr>
      </p:pic>
      <p:pic>
        <p:nvPicPr>
          <p:cNvPr id="5124" name="Picture 4" descr="http://www.kidsent.com/images/clinical/nl_aom.jpg"/>
          <p:cNvPicPr>
            <a:picLocks noChangeAspect="1" noChangeArrowheads="1"/>
          </p:cNvPicPr>
          <p:nvPr/>
        </p:nvPicPr>
        <p:blipFill>
          <a:blip r:embed="rId3" cstate="print"/>
          <a:srcRect/>
          <a:stretch>
            <a:fillRect/>
          </a:stretch>
        </p:blipFill>
        <p:spPr bwMode="auto">
          <a:xfrm>
            <a:off x="3962400" y="4800600"/>
            <a:ext cx="4686300" cy="2057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Nasal Polyps</a:t>
            </a:r>
            <a:endParaRPr lang="en-US" dirty="0"/>
          </a:p>
        </p:txBody>
      </p:sp>
      <p:sp>
        <p:nvSpPr>
          <p:cNvPr id="3" name="Content Placeholder 2"/>
          <p:cNvSpPr>
            <a:spLocks noGrp="1"/>
          </p:cNvSpPr>
          <p:nvPr>
            <p:ph idx="1"/>
          </p:nvPr>
        </p:nvSpPr>
        <p:spPr/>
        <p:txBody>
          <a:bodyPr>
            <a:normAutofit/>
          </a:bodyPr>
          <a:lstStyle/>
          <a:p>
            <a:r>
              <a:rPr lang="en-US" sz="2400" dirty="0" smtClean="0"/>
              <a:t>These usually benign growths, most often multiple, and in both sides of the nose, may occur in large enough numbers and size to obstruct the airway</a:t>
            </a:r>
          </a:p>
          <a:p>
            <a:r>
              <a:rPr lang="en-US" sz="2400" dirty="0" smtClean="0"/>
              <a:t>Diagnosis is made by a nasal x-ray</a:t>
            </a:r>
          </a:p>
          <a:p>
            <a:r>
              <a:rPr lang="en-US" sz="2400" dirty="0" smtClean="0"/>
              <a:t>Treatment usually includes removal of polyps</a:t>
            </a:r>
            <a:endParaRPr lang="en-US" sz="2400" dirty="0"/>
          </a:p>
        </p:txBody>
      </p:sp>
      <p:pic>
        <p:nvPicPr>
          <p:cNvPr id="2050" name="Picture 2" descr="http://www.primehealthchannel.com/wp-content/uploads/2010/12/nasal-polyps-photos.jpg"/>
          <p:cNvPicPr>
            <a:picLocks noChangeAspect="1" noChangeArrowheads="1"/>
          </p:cNvPicPr>
          <p:nvPr/>
        </p:nvPicPr>
        <p:blipFill>
          <a:blip r:embed="rId2" cstate="print"/>
          <a:srcRect/>
          <a:stretch>
            <a:fillRect/>
          </a:stretch>
        </p:blipFill>
        <p:spPr bwMode="auto">
          <a:xfrm>
            <a:off x="2133600" y="3962400"/>
            <a:ext cx="3810000" cy="24765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Nose And The Sense Of Smell</a:t>
            </a:r>
            <a:endParaRPr lang="en-US" dirty="0"/>
          </a:p>
        </p:txBody>
      </p:sp>
      <p:sp>
        <p:nvSpPr>
          <p:cNvPr id="3" name="Content Placeholder 2"/>
          <p:cNvSpPr>
            <a:spLocks noGrp="1"/>
          </p:cNvSpPr>
          <p:nvPr>
            <p:ph idx="1"/>
          </p:nvPr>
        </p:nvSpPr>
        <p:spPr/>
        <p:txBody>
          <a:bodyPr>
            <a:normAutofit lnSpcReduction="10000"/>
          </a:bodyPr>
          <a:lstStyle/>
          <a:p>
            <a:r>
              <a:rPr lang="en-US" dirty="0" smtClean="0"/>
              <a:t>The sense of smell is due to the olfactory organ in the top of the nasal cavity</a:t>
            </a:r>
          </a:p>
          <a:p>
            <a:r>
              <a:rPr lang="en-US" dirty="0" smtClean="0"/>
              <a:t>The organ is connected by nerve fibers, which run through tiny holes in the skull bone above the nasal cavity, to the olfactory center in the brain</a:t>
            </a:r>
          </a:p>
          <a:p>
            <a:r>
              <a:rPr lang="en-US" dirty="0" smtClean="0"/>
              <a:t>These odor detectors can “smell” something only after it is dissolved </a:t>
            </a:r>
          </a:p>
          <a:p>
            <a:pPr>
              <a:buNone/>
            </a:pPr>
            <a:r>
              <a:rPr lang="en-US" dirty="0" smtClean="0"/>
              <a:t>    in the mucus secretions</a:t>
            </a:r>
            <a:endParaRPr lang="en-US" dirty="0"/>
          </a:p>
        </p:txBody>
      </p:sp>
      <p:pic>
        <p:nvPicPr>
          <p:cNvPr id="4" name="Picture 5" descr="A:\nose.jpg"/>
          <p:cNvPicPr>
            <a:picLocks noChangeAspect="1" noChangeArrowheads="1"/>
          </p:cNvPicPr>
          <p:nvPr/>
        </p:nvPicPr>
        <p:blipFill>
          <a:blip r:embed="rId2" cstate="print"/>
          <a:srcRect/>
          <a:stretch>
            <a:fillRect/>
          </a:stretch>
        </p:blipFill>
        <p:spPr bwMode="auto">
          <a:xfrm>
            <a:off x="5410200" y="4876800"/>
            <a:ext cx="3276600" cy="1981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r>
              <a:rPr lang="en-US" dirty="0" smtClean="0"/>
              <a:t>Parietal lobe: hearing, touch, smell, and taste</a:t>
            </a:r>
          </a:p>
          <a:p>
            <a:r>
              <a:rPr lang="en-US" dirty="0" smtClean="0"/>
              <a:t>Temporal lobe: helps with the sense of smell</a:t>
            </a:r>
          </a:p>
          <a:p>
            <a:r>
              <a:rPr lang="en-US" dirty="0" smtClean="0"/>
              <a:t>Occipital: vision</a:t>
            </a:r>
            <a:endParaRPr lang="en-US" dirty="0"/>
          </a:p>
        </p:txBody>
      </p:sp>
      <p:sp>
        <p:nvSpPr>
          <p:cNvPr id="7" name="Content Placeholder 6"/>
          <p:cNvSpPr>
            <a:spLocks noGrp="1"/>
          </p:cNvSpPr>
          <p:nvPr>
            <p:ph sz="half" idx="2"/>
          </p:nvPr>
        </p:nvSpPr>
        <p:spPr/>
        <p:txBody>
          <a:bodyPr/>
          <a:lstStyle/>
          <a:p>
            <a:endParaRPr lang="en-US"/>
          </a:p>
        </p:txBody>
      </p:sp>
      <p:pic>
        <p:nvPicPr>
          <p:cNvPr id="4" name="Content Placeholder 4" descr="brain1.jpg"/>
          <p:cNvPicPr>
            <a:picLocks noChangeAspect="1"/>
          </p:cNvPicPr>
          <p:nvPr/>
        </p:nvPicPr>
        <p:blipFill>
          <a:blip r:embed="rId2" cstate="print"/>
          <a:srcRect/>
          <a:stretch>
            <a:fillRect/>
          </a:stretch>
        </p:blipFill>
        <p:spPr>
          <a:xfrm>
            <a:off x="4343400" y="381000"/>
            <a:ext cx="5181600" cy="60960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Diseases And Disorders Of The Nose</a:t>
            </a:r>
            <a:endParaRPr lang="en-US" dirty="0"/>
          </a:p>
        </p:txBody>
      </p:sp>
      <p:sp>
        <p:nvSpPr>
          <p:cNvPr id="3" name="Content Placeholder 2"/>
          <p:cNvSpPr>
            <a:spLocks noGrp="1"/>
          </p:cNvSpPr>
          <p:nvPr>
            <p:ph idx="1"/>
          </p:nvPr>
        </p:nvSpPr>
        <p:spPr/>
        <p:txBody>
          <a:bodyPr/>
          <a:lstStyle/>
          <a:p>
            <a:r>
              <a:rPr lang="en-US" b="1" dirty="0" err="1" smtClean="0"/>
              <a:t>Epistaxis</a:t>
            </a:r>
            <a:r>
              <a:rPr lang="en-US" b="1" dirty="0" smtClean="0"/>
              <a:t>(nosebleed): </a:t>
            </a:r>
            <a:r>
              <a:rPr lang="en-US" dirty="0" smtClean="0"/>
              <a:t>The presence of blood originating from the nose, may be from the mouth or swallowed into the throat</a:t>
            </a:r>
          </a:p>
          <a:p>
            <a:r>
              <a:rPr lang="en-US" dirty="0" smtClean="0"/>
              <a:t>Some causes may be from nasal infections, inhalation of irritating substances, high blood pressure, chronic aspirin use, anemia, or leukemia</a:t>
            </a:r>
          </a:p>
          <a:p>
            <a:r>
              <a:rPr lang="en-US" dirty="0" smtClean="0"/>
              <a:t>Treatment depends </a:t>
            </a:r>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Rhinitis</a:t>
            </a:r>
            <a:endParaRPr lang="en-US" dirty="0"/>
          </a:p>
        </p:txBody>
      </p:sp>
      <p:sp>
        <p:nvSpPr>
          <p:cNvPr id="3" name="Content Placeholder 2"/>
          <p:cNvSpPr>
            <a:spLocks noGrp="1"/>
          </p:cNvSpPr>
          <p:nvPr>
            <p:ph idx="1"/>
          </p:nvPr>
        </p:nvSpPr>
        <p:spPr/>
        <p:txBody>
          <a:bodyPr/>
          <a:lstStyle/>
          <a:p>
            <a:r>
              <a:rPr lang="en-US" dirty="0" smtClean="0"/>
              <a:t>Rhinitis is a reaction to airborne allergens</a:t>
            </a:r>
          </a:p>
          <a:p>
            <a:r>
              <a:rPr lang="en-US" dirty="0" smtClean="0"/>
              <a:t>Many symptoms are the result of the body’s attempt to dilute or remove irritants coming into contact with the mucous membranes </a:t>
            </a:r>
          </a:p>
          <a:p>
            <a:endParaRPr lang="en-US" dirty="0"/>
          </a:p>
        </p:txBody>
      </p:sp>
      <p:pic>
        <p:nvPicPr>
          <p:cNvPr id="1026" name="Picture 2" descr="http://grannyherbs.com/wp-content/uploads/2011/06/ALLERGIC-RHINITIS.jpg"/>
          <p:cNvPicPr>
            <a:picLocks noChangeAspect="1" noChangeArrowheads="1"/>
          </p:cNvPicPr>
          <p:nvPr/>
        </p:nvPicPr>
        <p:blipFill>
          <a:blip r:embed="rId2" cstate="print"/>
          <a:srcRect/>
          <a:stretch>
            <a:fillRect/>
          </a:stretch>
        </p:blipFill>
        <p:spPr bwMode="auto">
          <a:xfrm>
            <a:off x="1828800" y="3733799"/>
            <a:ext cx="4800600" cy="31242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3400" y="304800"/>
            <a:ext cx="8229600" cy="784830"/>
          </a:xfrm>
          <a:prstGeom prst="rect">
            <a:avLst/>
          </a:prstGeom>
          <a:noFill/>
          <a:ln w="9525">
            <a:noFill/>
            <a:miter lim="800000"/>
            <a:headEnd/>
            <a:tailEnd/>
          </a:ln>
        </p:spPr>
        <p:txBody>
          <a:bodyPr>
            <a:spAutoFit/>
          </a:bodyPr>
          <a:lstStyle/>
          <a:p>
            <a:pPr algn="ctr">
              <a:spcBef>
                <a:spcPct val="50000"/>
              </a:spcBef>
            </a:pPr>
            <a:r>
              <a:rPr lang="en-US" dirty="0" smtClean="0"/>
              <a:t>The Tongue And The Sense Of Taste</a:t>
            </a:r>
          </a:p>
          <a:p>
            <a:pPr algn="ctr">
              <a:spcBef>
                <a:spcPct val="50000"/>
              </a:spcBef>
            </a:pPr>
            <a:r>
              <a:rPr lang="en-US" dirty="0" smtClean="0"/>
              <a:t>Your </a:t>
            </a:r>
            <a:r>
              <a:rPr lang="en-US" dirty="0"/>
              <a:t>sense of taste comes from the taste buds </a:t>
            </a:r>
            <a:r>
              <a:rPr lang="en-US" dirty="0" smtClean="0"/>
              <a:t>on </a:t>
            </a:r>
            <a:r>
              <a:rPr lang="en-US" dirty="0"/>
              <a:t>the tongue.  </a:t>
            </a:r>
          </a:p>
        </p:txBody>
      </p:sp>
      <p:sp>
        <p:nvSpPr>
          <p:cNvPr id="44035" name="Text Box 3"/>
          <p:cNvSpPr txBox="1">
            <a:spLocks noChangeArrowheads="1"/>
          </p:cNvSpPr>
          <p:nvPr/>
        </p:nvSpPr>
        <p:spPr bwMode="auto">
          <a:xfrm>
            <a:off x="685800" y="4267200"/>
            <a:ext cx="8229600" cy="1066800"/>
          </a:xfrm>
          <a:prstGeom prst="rect">
            <a:avLst/>
          </a:prstGeom>
          <a:noFill/>
          <a:ln w="9525">
            <a:noFill/>
            <a:miter lim="800000"/>
            <a:headEnd/>
            <a:tailEnd/>
          </a:ln>
        </p:spPr>
        <p:txBody>
          <a:bodyPr>
            <a:spAutoFit/>
          </a:bodyPr>
          <a:lstStyle/>
          <a:p>
            <a:pPr algn="ctr">
              <a:spcBef>
                <a:spcPct val="50000"/>
              </a:spcBef>
            </a:pPr>
            <a:r>
              <a:rPr lang="en-US" sz="3200" dirty="0">
                <a:solidFill>
                  <a:srgbClr val="5F5F5F"/>
                </a:solidFill>
              </a:rPr>
              <a:t>Taste buds</a:t>
            </a:r>
            <a:r>
              <a:rPr lang="en-US" sz="3200" dirty="0"/>
              <a:t> are the parts on the tongue that allow us to taste.</a:t>
            </a:r>
          </a:p>
        </p:txBody>
      </p:sp>
      <p:sp>
        <p:nvSpPr>
          <p:cNvPr id="44036" name="Text Box 4"/>
          <p:cNvSpPr txBox="1">
            <a:spLocks noChangeArrowheads="1"/>
          </p:cNvSpPr>
          <p:nvPr/>
        </p:nvSpPr>
        <p:spPr bwMode="auto">
          <a:xfrm>
            <a:off x="1066800" y="5334000"/>
            <a:ext cx="7239000" cy="1169551"/>
          </a:xfrm>
          <a:prstGeom prst="rect">
            <a:avLst/>
          </a:prstGeom>
          <a:noFill/>
          <a:ln w="9525">
            <a:noFill/>
            <a:miter lim="800000"/>
            <a:headEnd/>
            <a:tailEnd/>
          </a:ln>
        </p:spPr>
        <p:txBody>
          <a:bodyPr>
            <a:spAutoFit/>
          </a:bodyPr>
          <a:lstStyle/>
          <a:p>
            <a:pPr algn="ctr">
              <a:spcBef>
                <a:spcPct val="50000"/>
              </a:spcBef>
            </a:pPr>
            <a:r>
              <a:rPr lang="en-US" sz="2000" dirty="0"/>
              <a:t>The four kinds of taste buds are sweet, sour, bitter, and salty</a:t>
            </a:r>
            <a:r>
              <a:rPr lang="en-US" sz="2000" dirty="0" smtClean="0"/>
              <a:t>.</a:t>
            </a:r>
          </a:p>
          <a:p>
            <a:pPr algn="ctr">
              <a:spcBef>
                <a:spcPct val="50000"/>
              </a:spcBef>
            </a:pPr>
            <a:r>
              <a:rPr lang="en-US" sz="2000" dirty="0" smtClean="0"/>
              <a:t>Moisture is supplied by the salivary glands in sufficient quantities to affect taste</a:t>
            </a:r>
            <a:endParaRPr lang="en-US" sz="2000" dirty="0"/>
          </a:p>
        </p:txBody>
      </p:sp>
      <p:pic>
        <p:nvPicPr>
          <p:cNvPr id="102405" name="Picture 5" descr="A:\tongue.jpg"/>
          <p:cNvPicPr>
            <a:picLocks noChangeAspect="1" noChangeArrowheads="1"/>
          </p:cNvPicPr>
          <p:nvPr/>
        </p:nvPicPr>
        <p:blipFill>
          <a:blip r:embed="rId3" cstate="print"/>
          <a:srcRect/>
          <a:stretch>
            <a:fillRect/>
          </a:stretch>
        </p:blipFill>
        <p:spPr bwMode="auto">
          <a:xfrm>
            <a:off x="2971800" y="1143000"/>
            <a:ext cx="3146425" cy="2362200"/>
          </a:xfrm>
          <a:prstGeom prst="rect">
            <a:avLst/>
          </a:prstGeom>
          <a:noFill/>
          <a:ln w="9525">
            <a:noFill/>
            <a:miter lim="800000"/>
            <a:headEnd/>
            <a:tailEnd/>
          </a:ln>
        </p:spPr>
      </p:pic>
      <p:sp>
        <p:nvSpPr>
          <p:cNvPr id="44038" name="WordArt 6"/>
          <p:cNvSpPr>
            <a:spLocks noChangeArrowheads="1" noChangeShapeType="1" noTextEdit="1"/>
          </p:cNvSpPr>
          <p:nvPr/>
        </p:nvSpPr>
        <p:spPr bwMode="auto">
          <a:xfrm>
            <a:off x="2057400" y="2209800"/>
            <a:ext cx="6629400" cy="1219200"/>
          </a:xfrm>
          <a:prstGeom prst="rect">
            <a:avLst/>
          </a:prstGeom>
        </p:spPr>
        <p:txBody>
          <a:bodyPr wrap="none" fromWordArt="1">
            <a:prstTxWarp prst="textPlain">
              <a:avLst>
                <a:gd name="adj" fmla="val 50000"/>
              </a:avLst>
            </a:prstTxWarp>
          </a:bodyPr>
          <a:lstStyle/>
          <a:p>
            <a:pPr algn="ctr">
              <a:defRPr/>
            </a:pPr>
            <a:r>
              <a:rPr lang="en-US" kern="10">
                <a:ln w="9525">
                  <a:solidFill>
                    <a:schemeClr val="folHlink"/>
                  </a:solidFill>
                  <a:miter lim="800000"/>
                  <a:headEnd/>
                  <a:tailEnd/>
                </a:ln>
                <a:gradFill rotWithShape="0">
                  <a:gsLst>
                    <a:gs pos="0">
                      <a:schemeClr val="folHlink"/>
                    </a:gs>
                    <a:gs pos="50000">
                      <a:schemeClr val="accent1"/>
                    </a:gs>
                    <a:gs pos="100000">
                      <a:schemeClr val="folHlink"/>
                    </a:gs>
                  </a:gsLst>
                  <a:lin ang="18900000" scaled="1"/>
                </a:gradFill>
                <a:latin typeface="Comic Sans M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right)">
                                      <p:cBhvr>
                                        <p:cTn id="7" dur="500"/>
                                        <p:tgtEl>
                                          <p:spTgt spid="44034"/>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wipe(right)">
                                      <p:cBhvr>
                                        <p:cTn id="12" dur="500"/>
                                        <p:tgtEl>
                                          <p:spTgt spid="44035"/>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wipe(right)">
                                      <p:cBhvr>
                                        <p:cTn id="17" dur="500"/>
                                        <p:tgtEl>
                                          <p:spTgt spid="44036"/>
                                        </p:tgtEl>
                                      </p:cBhvr>
                                    </p:animEffect>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autoUpdateAnimBg="0"/>
      <p:bldP spid="4403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Diseases And Disorders Of The Mouth And Tongue</a:t>
            </a:r>
            <a:endParaRPr lang="en-US" dirty="0"/>
          </a:p>
        </p:txBody>
      </p:sp>
      <p:sp>
        <p:nvSpPr>
          <p:cNvPr id="3" name="Content Placeholder 2"/>
          <p:cNvSpPr>
            <a:spLocks noGrp="1"/>
          </p:cNvSpPr>
          <p:nvPr>
            <p:ph idx="1"/>
          </p:nvPr>
        </p:nvSpPr>
        <p:spPr/>
        <p:txBody>
          <a:bodyPr>
            <a:normAutofit/>
          </a:bodyPr>
          <a:lstStyle/>
          <a:p>
            <a:r>
              <a:rPr lang="en-US" sz="2800" dirty="0" err="1" smtClean="0"/>
              <a:t>Candidiasis</a:t>
            </a:r>
            <a:r>
              <a:rPr lang="en-US" sz="2800" dirty="0" smtClean="0"/>
              <a:t>: this disease is a fungal infection of the mucous membranes of the mouth and throat</a:t>
            </a:r>
          </a:p>
          <a:p>
            <a:r>
              <a:rPr lang="en-US" sz="2800" dirty="0" smtClean="0"/>
              <a:t>The organism can cause infection in other locations, such as the nails, skin(diaper rash), vagina, and GI tract</a:t>
            </a:r>
          </a:p>
          <a:p>
            <a:r>
              <a:rPr lang="en-US" sz="2800" dirty="0" smtClean="0"/>
              <a:t>Signs are cream-colored or white patches of </a:t>
            </a:r>
            <a:r>
              <a:rPr lang="en-US" sz="2800" dirty="0" err="1" smtClean="0"/>
              <a:t>exudate</a:t>
            </a:r>
            <a:r>
              <a:rPr lang="en-US" sz="2800" dirty="0" smtClean="0"/>
              <a:t> </a:t>
            </a:r>
            <a:endParaRPr lang="en-US" sz="2800" dirty="0"/>
          </a:p>
        </p:txBody>
      </p:sp>
      <p:pic>
        <p:nvPicPr>
          <p:cNvPr id="46082" name="Picture 2" descr="http://t2.gstatic.com/images?q=tbn:ANd9GcRKu2qomBom2RluvkzkrMuoq4JOCl7QIgwVPtVtmVEGYdj_RYpYbA"/>
          <p:cNvPicPr>
            <a:picLocks noChangeAspect="1" noChangeArrowheads="1"/>
          </p:cNvPicPr>
          <p:nvPr/>
        </p:nvPicPr>
        <p:blipFill>
          <a:blip r:embed="rId2" cstate="print"/>
          <a:srcRect/>
          <a:stretch>
            <a:fillRect/>
          </a:stretch>
        </p:blipFill>
        <p:spPr bwMode="auto">
          <a:xfrm>
            <a:off x="381000" y="4572000"/>
            <a:ext cx="2628900" cy="1743076"/>
          </a:xfrm>
          <a:prstGeom prst="rect">
            <a:avLst/>
          </a:prstGeom>
          <a:noFill/>
        </p:spPr>
      </p:pic>
      <p:pic>
        <p:nvPicPr>
          <p:cNvPr id="46084" name="Picture 4" descr="http://d2o7bfz2il9cb7.cloudfront.net/main-qimg-80f753eff71d045bed1b02d0c3e8013f"/>
          <p:cNvPicPr>
            <a:picLocks noChangeAspect="1" noChangeArrowheads="1"/>
          </p:cNvPicPr>
          <p:nvPr/>
        </p:nvPicPr>
        <p:blipFill>
          <a:blip r:embed="rId3" cstate="print"/>
          <a:srcRect/>
          <a:stretch>
            <a:fillRect/>
          </a:stretch>
        </p:blipFill>
        <p:spPr bwMode="auto">
          <a:xfrm>
            <a:off x="3581400" y="4648200"/>
            <a:ext cx="2638425" cy="1657350"/>
          </a:xfrm>
          <a:prstGeom prst="rect">
            <a:avLst/>
          </a:prstGeom>
          <a:noFill/>
        </p:spPr>
      </p:pic>
      <p:pic>
        <p:nvPicPr>
          <p:cNvPr id="46086" name="Picture 6" descr="http://medicaltrue.com/wp-content/uploads/2011/07/candida3.jpg"/>
          <p:cNvPicPr>
            <a:picLocks noChangeAspect="1" noChangeArrowheads="1"/>
          </p:cNvPicPr>
          <p:nvPr/>
        </p:nvPicPr>
        <p:blipFill>
          <a:blip r:embed="rId4" cstate="print"/>
          <a:srcRect/>
          <a:stretch>
            <a:fillRect/>
          </a:stretch>
        </p:blipFill>
        <p:spPr bwMode="auto">
          <a:xfrm>
            <a:off x="6858000" y="4495800"/>
            <a:ext cx="2000250" cy="21526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Cancer</a:t>
            </a:r>
            <a:endParaRPr lang="en-US" dirty="0"/>
          </a:p>
        </p:txBody>
      </p:sp>
      <p:sp>
        <p:nvSpPr>
          <p:cNvPr id="3" name="Content Placeholder 2"/>
          <p:cNvSpPr>
            <a:spLocks noGrp="1"/>
          </p:cNvSpPr>
          <p:nvPr>
            <p:ph idx="1"/>
          </p:nvPr>
        </p:nvSpPr>
        <p:spPr/>
        <p:txBody>
          <a:bodyPr/>
          <a:lstStyle/>
          <a:p>
            <a:r>
              <a:rPr lang="en-US" dirty="0" smtClean="0"/>
              <a:t>Oral cancer: any lesion or growth within the mouth is not normal and should be examined</a:t>
            </a:r>
          </a:p>
          <a:p>
            <a:r>
              <a:rPr lang="en-US" dirty="0" smtClean="0"/>
              <a:t>No one knows for certain the exact cause </a:t>
            </a:r>
            <a:r>
              <a:rPr lang="en-US" dirty="0" smtClean="0"/>
              <a:t>of</a:t>
            </a:r>
            <a:r>
              <a:rPr lang="en-US" dirty="0" smtClean="0"/>
              <a:t> oral cancer</a:t>
            </a:r>
            <a:endParaRPr lang="en-US" dirty="0" smtClean="0"/>
          </a:p>
          <a:p>
            <a:r>
              <a:rPr lang="en-US" dirty="0" smtClean="0"/>
              <a:t>Oral cancer, is linked to alcohol and tobacco</a:t>
            </a:r>
          </a:p>
          <a:p>
            <a:r>
              <a:rPr lang="en-US" dirty="0" smtClean="0"/>
              <a:t>Surgical removal is</a:t>
            </a:r>
          </a:p>
          <a:p>
            <a:pPr>
              <a:buNone/>
            </a:pPr>
            <a:r>
              <a:rPr lang="en-US" dirty="0" smtClean="0"/>
              <a:t>    recommended to </a:t>
            </a:r>
          </a:p>
          <a:p>
            <a:pPr>
              <a:buNone/>
            </a:pPr>
            <a:r>
              <a:rPr lang="en-US" dirty="0" smtClean="0"/>
              <a:t>   determine the form of cancer</a:t>
            </a:r>
            <a:endParaRPr lang="en-US" dirty="0"/>
          </a:p>
        </p:txBody>
      </p:sp>
      <p:pic>
        <p:nvPicPr>
          <p:cNvPr id="48130" name="Picture 2" descr="Oral cancer"/>
          <p:cNvPicPr>
            <a:picLocks noChangeAspect="1" noChangeArrowheads="1"/>
          </p:cNvPicPr>
          <p:nvPr/>
        </p:nvPicPr>
        <p:blipFill>
          <a:blip r:embed="rId2" cstate="print"/>
          <a:srcRect/>
          <a:stretch>
            <a:fillRect/>
          </a:stretch>
        </p:blipFill>
        <p:spPr bwMode="auto">
          <a:xfrm>
            <a:off x="5715000" y="4419600"/>
            <a:ext cx="2895600" cy="2057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Skin And The Sense Of Touch</a:t>
            </a:r>
            <a:endParaRPr lang="en-US" dirty="0"/>
          </a:p>
        </p:txBody>
      </p:sp>
      <p:sp>
        <p:nvSpPr>
          <p:cNvPr id="3" name="Content Placeholder 2"/>
          <p:cNvSpPr>
            <a:spLocks noGrp="1"/>
          </p:cNvSpPr>
          <p:nvPr>
            <p:ph idx="1"/>
          </p:nvPr>
        </p:nvSpPr>
        <p:spPr/>
        <p:txBody>
          <a:bodyPr>
            <a:normAutofit/>
          </a:bodyPr>
          <a:lstStyle/>
          <a:p>
            <a:r>
              <a:rPr lang="en-US" sz="2800" dirty="0" smtClean="0"/>
              <a:t>The sense of touch requires direct contact with the body through contact receptors</a:t>
            </a:r>
          </a:p>
          <a:p>
            <a:r>
              <a:rPr lang="en-US" sz="2800" dirty="0" smtClean="0"/>
              <a:t>Each of the contact receptors in the skin has its own perceptive function, enabling us to feel the many different sensations of pain, touch, pressure, heat, cold, traction, </a:t>
            </a:r>
            <a:r>
              <a:rPr lang="en-US" sz="2800" smtClean="0"/>
              <a:t>and </a:t>
            </a:r>
            <a:r>
              <a:rPr lang="en-US" sz="2800" smtClean="0"/>
              <a:t>tickle</a:t>
            </a:r>
            <a:endParaRPr lang="en-US" sz="2800" dirty="0"/>
          </a:p>
        </p:txBody>
      </p:sp>
      <p:pic>
        <p:nvPicPr>
          <p:cNvPr id="50178" name="Picture 2" descr="http://www.exploringnature.org/graphics/anatomy/sensory%20organs.jpg"/>
          <p:cNvPicPr>
            <a:picLocks noChangeAspect="1" noChangeArrowheads="1"/>
          </p:cNvPicPr>
          <p:nvPr/>
        </p:nvPicPr>
        <p:blipFill>
          <a:blip r:embed="rId2" cstate="print"/>
          <a:srcRect/>
          <a:stretch>
            <a:fillRect/>
          </a:stretch>
        </p:blipFill>
        <p:spPr bwMode="auto">
          <a:xfrm>
            <a:off x="2514600" y="4267200"/>
            <a:ext cx="4181475" cy="2590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Senses</a:t>
            </a:r>
            <a:endParaRPr lang="en-US" dirty="0"/>
          </a:p>
        </p:txBody>
      </p:sp>
      <p:sp>
        <p:nvSpPr>
          <p:cNvPr id="3" name="Content Placeholder 2"/>
          <p:cNvSpPr>
            <a:spLocks noGrp="1"/>
          </p:cNvSpPr>
          <p:nvPr>
            <p:ph idx="1"/>
          </p:nvPr>
        </p:nvSpPr>
        <p:spPr>
          <a:xfrm>
            <a:off x="533400" y="1752600"/>
            <a:ext cx="8229600" cy="5105400"/>
          </a:xfrm>
        </p:spPr>
        <p:txBody>
          <a:bodyPr>
            <a:normAutofit fontScale="70000" lnSpcReduction="20000"/>
          </a:bodyPr>
          <a:lstStyle/>
          <a:p>
            <a:r>
              <a:rPr lang="en-US" dirty="0" smtClean="0"/>
              <a:t>The human being is able to communicate with the surrounding environment because of a miraculous network of nerves coordinated with the organs of five special senses, which allow us to see, hear, taste, smell, and touch</a:t>
            </a:r>
          </a:p>
          <a:p>
            <a:r>
              <a:rPr lang="en-US" dirty="0" smtClean="0"/>
              <a:t>Knowledge of the environment requires the cooperation of three factors: </a:t>
            </a:r>
            <a:endParaRPr lang="en-US" dirty="0" smtClean="0"/>
          </a:p>
          <a:p>
            <a:r>
              <a:rPr lang="en-US" dirty="0" smtClean="0"/>
              <a:t>1.</a:t>
            </a:r>
            <a:r>
              <a:rPr lang="en-US" dirty="0" smtClean="0"/>
              <a:t>the </a:t>
            </a:r>
            <a:r>
              <a:rPr lang="en-US" dirty="0" smtClean="0"/>
              <a:t>sense organs to </a:t>
            </a:r>
            <a:r>
              <a:rPr lang="en-US" dirty="0" smtClean="0"/>
              <a:t>perceive </a:t>
            </a:r>
          </a:p>
          <a:p>
            <a:r>
              <a:rPr lang="en-US" dirty="0" smtClean="0"/>
              <a:t>2. </a:t>
            </a:r>
            <a:r>
              <a:rPr lang="en-US" dirty="0" smtClean="0"/>
              <a:t>intact </a:t>
            </a:r>
            <a:r>
              <a:rPr lang="en-US" dirty="0" smtClean="0"/>
              <a:t>cranial nerves to </a:t>
            </a:r>
            <a:r>
              <a:rPr lang="en-US" dirty="0" smtClean="0"/>
              <a:t>transmit</a:t>
            </a:r>
          </a:p>
          <a:p>
            <a:r>
              <a:rPr lang="en-US" dirty="0" smtClean="0"/>
              <a:t>3. </a:t>
            </a:r>
            <a:r>
              <a:rPr lang="en-US" dirty="0" smtClean="0"/>
              <a:t>a </a:t>
            </a:r>
            <a:r>
              <a:rPr lang="en-US" dirty="0" smtClean="0"/>
              <a:t>functioning area of the brain to interpret the received stimuli</a:t>
            </a:r>
          </a:p>
          <a:p>
            <a:r>
              <a:rPr lang="en-US" dirty="0" smtClean="0"/>
              <a:t>A stimulus is anything the body is able</a:t>
            </a:r>
          </a:p>
          <a:p>
            <a:pPr>
              <a:buNone/>
            </a:pPr>
            <a:r>
              <a:rPr lang="en-US" dirty="0" smtClean="0"/>
              <a:t>     </a:t>
            </a:r>
            <a:r>
              <a:rPr lang="en-US" dirty="0" smtClean="0"/>
              <a:t> to </a:t>
            </a:r>
            <a:r>
              <a:rPr lang="en-US" dirty="0" smtClean="0"/>
              <a:t>detect by means of its receptors</a:t>
            </a:r>
          </a:p>
          <a:p>
            <a:r>
              <a:rPr lang="en-US" dirty="0" smtClean="0"/>
              <a:t>Receptors are the peripheral nerve </a:t>
            </a:r>
          </a:p>
          <a:p>
            <a:pPr>
              <a:buNone/>
            </a:pPr>
            <a:r>
              <a:rPr lang="en-US" dirty="0" smtClean="0"/>
              <a:t>    </a:t>
            </a:r>
            <a:r>
              <a:rPr lang="en-US" dirty="0" smtClean="0"/>
              <a:t>  </a:t>
            </a:r>
            <a:r>
              <a:rPr lang="en-US" dirty="0" smtClean="0"/>
              <a:t>endings of sensory nerves </a:t>
            </a:r>
          </a:p>
          <a:p>
            <a:pPr>
              <a:buNone/>
            </a:pPr>
            <a:r>
              <a:rPr lang="en-US" dirty="0" smtClean="0"/>
              <a:t>    </a:t>
            </a:r>
            <a:r>
              <a:rPr lang="en-US" dirty="0" smtClean="0"/>
              <a:t>  </a:t>
            </a:r>
            <a:r>
              <a:rPr lang="en-US" dirty="0" smtClean="0"/>
              <a:t>that respond to stimuli </a:t>
            </a:r>
            <a:endParaRPr lang="en-US" dirty="0"/>
          </a:p>
        </p:txBody>
      </p:sp>
      <p:pic>
        <p:nvPicPr>
          <p:cNvPr id="4" name="Picture 6" descr="A:\tongue.jpg"/>
          <p:cNvPicPr>
            <a:picLocks noChangeAspect="1" noChangeArrowheads="1"/>
          </p:cNvPicPr>
          <p:nvPr/>
        </p:nvPicPr>
        <p:blipFill>
          <a:blip r:embed="rId2" cstate="print"/>
          <a:srcRect/>
          <a:stretch>
            <a:fillRect/>
          </a:stretch>
        </p:blipFill>
        <p:spPr bwMode="auto">
          <a:xfrm>
            <a:off x="7315200" y="0"/>
            <a:ext cx="1474788" cy="1792288"/>
          </a:xfrm>
          <a:prstGeom prst="rect">
            <a:avLst/>
          </a:prstGeom>
          <a:noFill/>
          <a:ln w="9525">
            <a:noFill/>
            <a:miter lim="800000"/>
            <a:headEnd/>
            <a:tailEnd/>
          </a:ln>
        </p:spPr>
      </p:pic>
      <p:pic>
        <p:nvPicPr>
          <p:cNvPr id="5" name="Picture 4" descr="A:\eye.gif"/>
          <p:cNvPicPr>
            <a:picLocks noChangeAspect="1" noChangeArrowheads="1"/>
          </p:cNvPicPr>
          <p:nvPr/>
        </p:nvPicPr>
        <p:blipFill>
          <a:blip r:embed="rId3" cstate="print"/>
          <a:srcRect/>
          <a:stretch>
            <a:fillRect/>
          </a:stretch>
        </p:blipFill>
        <p:spPr bwMode="auto">
          <a:xfrm>
            <a:off x="6934200" y="5105400"/>
            <a:ext cx="2209800" cy="1143000"/>
          </a:xfrm>
          <a:prstGeom prst="rect">
            <a:avLst/>
          </a:prstGeom>
          <a:noFill/>
          <a:ln w="9525">
            <a:noFill/>
            <a:miter lim="800000"/>
            <a:headEnd/>
            <a:tailEnd/>
          </a:ln>
        </p:spPr>
      </p:pic>
      <p:pic>
        <p:nvPicPr>
          <p:cNvPr id="6" name="Picture 5" descr="A:\skin.gif"/>
          <p:cNvPicPr>
            <a:picLocks noChangeAspect="1" noChangeArrowheads="1"/>
          </p:cNvPicPr>
          <p:nvPr/>
        </p:nvPicPr>
        <p:blipFill>
          <a:blip r:embed="rId4" cstate="print"/>
          <a:srcRect/>
          <a:stretch>
            <a:fillRect/>
          </a:stretch>
        </p:blipFill>
        <p:spPr bwMode="auto">
          <a:xfrm>
            <a:off x="5867400" y="228600"/>
            <a:ext cx="1530350" cy="1219200"/>
          </a:xfrm>
          <a:prstGeom prst="rect">
            <a:avLst/>
          </a:prstGeom>
          <a:noFill/>
          <a:ln w="9525">
            <a:noFill/>
            <a:miter lim="800000"/>
            <a:headEnd/>
            <a:tailEnd/>
          </a:ln>
        </p:spPr>
      </p:pic>
      <p:pic>
        <p:nvPicPr>
          <p:cNvPr id="7" name="Picture 8" descr="A:\nose.jpg"/>
          <p:cNvPicPr>
            <a:picLocks noChangeAspect="1" noChangeArrowheads="1"/>
          </p:cNvPicPr>
          <p:nvPr/>
        </p:nvPicPr>
        <p:blipFill>
          <a:blip r:embed="rId5" cstate="print"/>
          <a:srcRect/>
          <a:stretch>
            <a:fillRect/>
          </a:stretch>
        </p:blipFill>
        <p:spPr bwMode="auto">
          <a:xfrm>
            <a:off x="5105400" y="5029200"/>
            <a:ext cx="1793875" cy="1828800"/>
          </a:xfrm>
          <a:prstGeom prst="rect">
            <a:avLst/>
          </a:prstGeom>
          <a:noFill/>
          <a:ln w="9525">
            <a:noFill/>
            <a:miter lim="800000"/>
            <a:headEnd/>
            <a:tailEnd/>
          </a:ln>
        </p:spPr>
      </p:pic>
      <p:pic>
        <p:nvPicPr>
          <p:cNvPr id="8" name="Picture 7" descr="A:\ear.jpg"/>
          <p:cNvPicPr>
            <a:picLocks noChangeAspect="1" noChangeArrowheads="1"/>
          </p:cNvPicPr>
          <p:nvPr/>
        </p:nvPicPr>
        <p:blipFill>
          <a:blip r:embed="rId6" cstate="print"/>
          <a:srcRect/>
          <a:stretch>
            <a:fillRect/>
          </a:stretch>
        </p:blipFill>
        <p:spPr bwMode="auto">
          <a:xfrm>
            <a:off x="228600" y="228600"/>
            <a:ext cx="2408238" cy="15700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Sense Of Sight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structure of the eye is frequently compared with that of a camera</a:t>
            </a:r>
          </a:p>
          <a:p>
            <a:r>
              <a:rPr lang="en-US" dirty="0" smtClean="0"/>
              <a:t>The eye is located within the bony orbital cavity of the skull</a:t>
            </a:r>
          </a:p>
          <a:p>
            <a:r>
              <a:rPr lang="en-US" dirty="0" smtClean="0"/>
              <a:t>For additional protection, </a:t>
            </a:r>
          </a:p>
          <a:p>
            <a:pPr>
              <a:buNone/>
            </a:pPr>
            <a:r>
              <a:rPr lang="en-US" dirty="0" smtClean="0"/>
              <a:t>    the outside of the </a:t>
            </a:r>
          </a:p>
          <a:p>
            <a:pPr>
              <a:buNone/>
            </a:pPr>
            <a:r>
              <a:rPr lang="en-US" dirty="0" smtClean="0"/>
              <a:t>    eye is covered with</a:t>
            </a:r>
          </a:p>
          <a:p>
            <a:pPr>
              <a:buNone/>
            </a:pPr>
            <a:r>
              <a:rPr lang="en-US" dirty="0"/>
              <a:t> </a:t>
            </a:r>
            <a:r>
              <a:rPr lang="en-US" dirty="0" smtClean="0"/>
              <a:t>   tough, white fibrous</a:t>
            </a:r>
          </a:p>
          <a:p>
            <a:pPr>
              <a:buNone/>
            </a:pPr>
            <a:r>
              <a:rPr lang="en-US" dirty="0"/>
              <a:t> </a:t>
            </a:r>
            <a:r>
              <a:rPr lang="en-US" dirty="0" smtClean="0"/>
              <a:t>   tissue called the </a:t>
            </a:r>
            <a:r>
              <a:rPr lang="en-US" b="1" dirty="0" smtClean="0"/>
              <a:t>sclera</a:t>
            </a:r>
            <a:endParaRPr lang="en-US" b="1" dirty="0"/>
          </a:p>
        </p:txBody>
      </p:sp>
      <p:pic>
        <p:nvPicPr>
          <p:cNvPr id="5" name="Content Placeholder 4" descr="images.jpg layer.jpg"/>
          <p:cNvPicPr>
            <a:picLocks noChangeAspect="1"/>
          </p:cNvPicPr>
          <p:nvPr/>
        </p:nvPicPr>
        <p:blipFill>
          <a:blip r:embed="rId2" cstate="print"/>
          <a:srcRect/>
          <a:stretch>
            <a:fillRect/>
          </a:stretch>
        </p:blipFill>
        <p:spPr>
          <a:xfrm>
            <a:off x="4953000" y="2971800"/>
            <a:ext cx="4191000" cy="3886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Sense Of Sight</a:t>
            </a:r>
            <a:endParaRPr lang="en-US" dirty="0"/>
          </a:p>
        </p:txBody>
      </p:sp>
      <p:sp>
        <p:nvSpPr>
          <p:cNvPr id="3" name="Content Placeholder 2"/>
          <p:cNvSpPr>
            <a:spLocks noGrp="1"/>
          </p:cNvSpPr>
          <p:nvPr>
            <p:ph idx="1"/>
          </p:nvPr>
        </p:nvSpPr>
        <p:spPr>
          <a:xfrm>
            <a:off x="533400" y="1447800"/>
            <a:ext cx="8229600" cy="4525963"/>
          </a:xfrm>
        </p:spPr>
        <p:txBody>
          <a:bodyPr/>
          <a:lstStyle/>
          <a:p>
            <a:r>
              <a:rPr lang="en-US" dirty="0" smtClean="0"/>
              <a:t>The</a:t>
            </a:r>
            <a:r>
              <a:rPr lang="en-US" b="1" dirty="0" smtClean="0"/>
              <a:t> sclera </a:t>
            </a:r>
            <a:r>
              <a:rPr lang="en-US" dirty="0" smtClean="0"/>
              <a:t>helps maintain the shape of the eyeball, and have six muscles attached and are anchored in the skull, this permits the eye to roll up and down, in and out, and in combinations of these directions</a:t>
            </a:r>
          </a:p>
        </p:txBody>
      </p:sp>
      <p:pic>
        <p:nvPicPr>
          <p:cNvPr id="4" name="Content Placeholder 4" descr="images.jpg layer.jpg"/>
          <p:cNvPicPr>
            <a:picLocks noChangeAspect="1"/>
          </p:cNvPicPr>
          <p:nvPr/>
        </p:nvPicPr>
        <p:blipFill>
          <a:blip r:embed="rId2" cstate="print"/>
          <a:srcRect/>
          <a:stretch>
            <a:fillRect/>
          </a:stretch>
        </p:blipFill>
        <p:spPr>
          <a:xfrm>
            <a:off x="762000" y="4038600"/>
            <a:ext cx="3276600" cy="2667000"/>
          </a:xfrm>
          <a:prstGeom prst="rect">
            <a:avLst/>
          </a:prstGeom>
        </p:spPr>
      </p:pic>
      <p:pic>
        <p:nvPicPr>
          <p:cNvPr id="5" name="Content Placeholder 4" descr="images.jpg muscles.jpg"/>
          <p:cNvPicPr>
            <a:picLocks noChangeAspect="1"/>
          </p:cNvPicPr>
          <p:nvPr/>
        </p:nvPicPr>
        <p:blipFill>
          <a:blip r:embed="rId3" cstate="print"/>
          <a:srcRect/>
          <a:stretch>
            <a:fillRect/>
          </a:stretch>
        </p:blipFill>
        <p:spPr>
          <a:xfrm>
            <a:off x="4800600" y="4191000"/>
            <a:ext cx="3276600" cy="2438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The Image</a:t>
            </a:r>
            <a:endParaRPr lang="en-US" dirty="0"/>
          </a:p>
        </p:txBody>
      </p:sp>
      <p:sp>
        <p:nvSpPr>
          <p:cNvPr id="3" name="Content Placeholder 2"/>
          <p:cNvSpPr>
            <a:spLocks noGrp="1"/>
          </p:cNvSpPr>
          <p:nvPr>
            <p:ph sz="half" idx="1"/>
          </p:nvPr>
        </p:nvSpPr>
        <p:spPr/>
        <p:txBody>
          <a:bodyPr>
            <a:normAutofit/>
          </a:bodyPr>
          <a:lstStyle/>
          <a:p>
            <a:r>
              <a:rPr lang="en-US" sz="3200" dirty="0" smtClean="0"/>
              <a:t>Both the eye and the camera have a lens to focus an image onto a surface for “recording.”</a:t>
            </a:r>
          </a:p>
          <a:p>
            <a:r>
              <a:rPr lang="en-US" sz="3200" dirty="0" smtClean="0"/>
              <a:t>In the eye this is the </a:t>
            </a:r>
            <a:r>
              <a:rPr lang="en-US" sz="3200" b="1" dirty="0" smtClean="0"/>
              <a:t>retina</a:t>
            </a:r>
            <a:r>
              <a:rPr lang="en-US" sz="3200" dirty="0" smtClean="0"/>
              <a:t>(talk about later)</a:t>
            </a:r>
            <a:endParaRPr lang="en-US" sz="3200" b="1" dirty="0" smtClean="0"/>
          </a:p>
          <a:p>
            <a:endParaRPr lang="en-US" sz="3200" b="1" dirty="0"/>
          </a:p>
        </p:txBody>
      </p:sp>
      <p:sp>
        <p:nvSpPr>
          <p:cNvPr id="8" name="Content Placeholder 7"/>
          <p:cNvSpPr>
            <a:spLocks noGrp="1"/>
          </p:cNvSpPr>
          <p:nvPr>
            <p:ph sz="half" idx="2"/>
          </p:nvPr>
        </p:nvSpPr>
        <p:spPr/>
        <p:txBody>
          <a:bodyPr>
            <a:normAutofit/>
          </a:bodyPr>
          <a:lstStyle/>
          <a:p>
            <a:endParaRPr lang="en-US"/>
          </a:p>
        </p:txBody>
      </p:sp>
      <p:pic>
        <p:nvPicPr>
          <p:cNvPr id="4" name="Content Placeholder 4" descr="images.jpg retina.jpg"/>
          <p:cNvPicPr>
            <a:picLocks noChangeAspect="1"/>
          </p:cNvPicPr>
          <p:nvPr/>
        </p:nvPicPr>
        <p:blipFill>
          <a:blip r:embed="rId2" cstate="print"/>
          <a:srcRect/>
          <a:stretch>
            <a:fillRect/>
          </a:stretch>
        </p:blipFill>
        <p:spPr>
          <a:xfrm>
            <a:off x="4343400" y="1295400"/>
            <a:ext cx="4800600" cy="5257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The Image</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In the eye, the shape of the elastic </a:t>
            </a:r>
            <a:r>
              <a:rPr lang="en-US" b="1" dirty="0" smtClean="0"/>
              <a:t>lens</a:t>
            </a:r>
            <a:r>
              <a:rPr lang="en-US" dirty="0" smtClean="0"/>
              <a:t> is automatically altered by </a:t>
            </a:r>
            <a:r>
              <a:rPr lang="en-US" dirty="0" err="1" smtClean="0"/>
              <a:t>ciliary</a:t>
            </a:r>
            <a:r>
              <a:rPr lang="en-US" dirty="0" smtClean="0"/>
              <a:t> muscles </a:t>
            </a:r>
            <a:r>
              <a:rPr lang="en-US" dirty="0" smtClean="0"/>
              <a:t>to focus objects onto the retina</a:t>
            </a:r>
            <a:endParaRPr lang="en-US" dirty="0" smtClean="0"/>
          </a:p>
          <a:p>
            <a:r>
              <a:rPr lang="en-US" dirty="0" smtClean="0"/>
              <a:t>The shape of the lens is quite rounded in childhood but becomes more convex with age until it is nearly flat in the elderly, causing difficulties</a:t>
            </a:r>
            <a:endParaRPr lang="en-US" dirty="0"/>
          </a:p>
        </p:txBody>
      </p:sp>
      <p:sp>
        <p:nvSpPr>
          <p:cNvPr id="8" name="Content Placeholder 7"/>
          <p:cNvSpPr>
            <a:spLocks noGrp="1"/>
          </p:cNvSpPr>
          <p:nvPr>
            <p:ph sz="half" idx="2"/>
          </p:nvPr>
        </p:nvSpPr>
        <p:spPr/>
        <p:txBody>
          <a:bodyPr>
            <a:normAutofit fontScale="92500" lnSpcReduction="10000"/>
          </a:bodyPr>
          <a:lstStyle/>
          <a:p>
            <a:endParaRPr lang="en-US"/>
          </a:p>
        </p:txBody>
      </p:sp>
      <p:pic>
        <p:nvPicPr>
          <p:cNvPr id="7" name="Content Placeholder 4" descr="images (2).jpg eye.jpg"/>
          <p:cNvPicPr>
            <a:picLocks noChangeAspect="1"/>
          </p:cNvPicPr>
          <p:nvPr/>
        </p:nvPicPr>
        <p:blipFill>
          <a:blip r:embed="rId2" cstate="print"/>
          <a:srcRect/>
          <a:stretch>
            <a:fillRect/>
          </a:stretch>
        </p:blipFill>
        <p:spPr>
          <a:xfrm>
            <a:off x="4724400" y="1676400"/>
            <a:ext cx="4114800" cy="3962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Controlling Light</a:t>
            </a:r>
            <a:endParaRPr lang="en-US" dirty="0"/>
          </a:p>
        </p:txBody>
      </p:sp>
      <p:sp>
        <p:nvSpPr>
          <p:cNvPr id="8" name="Content Placeholder 7"/>
          <p:cNvSpPr>
            <a:spLocks noGrp="1"/>
          </p:cNvSpPr>
          <p:nvPr>
            <p:ph sz="half" idx="1"/>
          </p:nvPr>
        </p:nvSpPr>
        <p:spPr/>
        <p:txBody>
          <a:bodyPr>
            <a:normAutofit fontScale="77500" lnSpcReduction="20000"/>
          </a:bodyPr>
          <a:lstStyle/>
          <a:p>
            <a:r>
              <a:rPr lang="en-US" dirty="0" smtClean="0"/>
              <a:t>The </a:t>
            </a:r>
            <a:r>
              <a:rPr lang="en-US" b="1" dirty="0" smtClean="0"/>
              <a:t>iris</a:t>
            </a:r>
            <a:r>
              <a:rPr lang="en-US" dirty="0" smtClean="0"/>
              <a:t> is the colored part of the eye: brown, green, </a:t>
            </a:r>
            <a:r>
              <a:rPr lang="en-US" dirty="0" smtClean="0"/>
              <a:t>blue</a:t>
            </a:r>
            <a:endParaRPr lang="en-US" dirty="0" smtClean="0"/>
          </a:p>
          <a:p>
            <a:r>
              <a:rPr lang="en-US" dirty="0" smtClean="0"/>
              <a:t>It is a ring of muscle fibers located behind the cornea and in front of the lens. </a:t>
            </a:r>
          </a:p>
          <a:p>
            <a:r>
              <a:rPr lang="en-US" dirty="0" smtClean="0"/>
              <a:t>It contracts and expands, opening and closing the pupil, in response to the brightness of surrounding light.</a:t>
            </a:r>
          </a:p>
          <a:p>
            <a:r>
              <a:rPr lang="en-US" dirty="0" smtClean="0"/>
              <a:t> Just as the aperture in a camera protects the film from over exposure, the iris of the eye helps protect the sensitive retina.</a:t>
            </a:r>
            <a:endParaRPr lang="en-US" dirty="0"/>
          </a:p>
        </p:txBody>
      </p:sp>
      <p:sp>
        <p:nvSpPr>
          <p:cNvPr id="12" name="Content Placeholder 11"/>
          <p:cNvSpPr>
            <a:spLocks noGrp="1"/>
          </p:cNvSpPr>
          <p:nvPr>
            <p:ph sz="half" idx="2"/>
          </p:nvPr>
        </p:nvSpPr>
        <p:spPr/>
        <p:txBody>
          <a:bodyPr>
            <a:normAutofit fontScale="77500" lnSpcReduction="20000"/>
          </a:bodyPr>
          <a:lstStyle/>
          <a:p>
            <a:endParaRPr lang="en-US"/>
          </a:p>
        </p:txBody>
      </p:sp>
      <p:pic>
        <p:nvPicPr>
          <p:cNvPr id="1026" name="Picture 2" descr="http://www.bioconsulting.com/pupil&amp;iris.jpg"/>
          <p:cNvPicPr>
            <a:picLocks noChangeAspect="1" noChangeArrowheads="1"/>
          </p:cNvPicPr>
          <p:nvPr/>
        </p:nvPicPr>
        <p:blipFill>
          <a:blip r:embed="rId2" cstate="print"/>
          <a:srcRect/>
          <a:stretch>
            <a:fillRect/>
          </a:stretch>
        </p:blipFill>
        <p:spPr bwMode="auto">
          <a:xfrm>
            <a:off x="4724400" y="2286000"/>
            <a:ext cx="3962400" cy="3495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TotalTime>
  <Words>1703</Words>
  <Application>Microsoft Office PowerPoint</Application>
  <PresentationFormat>On-screen Show (4:3)</PresentationFormat>
  <Paragraphs>152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The Senses</vt:lpstr>
      <vt:lpstr>Senses</vt:lpstr>
      <vt:lpstr>Slide 3</vt:lpstr>
      <vt:lpstr>The Senses</vt:lpstr>
      <vt:lpstr>The Eye And The Sense Of Sight</vt:lpstr>
      <vt:lpstr>The Eye And The Sense Of Sight</vt:lpstr>
      <vt:lpstr>Focusing The Image</vt:lpstr>
      <vt:lpstr>Focusing The Image</vt:lpstr>
      <vt:lpstr>Controlling Light</vt:lpstr>
      <vt:lpstr>Surface Membranes</vt:lpstr>
      <vt:lpstr>The Cornea</vt:lpstr>
      <vt:lpstr>Focusing The Image</vt:lpstr>
      <vt:lpstr>The Retina</vt:lpstr>
      <vt:lpstr>Diseases And Disorders Of The Eye</vt:lpstr>
      <vt:lpstr>Diseases And Disorders Of The Eye</vt:lpstr>
      <vt:lpstr>Diseases And Disorders Of The Eye</vt:lpstr>
      <vt:lpstr>Latin Vision </vt:lpstr>
      <vt:lpstr>The Ear And The Sense Of Hearing</vt:lpstr>
      <vt:lpstr>Slide 19</vt:lpstr>
      <vt:lpstr>The Outer Ear</vt:lpstr>
      <vt:lpstr>The Middle Ear</vt:lpstr>
      <vt:lpstr>The Inner Ear</vt:lpstr>
      <vt:lpstr>Diseases  And Disorders Of The Ear</vt:lpstr>
      <vt:lpstr>Hearing Loss</vt:lpstr>
      <vt:lpstr>Meniere’s Disease</vt:lpstr>
      <vt:lpstr>Motion Sickness</vt:lpstr>
      <vt:lpstr>Otitis Externa And Otitis Media</vt:lpstr>
      <vt:lpstr>Nasal Polyps</vt:lpstr>
      <vt:lpstr>The Nose And The Sense Of Smell</vt:lpstr>
      <vt:lpstr>Diseases And Disorders Of The Nose</vt:lpstr>
      <vt:lpstr>Rhinitis</vt:lpstr>
      <vt:lpstr>Slide 32</vt:lpstr>
      <vt:lpstr>Diseases And Disorders Of The Mouth And Tongue</vt:lpstr>
      <vt:lpstr>Oral Cancer</vt:lpstr>
      <vt:lpstr>The Skin And The Sense Of Touch</vt:lpstr>
    </vt:vector>
  </TitlesOfParts>
  <Company>Salt Lake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ahastin2</dc:creator>
  <cp:lastModifiedBy>ahastin2</cp:lastModifiedBy>
  <cp:revision>107</cp:revision>
  <dcterms:created xsi:type="dcterms:W3CDTF">2011-09-20T19:23:51Z</dcterms:created>
  <dcterms:modified xsi:type="dcterms:W3CDTF">2013-09-23T04:04:46Z</dcterms:modified>
</cp:coreProperties>
</file>